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72" r:id="rId3"/>
    <p:sldId id="260" r:id="rId4"/>
    <p:sldId id="262" r:id="rId5"/>
    <p:sldId id="263" r:id="rId6"/>
    <p:sldId id="269" r:id="rId7"/>
    <p:sldId id="265" r:id="rId8"/>
    <p:sldId id="266" r:id="rId9"/>
    <p:sldId id="270" r:id="rId10"/>
    <p:sldId id="277" r:id="rId11"/>
    <p:sldId id="278" r:id="rId12"/>
    <p:sldId id="279" r:id="rId13"/>
    <p:sldId id="268" r:id="rId14"/>
    <p:sldId id="257" r:id="rId15"/>
    <p:sldId id="259" r:id="rId16"/>
    <p:sldId id="273" r:id="rId17"/>
    <p:sldId id="274" r:id="rId18"/>
    <p:sldId id="275" r:id="rId19"/>
    <p:sldId id="27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8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32" y="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oleObject" Target="file:///\\localhost\Users\gijsvanpottelbergh\Downloads\ZorgZaam%2520Leuven_IMA_def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nl-NL" sz="1800" b="1" i="0" baseline="0">
                <a:effectLst/>
              </a:rPr>
              <a:t>Verdeling zorgkosten (ZIV uitgaven) per zorgsector</a:t>
            </a:r>
            <a:endParaRPr lang="nl-BE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nl-BE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'Uitgaven '!$A$6</c:f>
              <c:strCache>
                <c:ptCount val="1"/>
                <c:pt idx="0">
                  <c:v>Verpleegdagprijs (exl 6de staatshervorming)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multiLvlStrRef>
              <c:f>'Uitgaven '!$B$4:$M$5</c:f>
              <c:multiLvlStrCache>
                <c:ptCount val="4"/>
                <c:lvl>
                  <c:pt idx="0">
                    <c:v>Som_ZIV</c:v>
                  </c:pt>
                  <c:pt idx="1">
                    <c:v>Som_ZIV</c:v>
                  </c:pt>
                  <c:pt idx="2">
                    <c:v>Som_ZIV</c:v>
                  </c:pt>
                  <c:pt idx="3">
                    <c:v>Som_ZIV</c:v>
                  </c:pt>
                </c:lvl>
                <c:lvl>
                  <c:pt idx="0">
                    <c:v>Populatie</c:v>
                  </c:pt>
                  <c:pt idx="1">
                    <c:v>Doelpopulatie</c:v>
                  </c:pt>
                  <c:pt idx="2">
                    <c:v>Nationaal</c:v>
                  </c:pt>
                  <c:pt idx="3">
                    <c:v>Vlaanderen</c:v>
                  </c:pt>
                </c:lvl>
              </c:multiLvlStrCache>
              <c:extLst xmlns:c16r2="http://schemas.microsoft.com/office/drawing/2015/06/chart"/>
            </c:multiLvlStrRef>
          </c:cat>
          <c:val>
            <c:numRef>
              <c:f>'Uitgaven '!$B$6:$M$6</c:f>
              <c:numCache>
                <c:formatCode>#,##0</c:formatCode>
                <c:ptCount val="4"/>
                <c:pt idx="0">
                  <c:v>5.9553235E6</c:v>
                </c:pt>
                <c:pt idx="1">
                  <c:v>2.48282627E6</c:v>
                </c:pt>
                <c:pt idx="2">
                  <c:v>5.9289626448E8</c:v>
                </c:pt>
                <c:pt idx="3">
                  <c:v>3.3806764051E8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1A6-4C7B-8D34-2323C33EACCE}"/>
            </c:ext>
          </c:extLst>
        </c:ser>
        <c:ser>
          <c:idx val="1"/>
          <c:order val="1"/>
          <c:tx>
            <c:strRef>
              <c:f>'Uitgaven '!$A$7</c:f>
              <c:strCache>
                <c:ptCount val="1"/>
                <c:pt idx="0">
                  <c:v>Honoraria van artsen - Specialisten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multiLvlStrRef>
              <c:f>'Uitgaven '!$B$4:$M$5</c:f>
              <c:multiLvlStrCache>
                <c:ptCount val="4"/>
                <c:lvl>
                  <c:pt idx="0">
                    <c:v>Som_ZIV</c:v>
                  </c:pt>
                  <c:pt idx="1">
                    <c:v>Som_ZIV</c:v>
                  </c:pt>
                  <c:pt idx="2">
                    <c:v>Som_ZIV</c:v>
                  </c:pt>
                  <c:pt idx="3">
                    <c:v>Som_ZIV</c:v>
                  </c:pt>
                </c:lvl>
                <c:lvl>
                  <c:pt idx="0">
                    <c:v>Populatie</c:v>
                  </c:pt>
                  <c:pt idx="1">
                    <c:v>Doelpopulatie</c:v>
                  </c:pt>
                  <c:pt idx="2">
                    <c:v>Nationaal</c:v>
                  </c:pt>
                  <c:pt idx="3">
                    <c:v>Vlaanderen</c:v>
                  </c:pt>
                </c:lvl>
              </c:multiLvlStrCache>
              <c:extLst xmlns:c16r2="http://schemas.microsoft.com/office/drawing/2015/06/chart"/>
            </c:multiLvlStrRef>
          </c:cat>
          <c:val>
            <c:numRef>
              <c:f>'Uitgaven '!$B$7:$M$7</c:f>
              <c:numCache>
                <c:formatCode>#,##0</c:formatCode>
                <c:ptCount val="4"/>
                <c:pt idx="0">
                  <c:v>7.349127236E7</c:v>
                </c:pt>
                <c:pt idx="1">
                  <c:v>2.714575894E7</c:v>
                </c:pt>
                <c:pt idx="2">
                  <c:v>9.4664000221E9</c:v>
                </c:pt>
                <c:pt idx="3">
                  <c:v>5.4660798025E9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1A6-4C7B-8D34-2323C33EACCE}"/>
            </c:ext>
          </c:extLst>
        </c:ser>
        <c:ser>
          <c:idx val="2"/>
          <c:order val="2"/>
          <c:tx>
            <c:strRef>
              <c:f>'Uitgaven '!$A$8</c:f>
              <c:strCache>
                <c:ptCount val="1"/>
                <c:pt idx="0">
                  <c:v>Farmaceutische verstrekkingen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multiLvlStrRef>
              <c:f>'Uitgaven '!$B$4:$M$5</c:f>
              <c:multiLvlStrCache>
                <c:ptCount val="4"/>
                <c:lvl>
                  <c:pt idx="0">
                    <c:v>Som_ZIV</c:v>
                  </c:pt>
                  <c:pt idx="1">
                    <c:v>Som_ZIV</c:v>
                  </c:pt>
                  <c:pt idx="2">
                    <c:v>Som_ZIV</c:v>
                  </c:pt>
                  <c:pt idx="3">
                    <c:v>Som_ZIV</c:v>
                  </c:pt>
                </c:lvl>
                <c:lvl>
                  <c:pt idx="0">
                    <c:v>Populatie</c:v>
                  </c:pt>
                  <c:pt idx="1">
                    <c:v>Doelpopulatie</c:v>
                  </c:pt>
                  <c:pt idx="2">
                    <c:v>Nationaal</c:v>
                  </c:pt>
                  <c:pt idx="3">
                    <c:v>Vlaanderen</c:v>
                  </c:pt>
                </c:lvl>
              </c:multiLvlStrCache>
              <c:extLst xmlns:c16r2="http://schemas.microsoft.com/office/drawing/2015/06/chart"/>
            </c:multiLvlStrRef>
          </c:cat>
          <c:val>
            <c:numRef>
              <c:f>'Uitgaven '!$B$8:$M$8</c:f>
              <c:numCache>
                <c:formatCode>#,##0</c:formatCode>
                <c:ptCount val="4"/>
                <c:pt idx="0">
                  <c:v>2.046606834E7</c:v>
                </c:pt>
                <c:pt idx="1">
                  <c:v>1.013316874E7</c:v>
                </c:pt>
                <c:pt idx="2">
                  <c:v>2.6973972197E9</c:v>
                </c:pt>
                <c:pt idx="3">
                  <c:v>1.5580169147E9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1A6-4C7B-8D34-2323C33EACCE}"/>
            </c:ext>
          </c:extLst>
        </c:ser>
        <c:ser>
          <c:idx val="3"/>
          <c:order val="3"/>
          <c:tx>
            <c:strRef>
              <c:f>'Uitgaven '!$A$9</c:f>
              <c:strCache>
                <c:ptCount val="1"/>
                <c:pt idx="0">
                  <c:v>RVT/ROB/Dagverzorgingscentra (6de staatshervorming)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multiLvlStrRef>
              <c:f>'Uitgaven '!$B$4:$M$5</c:f>
              <c:multiLvlStrCache>
                <c:ptCount val="4"/>
                <c:lvl>
                  <c:pt idx="0">
                    <c:v>Som_ZIV</c:v>
                  </c:pt>
                  <c:pt idx="1">
                    <c:v>Som_ZIV</c:v>
                  </c:pt>
                  <c:pt idx="2">
                    <c:v>Som_ZIV</c:v>
                  </c:pt>
                  <c:pt idx="3">
                    <c:v>Som_ZIV</c:v>
                  </c:pt>
                </c:lvl>
                <c:lvl>
                  <c:pt idx="0">
                    <c:v>Populatie</c:v>
                  </c:pt>
                  <c:pt idx="1">
                    <c:v>Doelpopulatie</c:v>
                  </c:pt>
                  <c:pt idx="2">
                    <c:v>Nationaal</c:v>
                  </c:pt>
                  <c:pt idx="3">
                    <c:v>Vlaanderen</c:v>
                  </c:pt>
                </c:lvl>
              </c:multiLvlStrCache>
              <c:extLst xmlns:c16r2="http://schemas.microsoft.com/office/drawing/2015/06/chart"/>
            </c:multiLvlStrRef>
          </c:cat>
          <c:val>
            <c:numRef>
              <c:f>'Uitgaven '!$B$9:$M$9</c:f>
              <c:numCache>
                <c:formatCode>#,##0</c:formatCode>
                <c:ptCount val="4"/>
                <c:pt idx="0">
                  <c:v>2.094322293E7</c:v>
                </c:pt>
                <c:pt idx="1">
                  <c:v>1.75133314E7</c:v>
                </c:pt>
                <c:pt idx="2">
                  <c:v>2.3834823332E9</c:v>
                </c:pt>
                <c:pt idx="3">
                  <c:v>1.4266082449E9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1A6-4C7B-8D34-2323C33EACCE}"/>
            </c:ext>
          </c:extLst>
        </c:ser>
        <c:ser>
          <c:idx val="4"/>
          <c:order val="4"/>
          <c:tx>
            <c:strRef>
              <c:f>'Uitgaven '!$A$10</c:f>
              <c:strCache>
                <c:ptCount val="1"/>
                <c:pt idx="0">
                  <c:v>Honoraria van verpleegkundigen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multiLvlStrRef>
              <c:f>'Uitgaven '!$B$4:$M$5</c:f>
              <c:multiLvlStrCache>
                <c:ptCount val="4"/>
                <c:lvl>
                  <c:pt idx="0">
                    <c:v>Som_ZIV</c:v>
                  </c:pt>
                  <c:pt idx="1">
                    <c:v>Som_ZIV</c:v>
                  </c:pt>
                  <c:pt idx="2">
                    <c:v>Som_ZIV</c:v>
                  </c:pt>
                  <c:pt idx="3">
                    <c:v>Som_ZIV</c:v>
                  </c:pt>
                </c:lvl>
                <c:lvl>
                  <c:pt idx="0">
                    <c:v>Populatie</c:v>
                  </c:pt>
                  <c:pt idx="1">
                    <c:v>Doelpopulatie</c:v>
                  </c:pt>
                  <c:pt idx="2">
                    <c:v>Nationaal</c:v>
                  </c:pt>
                  <c:pt idx="3">
                    <c:v>Vlaanderen</c:v>
                  </c:pt>
                </c:lvl>
              </c:multiLvlStrCache>
              <c:extLst xmlns:c16r2="http://schemas.microsoft.com/office/drawing/2015/06/chart"/>
            </c:multiLvlStrRef>
          </c:cat>
          <c:val>
            <c:numRef>
              <c:f>'Uitgaven '!$B$10:$M$10</c:f>
              <c:numCache>
                <c:formatCode>#,##0</c:formatCode>
                <c:ptCount val="4"/>
                <c:pt idx="0">
                  <c:v>8.26323706E6</c:v>
                </c:pt>
                <c:pt idx="1">
                  <c:v>6.28291404E6</c:v>
                </c:pt>
                <c:pt idx="2">
                  <c:v>1.3303644246E9</c:v>
                </c:pt>
                <c:pt idx="3">
                  <c:v>8.2792839585E8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1A6-4C7B-8D34-2323C33EACCE}"/>
            </c:ext>
          </c:extLst>
        </c:ser>
        <c:ser>
          <c:idx val="5"/>
          <c:order val="5"/>
          <c:tx>
            <c:strRef>
              <c:f>'Uitgaven '!$A$11</c:f>
              <c:strCache>
                <c:ptCount val="1"/>
                <c:pt idx="0">
                  <c:v>Honoraria van artsen - Huisartsen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multiLvlStrRef>
              <c:f>'Uitgaven '!$B$4:$M$5</c:f>
              <c:multiLvlStrCache>
                <c:ptCount val="4"/>
                <c:lvl>
                  <c:pt idx="0">
                    <c:v>Som_ZIV</c:v>
                  </c:pt>
                  <c:pt idx="1">
                    <c:v>Som_ZIV</c:v>
                  </c:pt>
                  <c:pt idx="2">
                    <c:v>Som_ZIV</c:v>
                  </c:pt>
                  <c:pt idx="3">
                    <c:v>Som_ZIV</c:v>
                  </c:pt>
                </c:lvl>
                <c:lvl>
                  <c:pt idx="0">
                    <c:v>Populatie</c:v>
                  </c:pt>
                  <c:pt idx="1">
                    <c:v>Doelpopulatie</c:v>
                  </c:pt>
                  <c:pt idx="2">
                    <c:v>Nationaal</c:v>
                  </c:pt>
                  <c:pt idx="3">
                    <c:v>Vlaanderen</c:v>
                  </c:pt>
                </c:lvl>
              </c:multiLvlStrCache>
              <c:extLst xmlns:c16r2="http://schemas.microsoft.com/office/drawing/2015/06/chart"/>
            </c:multiLvlStrRef>
          </c:cat>
          <c:val>
            <c:numRef>
              <c:f>'Uitgaven '!$B$11:$M$11</c:f>
              <c:numCache>
                <c:formatCode>#,##0</c:formatCode>
                <c:ptCount val="4"/>
                <c:pt idx="0">
                  <c:v>8.52743745E6</c:v>
                </c:pt>
                <c:pt idx="1">
                  <c:v>2.25139834E6</c:v>
                </c:pt>
                <c:pt idx="2">
                  <c:v>1.0405816182E9</c:v>
                </c:pt>
                <c:pt idx="3">
                  <c:v>6.5874732951E8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1A6-4C7B-8D34-2323C33EACCE}"/>
            </c:ext>
          </c:extLst>
        </c:ser>
        <c:ser>
          <c:idx val="6"/>
          <c:order val="6"/>
          <c:tx>
            <c:strRef>
              <c:f>'Uitgaven '!$A$12</c:f>
              <c:strCache>
                <c:ptCount val="1"/>
                <c:pt idx="0">
                  <c:v>Honoraria van tandheelkundigen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'Uitgaven '!$B$4:$M$5</c:f>
              <c:multiLvlStrCache>
                <c:ptCount val="4"/>
                <c:lvl>
                  <c:pt idx="0">
                    <c:v>Som_ZIV</c:v>
                  </c:pt>
                  <c:pt idx="1">
                    <c:v>Som_ZIV</c:v>
                  </c:pt>
                  <c:pt idx="2">
                    <c:v>Som_ZIV</c:v>
                  </c:pt>
                  <c:pt idx="3">
                    <c:v>Som_ZIV</c:v>
                  </c:pt>
                </c:lvl>
                <c:lvl>
                  <c:pt idx="0">
                    <c:v>Populatie</c:v>
                  </c:pt>
                  <c:pt idx="1">
                    <c:v>Doelpopulatie</c:v>
                  </c:pt>
                  <c:pt idx="2">
                    <c:v>Nationaal</c:v>
                  </c:pt>
                  <c:pt idx="3">
                    <c:v>Vlaanderen</c:v>
                  </c:pt>
                </c:lvl>
              </c:multiLvlStrCache>
              <c:extLst xmlns:c16r2="http://schemas.microsoft.com/office/drawing/2015/06/chart"/>
            </c:multiLvlStrRef>
          </c:cat>
          <c:val>
            <c:numRef>
              <c:f>'Uitgaven '!$B$12:$M$12</c:f>
              <c:numCache>
                <c:formatCode>#,##0</c:formatCode>
                <c:ptCount val="4"/>
                <c:pt idx="0">
                  <c:v>6.60331159E6</c:v>
                </c:pt>
                <c:pt idx="1">
                  <c:v>671969.76</c:v>
                </c:pt>
                <c:pt idx="2">
                  <c:v>8.4069161686E8</c:v>
                </c:pt>
                <c:pt idx="3">
                  <c:v>4.89580884E8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E1A6-4C7B-8D34-2323C33EACCE}"/>
            </c:ext>
          </c:extLst>
        </c:ser>
        <c:ser>
          <c:idx val="7"/>
          <c:order val="7"/>
          <c:tx>
            <c:strRef>
              <c:f>'Uitgaven '!$A$13</c:f>
              <c:strCache>
                <c:ptCount val="1"/>
                <c:pt idx="0">
                  <c:v>Implantaten + implanteerbare hartdefibrillatoren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'Uitgaven '!$B$4:$M$5</c:f>
              <c:multiLvlStrCache>
                <c:ptCount val="4"/>
                <c:lvl>
                  <c:pt idx="0">
                    <c:v>Som_ZIV</c:v>
                  </c:pt>
                  <c:pt idx="1">
                    <c:v>Som_ZIV</c:v>
                  </c:pt>
                  <c:pt idx="2">
                    <c:v>Som_ZIV</c:v>
                  </c:pt>
                  <c:pt idx="3">
                    <c:v>Som_ZIV</c:v>
                  </c:pt>
                </c:lvl>
                <c:lvl>
                  <c:pt idx="0">
                    <c:v>Populatie</c:v>
                  </c:pt>
                  <c:pt idx="1">
                    <c:v>Doelpopulatie</c:v>
                  </c:pt>
                  <c:pt idx="2">
                    <c:v>Nationaal</c:v>
                  </c:pt>
                  <c:pt idx="3">
                    <c:v>Vlaanderen</c:v>
                  </c:pt>
                </c:lvl>
              </c:multiLvlStrCache>
              <c:extLst xmlns:c16r2="http://schemas.microsoft.com/office/drawing/2015/06/chart"/>
            </c:multiLvlStrRef>
          </c:cat>
          <c:val>
            <c:numRef>
              <c:f>'Uitgaven '!$B$13:$M$13</c:f>
              <c:numCache>
                <c:formatCode>#,##0</c:formatCode>
                <c:ptCount val="4"/>
                <c:pt idx="0">
                  <c:v>4.69010896E6</c:v>
                </c:pt>
                <c:pt idx="1">
                  <c:v>1.55411896E6</c:v>
                </c:pt>
                <c:pt idx="2">
                  <c:v>6.5102081622E8</c:v>
                </c:pt>
                <c:pt idx="3">
                  <c:v>4.107542571E8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E1A6-4C7B-8D34-2323C33EACCE}"/>
            </c:ext>
          </c:extLst>
        </c:ser>
        <c:ser>
          <c:idx val="8"/>
          <c:order val="8"/>
          <c:tx>
            <c:strRef>
              <c:f>'Uitgaven '!$A$14</c:f>
              <c:strCache>
                <c:ptCount val="1"/>
                <c:pt idx="0">
                  <c:v>Verzorging door kinesitherapeuten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'Uitgaven '!$B$4:$M$5</c:f>
              <c:multiLvlStrCache>
                <c:ptCount val="4"/>
                <c:lvl>
                  <c:pt idx="0">
                    <c:v>Som_ZIV</c:v>
                  </c:pt>
                  <c:pt idx="1">
                    <c:v>Som_ZIV</c:v>
                  </c:pt>
                  <c:pt idx="2">
                    <c:v>Som_ZIV</c:v>
                  </c:pt>
                  <c:pt idx="3">
                    <c:v>Som_ZIV</c:v>
                  </c:pt>
                </c:lvl>
                <c:lvl>
                  <c:pt idx="0">
                    <c:v>Populatie</c:v>
                  </c:pt>
                  <c:pt idx="1">
                    <c:v>Doelpopulatie</c:v>
                  </c:pt>
                  <c:pt idx="2">
                    <c:v>Nationaal</c:v>
                  </c:pt>
                  <c:pt idx="3">
                    <c:v>Vlaanderen</c:v>
                  </c:pt>
                </c:lvl>
              </c:multiLvlStrCache>
              <c:extLst xmlns:c16r2="http://schemas.microsoft.com/office/drawing/2015/06/chart"/>
            </c:multiLvlStrRef>
          </c:cat>
          <c:val>
            <c:numRef>
              <c:f>'Uitgaven '!$B$14:$M$14</c:f>
              <c:numCache>
                <c:formatCode>#,##0</c:formatCode>
                <c:ptCount val="4"/>
                <c:pt idx="0">
                  <c:v>5.35091038E6</c:v>
                </c:pt>
                <c:pt idx="1">
                  <c:v>2.21809597E6</c:v>
                </c:pt>
                <c:pt idx="2">
                  <c:v>6.8478797209E8</c:v>
                </c:pt>
                <c:pt idx="3">
                  <c:v>4.0070368636E8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E1A6-4C7B-8D34-2323C33EACCE}"/>
            </c:ext>
          </c:extLst>
        </c:ser>
        <c:ser>
          <c:idx val="9"/>
          <c:order val="9"/>
          <c:tx>
            <c:strRef>
              <c:f>'Uitgaven '!$A$15</c:f>
              <c:strCache>
                <c:ptCount val="1"/>
                <c:pt idx="0">
                  <c:v>Revalidatie en herscholing (excl 6de staatshervorming)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'Uitgaven '!$B$4:$M$5</c:f>
              <c:multiLvlStrCache>
                <c:ptCount val="4"/>
                <c:lvl>
                  <c:pt idx="0">
                    <c:v>Som_ZIV</c:v>
                  </c:pt>
                  <c:pt idx="1">
                    <c:v>Som_ZIV</c:v>
                  </c:pt>
                  <c:pt idx="2">
                    <c:v>Som_ZIV</c:v>
                  </c:pt>
                  <c:pt idx="3">
                    <c:v>Som_ZIV</c:v>
                  </c:pt>
                </c:lvl>
                <c:lvl>
                  <c:pt idx="0">
                    <c:v>Populatie</c:v>
                  </c:pt>
                  <c:pt idx="1">
                    <c:v>Doelpopulatie</c:v>
                  </c:pt>
                  <c:pt idx="2">
                    <c:v>Nationaal</c:v>
                  </c:pt>
                  <c:pt idx="3">
                    <c:v>Vlaanderen</c:v>
                  </c:pt>
                </c:lvl>
              </c:multiLvlStrCache>
              <c:extLst xmlns:c16r2="http://schemas.microsoft.com/office/drawing/2015/06/chart"/>
            </c:multiLvlStrRef>
          </c:cat>
          <c:val>
            <c:numRef>
              <c:f>'Uitgaven '!$B$15:$M$15</c:f>
              <c:numCache>
                <c:formatCode>#,##0</c:formatCode>
                <c:ptCount val="4"/>
                <c:pt idx="0">
                  <c:v>2.53181161E6</c:v>
                </c:pt>
                <c:pt idx="1">
                  <c:v>1.76515458E6</c:v>
                </c:pt>
                <c:pt idx="2">
                  <c:v>3.5083205669E8</c:v>
                </c:pt>
                <c:pt idx="3">
                  <c:v>1.934938755E8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E1A6-4C7B-8D34-2323C33EACCE}"/>
            </c:ext>
          </c:extLst>
        </c:ser>
        <c:ser>
          <c:idx val="10"/>
          <c:order val="10"/>
          <c:tx>
            <c:strRef>
              <c:f>'Uitgaven '!$A$16</c:f>
              <c:strCache>
                <c:ptCount val="1"/>
                <c:pt idx="0">
                  <c:v>Dialyse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'Uitgaven '!$B$4:$M$5</c:f>
              <c:multiLvlStrCache>
                <c:ptCount val="4"/>
                <c:lvl>
                  <c:pt idx="0">
                    <c:v>Som_ZIV</c:v>
                  </c:pt>
                  <c:pt idx="1">
                    <c:v>Som_ZIV</c:v>
                  </c:pt>
                  <c:pt idx="2">
                    <c:v>Som_ZIV</c:v>
                  </c:pt>
                  <c:pt idx="3">
                    <c:v>Som_ZIV</c:v>
                  </c:pt>
                </c:lvl>
                <c:lvl>
                  <c:pt idx="0">
                    <c:v>Populatie</c:v>
                  </c:pt>
                  <c:pt idx="1">
                    <c:v>Doelpopulatie</c:v>
                  </c:pt>
                  <c:pt idx="2">
                    <c:v>Nationaal</c:v>
                  </c:pt>
                  <c:pt idx="3">
                    <c:v>Vlaanderen</c:v>
                  </c:pt>
                </c:lvl>
              </c:multiLvlStrCache>
              <c:extLst xmlns:c16r2="http://schemas.microsoft.com/office/drawing/2015/06/chart"/>
            </c:multiLvlStrRef>
          </c:cat>
          <c:val>
            <c:numRef>
              <c:f>'Uitgaven '!$B$16:$M$16</c:f>
              <c:numCache>
                <c:formatCode>#,##0</c:formatCode>
                <c:ptCount val="4"/>
                <c:pt idx="0">
                  <c:v>1.27930246E6</c:v>
                </c:pt>
                <c:pt idx="1">
                  <c:v>1.08834409E6</c:v>
                </c:pt>
                <c:pt idx="2">
                  <c:v>1.6030838388E8</c:v>
                </c:pt>
                <c:pt idx="3">
                  <c:v>8.573387055E7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E1A6-4C7B-8D34-2323C33EACCE}"/>
            </c:ext>
          </c:extLst>
        </c:ser>
        <c:ser>
          <c:idx val="11"/>
          <c:order val="11"/>
          <c:tx>
            <c:strRef>
              <c:f>'Uitgaven '!$A$17</c:f>
              <c:strCache>
                <c:ptCount val="1"/>
                <c:pt idx="0">
                  <c:v>Sociale Maximumfaktuur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'Uitgaven '!$B$4:$M$5</c:f>
              <c:multiLvlStrCache>
                <c:ptCount val="4"/>
                <c:lvl>
                  <c:pt idx="0">
                    <c:v>Som_ZIV</c:v>
                  </c:pt>
                  <c:pt idx="1">
                    <c:v>Som_ZIV</c:v>
                  </c:pt>
                  <c:pt idx="2">
                    <c:v>Som_ZIV</c:v>
                  </c:pt>
                  <c:pt idx="3">
                    <c:v>Som_ZIV</c:v>
                  </c:pt>
                </c:lvl>
                <c:lvl>
                  <c:pt idx="0">
                    <c:v>Populatie</c:v>
                  </c:pt>
                  <c:pt idx="1">
                    <c:v>Doelpopulatie</c:v>
                  </c:pt>
                  <c:pt idx="2">
                    <c:v>Nationaal</c:v>
                  </c:pt>
                  <c:pt idx="3">
                    <c:v>Vlaanderen</c:v>
                  </c:pt>
                </c:lvl>
              </c:multiLvlStrCache>
              <c:extLst xmlns:c16r2="http://schemas.microsoft.com/office/drawing/2015/06/chart"/>
            </c:multiLvlStrRef>
          </c:cat>
          <c:val>
            <c:numRef>
              <c:f>'Uitgaven '!$B$17:$M$17</c:f>
              <c:numCache>
                <c:formatCode>#,##0</c:formatCode>
                <c:ptCount val="4"/>
                <c:pt idx="0">
                  <c:v>2.4027988E6</c:v>
                </c:pt>
                <c:pt idx="1">
                  <c:v>1.31530625E6</c:v>
                </c:pt>
                <c:pt idx="2">
                  <c:v>3.3022729248E8</c:v>
                </c:pt>
                <c:pt idx="3">
                  <c:v>1.8560970964E8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E1A6-4C7B-8D34-2323C33EACCE}"/>
            </c:ext>
          </c:extLst>
        </c:ser>
        <c:ser>
          <c:idx val="12"/>
          <c:order val="12"/>
          <c:tx>
            <c:strRef>
              <c:f>'Uitgaven '!$A$18</c:f>
              <c:strCache>
                <c:ptCount val="1"/>
                <c:pt idx="0">
                  <c:v>Forfaitaire dagprijzen in algemene ziekenhuizen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'Uitgaven '!$B$4:$M$5</c:f>
              <c:multiLvlStrCache>
                <c:ptCount val="4"/>
                <c:lvl>
                  <c:pt idx="0">
                    <c:v>Som_ZIV</c:v>
                  </c:pt>
                  <c:pt idx="1">
                    <c:v>Som_ZIV</c:v>
                  </c:pt>
                  <c:pt idx="2">
                    <c:v>Som_ZIV</c:v>
                  </c:pt>
                  <c:pt idx="3">
                    <c:v>Som_ZIV</c:v>
                  </c:pt>
                </c:lvl>
                <c:lvl>
                  <c:pt idx="0">
                    <c:v>Populatie</c:v>
                  </c:pt>
                  <c:pt idx="1">
                    <c:v>Doelpopulatie</c:v>
                  </c:pt>
                  <c:pt idx="2">
                    <c:v>Nationaal</c:v>
                  </c:pt>
                  <c:pt idx="3">
                    <c:v>Vlaanderen</c:v>
                  </c:pt>
                </c:lvl>
              </c:multiLvlStrCache>
              <c:extLst xmlns:c16r2="http://schemas.microsoft.com/office/drawing/2015/06/chart"/>
            </c:multiLvlStrRef>
          </c:cat>
          <c:val>
            <c:numRef>
              <c:f>'Uitgaven '!$B$18:$M$18</c:f>
              <c:numCache>
                <c:formatCode>#,##0</c:formatCode>
                <c:ptCount val="4"/>
                <c:pt idx="0">
                  <c:v>1.63975983E6</c:v>
                </c:pt>
                <c:pt idx="1">
                  <c:v>443130.52</c:v>
                </c:pt>
                <c:pt idx="2">
                  <c:v>2.0581456402E8</c:v>
                </c:pt>
                <c:pt idx="3">
                  <c:v>1.3506971898E8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E1A6-4C7B-8D34-2323C33EACCE}"/>
            </c:ext>
          </c:extLst>
        </c:ser>
        <c:ser>
          <c:idx val="13"/>
          <c:order val="13"/>
          <c:tx>
            <c:strRef>
              <c:f>'Uitgaven '!$A$19</c:f>
              <c:strCache>
                <c:ptCount val="1"/>
                <c:pt idx="0">
                  <c:v>Verzorging door bandagisten (6de staatshervorming)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'Uitgaven '!$B$4:$M$5</c:f>
              <c:multiLvlStrCache>
                <c:ptCount val="4"/>
                <c:lvl>
                  <c:pt idx="0">
                    <c:v>Som_ZIV</c:v>
                  </c:pt>
                  <c:pt idx="1">
                    <c:v>Som_ZIV</c:v>
                  </c:pt>
                  <c:pt idx="2">
                    <c:v>Som_ZIV</c:v>
                  </c:pt>
                  <c:pt idx="3">
                    <c:v>Som_ZIV</c:v>
                  </c:pt>
                </c:lvl>
                <c:lvl>
                  <c:pt idx="0">
                    <c:v>Populatie</c:v>
                  </c:pt>
                  <c:pt idx="1">
                    <c:v>Doelpopulatie</c:v>
                  </c:pt>
                  <c:pt idx="2">
                    <c:v>Nationaal</c:v>
                  </c:pt>
                  <c:pt idx="3">
                    <c:v>Vlaanderen</c:v>
                  </c:pt>
                </c:lvl>
              </c:multiLvlStrCache>
              <c:extLst xmlns:c16r2="http://schemas.microsoft.com/office/drawing/2015/06/chart"/>
            </c:multiLvlStrRef>
          </c:cat>
          <c:val>
            <c:numRef>
              <c:f>'Uitgaven '!$B$19:$M$19</c:f>
              <c:numCache>
                <c:formatCode>#,##0</c:formatCode>
                <c:ptCount val="4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E1A6-4C7B-8D34-2323C33EACCE}"/>
            </c:ext>
          </c:extLst>
        </c:ser>
        <c:ser>
          <c:idx val="14"/>
          <c:order val="14"/>
          <c:tx>
            <c:strRef>
              <c:f>'Uitgaven '!$A$20</c:f>
              <c:strCache>
                <c:ptCount val="1"/>
                <c:pt idx="0">
                  <c:v>REST</c:v>
                </c:pt>
              </c:strCache>
            </c:strRef>
          </c:tx>
          <c:spPr>
            <a:solidFill>
              <a:schemeClr val="accent3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'Uitgaven '!$B$4:$M$5</c:f>
              <c:multiLvlStrCache>
                <c:ptCount val="4"/>
                <c:lvl>
                  <c:pt idx="0">
                    <c:v>Som_ZIV</c:v>
                  </c:pt>
                  <c:pt idx="1">
                    <c:v>Som_ZIV</c:v>
                  </c:pt>
                  <c:pt idx="2">
                    <c:v>Som_ZIV</c:v>
                  </c:pt>
                  <c:pt idx="3">
                    <c:v>Som_ZIV</c:v>
                  </c:pt>
                </c:lvl>
                <c:lvl>
                  <c:pt idx="0">
                    <c:v>Populatie</c:v>
                  </c:pt>
                  <c:pt idx="1">
                    <c:v>Doelpopulatie</c:v>
                  </c:pt>
                  <c:pt idx="2">
                    <c:v>Nationaal</c:v>
                  </c:pt>
                  <c:pt idx="3">
                    <c:v>Vlaanderen</c:v>
                  </c:pt>
                </c:lvl>
              </c:multiLvlStrCache>
              <c:extLst xmlns:c16r2="http://schemas.microsoft.com/office/drawing/2015/06/chart"/>
            </c:multiLvlStrRef>
          </c:cat>
          <c:val>
            <c:numRef>
              <c:f>'Uitgaven '!$B$20:$M$20</c:f>
              <c:numCache>
                <c:formatCode>#,##0</c:formatCode>
                <c:ptCount val="4"/>
                <c:pt idx="0">
                  <c:v>6155.41</c:v>
                </c:pt>
                <c:pt idx="1">
                  <c:v>4938.36</c:v>
                </c:pt>
                <c:pt idx="2">
                  <c:v>405932.31</c:v>
                </c:pt>
                <c:pt idx="3">
                  <c:v>317467.96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E1A6-4C7B-8D34-2323C33EAC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068179056"/>
        <c:axId val="-2134042144"/>
      </c:barChart>
      <c:catAx>
        <c:axId val="-2068179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-2134042144"/>
        <c:crosses val="autoZero"/>
        <c:auto val="1"/>
        <c:lblAlgn val="ctr"/>
        <c:lblOffset val="100"/>
        <c:noMultiLvlLbl val="0"/>
      </c:catAx>
      <c:valAx>
        <c:axId val="-2134042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-2068179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3563345438511"/>
          <c:y val="0.0634788475533905"/>
          <c:w val="0.306996917240803"/>
          <c:h val="0.8930423019769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8B3A72-14BA-4B84-977E-9CF684BA429F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A0DF0AF-7587-4B51-9BB7-D06D2D8B8FF6}">
      <dgm:prSet phldrT="[Tekst]"/>
      <dgm:spPr>
        <a:solidFill>
          <a:srgbClr val="00B0F0"/>
        </a:solidFill>
      </dgm:spPr>
      <dgm:t>
        <a:bodyPr/>
        <a:lstStyle/>
        <a:p>
          <a:r>
            <a:rPr lang="nl-NL"/>
            <a:t>Chronisch ziek en kwetsbaar</a:t>
          </a:r>
        </a:p>
      </dgm:t>
    </dgm:pt>
    <dgm:pt modelId="{CA9AB38F-6221-46D7-A128-E00581DBC998}" type="parTrans" cxnId="{B1EE3ACC-6CE1-408B-A003-2976BA750637}">
      <dgm:prSet/>
      <dgm:spPr/>
      <dgm:t>
        <a:bodyPr/>
        <a:lstStyle/>
        <a:p>
          <a:endParaRPr lang="nl-NL"/>
        </a:p>
      </dgm:t>
    </dgm:pt>
    <dgm:pt modelId="{5BE86BF9-B676-45DB-802D-3D8FA3592707}" type="sibTrans" cxnId="{B1EE3ACC-6CE1-408B-A003-2976BA750637}">
      <dgm:prSet/>
      <dgm:spPr/>
      <dgm:t>
        <a:bodyPr/>
        <a:lstStyle/>
        <a:p>
          <a:endParaRPr lang="nl-NL"/>
        </a:p>
      </dgm:t>
    </dgm:pt>
    <dgm:pt modelId="{C8D8B944-3483-4E2E-B83A-985F31289649}">
      <dgm:prSet phldrT="[Tekst]" custT="1"/>
      <dgm:spPr>
        <a:solidFill>
          <a:srgbClr val="92D050"/>
        </a:solidFill>
      </dgm:spPr>
      <dgm:t>
        <a:bodyPr/>
        <a:lstStyle/>
        <a:p>
          <a:r>
            <a:rPr lang="nl-NL" sz="3200" dirty="0"/>
            <a:t>personen met chronische aandoening(en)</a:t>
          </a:r>
        </a:p>
      </dgm:t>
    </dgm:pt>
    <dgm:pt modelId="{F605970C-19A0-47DB-B898-40568FD60765}" type="parTrans" cxnId="{783CD818-E59B-490A-8913-88A3F4928237}">
      <dgm:prSet/>
      <dgm:spPr/>
      <dgm:t>
        <a:bodyPr/>
        <a:lstStyle/>
        <a:p>
          <a:endParaRPr lang="nl-NL"/>
        </a:p>
      </dgm:t>
    </dgm:pt>
    <dgm:pt modelId="{E3F48194-20E0-4133-9668-832F7C9A8631}" type="sibTrans" cxnId="{783CD818-E59B-490A-8913-88A3F4928237}">
      <dgm:prSet/>
      <dgm:spPr/>
      <dgm:t>
        <a:bodyPr/>
        <a:lstStyle/>
        <a:p>
          <a:endParaRPr lang="nl-NL"/>
        </a:p>
      </dgm:t>
    </dgm:pt>
    <dgm:pt modelId="{42935466-432D-48E6-AC74-72EB56A51E47}">
      <dgm:prSet phldrT="[Tekst]"/>
      <dgm:spPr>
        <a:solidFill>
          <a:srgbClr val="00B050"/>
        </a:solidFill>
      </dgm:spPr>
      <dgm:t>
        <a:bodyPr/>
        <a:lstStyle/>
        <a:p>
          <a:r>
            <a:rPr lang="nl-NL"/>
            <a:t>Personen met een risico op  chronische aandoening(en)</a:t>
          </a:r>
        </a:p>
        <a:p>
          <a:endParaRPr lang="nl-NL"/>
        </a:p>
        <a:p>
          <a:r>
            <a:rPr lang="nl-NL"/>
            <a:t>Gezonde populatie</a:t>
          </a:r>
        </a:p>
      </dgm:t>
    </dgm:pt>
    <dgm:pt modelId="{6FAE9FB0-77D3-43E8-9F14-541644959BFF}" type="parTrans" cxnId="{0DD409D7-EFF0-4194-99EB-90CA4F98A6D7}">
      <dgm:prSet/>
      <dgm:spPr/>
      <dgm:t>
        <a:bodyPr/>
        <a:lstStyle/>
        <a:p>
          <a:endParaRPr lang="nl-NL"/>
        </a:p>
      </dgm:t>
    </dgm:pt>
    <dgm:pt modelId="{65EC18E4-0606-4F32-814A-919244FDBEAE}" type="sibTrans" cxnId="{0DD409D7-EFF0-4194-99EB-90CA4F98A6D7}">
      <dgm:prSet/>
      <dgm:spPr/>
      <dgm:t>
        <a:bodyPr/>
        <a:lstStyle/>
        <a:p>
          <a:endParaRPr lang="nl-NL"/>
        </a:p>
      </dgm:t>
    </dgm:pt>
    <dgm:pt modelId="{62C0D5ED-2E03-4F49-9FA9-29C44EE9B275}" type="pres">
      <dgm:prSet presAssocID="{278B3A72-14BA-4B84-977E-9CF684BA429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99E8A0AE-7627-41B0-8D22-78918D43B089}" type="pres">
      <dgm:prSet presAssocID="{5A0DF0AF-7587-4B51-9BB7-D06D2D8B8FF6}" presName="Name8" presStyleCnt="0"/>
      <dgm:spPr/>
    </dgm:pt>
    <dgm:pt modelId="{AD8B9B08-720A-4917-9A8E-DABBAD7BF068}" type="pres">
      <dgm:prSet presAssocID="{5A0DF0AF-7587-4B51-9BB7-D06D2D8B8FF6}" presName="level" presStyleLbl="node1" presStyleIdx="0" presStyleCnt="3" custScaleX="103540" custScaleY="52762" custLinFactNeighborX="305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CE949B4-71D9-488E-A8E5-731D0D0A972C}" type="pres">
      <dgm:prSet presAssocID="{5A0DF0AF-7587-4B51-9BB7-D06D2D8B8FF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B5B38752-C56C-4942-93A7-8E5D579054A2}" type="pres">
      <dgm:prSet presAssocID="{C8D8B944-3483-4E2E-B83A-985F31289649}" presName="Name8" presStyleCnt="0"/>
      <dgm:spPr/>
    </dgm:pt>
    <dgm:pt modelId="{B7926F67-66F1-4710-BEE8-B89937B6C7E9}" type="pres">
      <dgm:prSet presAssocID="{C8D8B944-3483-4E2E-B83A-985F31289649}" presName="level" presStyleLbl="node1" presStyleIdx="1" presStyleCnt="3" custScaleY="70169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84BD02EE-D816-43A1-A491-13879713E1A8}" type="pres">
      <dgm:prSet presAssocID="{C8D8B944-3483-4E2E-B83A-985F3128964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AA81ECEB-AE05-46C1-A883-447F59F55DCE}" type="pres">
      <dgm:prSet presAssocID="{42935466-432D-48E6-AC74-72EB56A51E47}" presName="Name8" presStyleCnt="0"/>
      <dgm:spPr/>
    </dgm:pt>
    <dgm:pt modelId="{DA7E0DA9-79C8-4A81-A6C1-73901DF7FCF3}" type="pres">
      <dgm:prSet presAssocID="{42935466-432D-48E6-AC74-72EB56A51E47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736DA881-2B60-4D64-AFC2-A2C98F1A65F8}" type="pres">
      <dgm:prSet presAssocID="{42935466-432D-48E6-AC74-72EB56A51E4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02BA3D30-6640-45AB-8801-F3772806ABF2}" type="presOf" srcId="{5A0DF0AF-7587-4B51-9BB7-D06D2D8B8FF6}" destId="{AD8B9B08-720A-4917-9A8E-DABBAD7BF068}" srcOrd="0" destOrd="0" presId="urn:microsoft.com/office/officeart/2005/8/layout/pyramid1"/>
    <dgm:cxn modelId="{2D7E2978-B794-49DC-8410-A90CC455D3C3}" type="presOf" srcId="{C8D8B944-3483-4E2E-B83A-985F31289649}" destId="{B7926F67-66F1-4710-BEE8-B89937B6C7E9}" srcOrd="0" destOrd="0" presId="urn:microsoft.com/office/officeart/2005/8/layout/pyramid1"/>
    <dgm:cxn modelId="{FA1807FC-DB24-4FB3-B937-815FECBDF1E0}" type="presOf" srcId="{C8D8B944-3483-4E2E-B83A-985F31289649}" destId="{84BD02EE-D816-43A1-A491-13879713E1A8}" srcOrd="1" destOrd="0" presId="urn:microsoft.com/office/officeart/2005/8/layout/pyramid1"/>
    <dgm:cxn modelId="{B1EE3ACC-6CE1-408B-A003-2976BA750637}" srcId="{278B3A72-14BA-4B84-977E-9CF684BA429F}" destId="{5A0DF0AF-7587-4B51-9BB7-D06D2D8B8FF6}" srcOrd="0" destOrd="0" parTransId="{CA9AB38F-6221-46D7-A128-E00581DBC998}" sibTransId="{5BE86BF9-B676-45DB-802D-3D8FA3592707}"/>
    <dgm:cxn modelId="{FB71EAE6-15AD-4259-961F-2ADD75577FEB}" type="presOf" srcId="{278B3A72-14BA-4B84-977E-9CF684BA429F}" destId="{62C0D5ED-2E03-4F49-9FA9-29C44EE9B275}" srcOrd="0" destOrd="0" presId="urn:microsoft.com/office/officeart/2005/8/layout/pyramid1"/>
    <dgm:cxn modelId="{701210E9-5103-46BD-8D10-AE293D619F88}" type="presOf" srcId="{5A0DF0AF-7587-4B51-9BB7-D06D2D8B8FF6}" destId="{0CE949B4-71D9-488E-A8E5-731D0D0A972C}" srcOrd="1" destOrd="0" presId="urn:microsoft.com/office/officeart/2005/8/layout/pyramid1"/>
    <dgm:cxn modelId="{CDFD6757-011D-4C6F-81D5-EA957DC68464}" type="presOf" srcId="{42935466-432D-48E6-AC74-72EB56A51E47}" destId="{DA7E0DA9-79C8-4A81-A6C1-73901DF7FCF3}" srcOrd="0" destOrd="0" presId="urn:microsoft.com/office/officeart/2005/8/layout/pyramid1"/>
    <dgm:cxn modelId="{AC8A02D3-CAFF-4AD3-ABBB-0C4DB3BE6875}" type="presOf" srcId="{42935466-432D-48E6-AC74-72EB56A51E47}" destId="{736DA881-2B60-4D64-AFC2-A2C98F1A65F8}" srcOrd="1" destOrd="0" presId="urn:microsoft.com/office/officeart/2005/8/layout/pyramid1"/>
    <dgm:cxn modelId="{783CD818-E59B-490A-8913-88A3F4928237}" srcId="{278B3A72-14BA-4B84-977E-9CF684BA429F}" destId="{C8D8B944-3483-4E2E-B83A-985F31289649}" srcOrd="1" destOrd="0" parTransId="{F605970C-19A0-47DB-B898-40568FD60765}" sibTransId="{E3F48194-20E0-4133-9668-832F7C9A8631}"/>
    <dgm:cxn modelId="{0DD409D7-EFF0-4194-99EB-90CA4F98A6D7}" srcId="{278B3A72-14BA-4B84-977E-9CF684BA429F}" destId="{42935466-432D-48E6-AC74-72EB56A51E47}" srcOrd="2" destOrd="0" parTransId="{6FAE9FB0-77D3-43E8-9F14-541644959BFF}" sibTransId="{65EC18E4-0606-4F32-814A-919244FDBEAE}"/>
    <dgm:cxn modelId="{1D27EDC0-68FC-48E7-980D-1F555B374343}" type="presParOf" srcId="{62C0D5ED-2E03-4F49-9FA9-29C44EE9B275}" destId="{99E8A0AE-7627-41B0-8D22-78918D43B089}" srcOrd="0" destOrd="0" presId="urn:microsoft.com/office/officeart/2005/8/layout/pyramid1"/>
    <dgm:cxn modelId="{471CF8C5-B2B7-4576-AAC7-DD71A6C288D6}" type="presParOf" srcId="{99E8A0AE-7627-41B0-8D22-78918D43B089}" destId="{AD8B9B08-720A-4917-9A8E-DABBAD7BF068}" srcOrd="0" destOrd="0" presId="urn:microsoft.com/office/officeart/2005/8/layout/pyramid1"/>
    <dgm:cxn modelId="{29CBD02C-5C5C-4501-98A0-A7424510C2B5}" type="presParOf" srcId="{99E8A0AE-7627-41B0-8D22-78918D43B089}" destId="{0CE949B4-71D9-488E-A8E5-731D0D0A972C}" srcOrd="1" destOrd="0" presId="urn:microsoft.com/office/officeart/2005/8/layout/pyramid1"/>
    <dgm:cxn modelId="{C269BC08-0132-4FE9-B05B-B743FB36750A}" type="presParOf" srcId="{62C0D5ED-2E03-4F49-9FA9-29C44EE9B275}" destId="{B5B38752-C56C-4942-93A7-8E5D579054A2}" srcOrd="1" destOrd="0" presId="urn:microsoft.com/office/officeart/2005/8/layout/pyramid1"/>
    <dgm:cxn modelId="{B9403622-061A-418E-8F09-C35587508F7C}" type="presParOf" srcId="{B5B38752-C56C-4942-93A7-8E5D579054A2}" destId="{B7926F67-66F1-4710-BEE8-B89937B6C7E9}" srcOrd="0" destOrd="0" presId="urn:microsoft.com/office/officeart/2005/8/layout/pyramid1"/>
    <dgm:cxn modelId="{F195E8D8-2349-41B1-9ABD-245F1E727D6F}" type="presParOf" srcId="{B5B38752-C56C-4942-93A7-8E5D579054A2}" destId="{84BD02EE-D816-43A1-A491-13879713E1A8}" srcOrd="1" destOrd="0" presId="urn:microsoft.com/office/officeart/2005/8/layout/pyramid1"/>
    <dgm:cxn modelId="{EAD88699-F0CF-435C-8111-F2C74A6AE05F}" type="presParOf" srcId="{62C0D5ED-2E03-4F49-9FA9-29C44EE9B275}" destId="{AA81ECEB-AE05-46C1-A883-447F59F55DCE}" srcOrd="2" destOrd="0" presId="urn:microsoft.com/office/officeart/2005/8/layout/pyramid1"/>
    <dgm:cxn modelId="{7DA281AB-F97A-40FE-B63C-8D9591EE5B47}" type="presParOf" srcId="{AA81ECEB-AE05-46C1-A883-447F59F55DCE}" destId="{DA7E0DA9-79C8-4A81-A6C1-73901DF7FCF3}" srcOrd="0" destOrd="0" presId="urn:microsoft.com/office/officeart/2005/8/layout/pyramid1"/>
    <dgm:cxn modelId="{834FE737-A90A-4F50-83B1-5489900C7B17}" type="presParOf" srcId="{AA81ECEB-AE05-46C1-A883-447F59F55DCE}" destId="{736DA881-2B60-4D64-AFC2-A2C98F1A65F8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8B9B08-720A-4917-9A8E-DABBAD7BF068}">
      <dsp:nvSpPr>
        <dsp:cNvPr id="0" name=""/>
        <dsp:cNvSpPr/>
      </dsp:nvSpPr>
      <dsp:spPr>
        <a:xfrm>
          <a:off x="3499143" y="0"/>
          <a:ext cx="2267274" cy="1334648"/>
        </a:xfrm>
        <a:prstGeom prst="trapezoid">
          <a:avLst>
            <a:gd name="adj" fmla="val 82035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000" kern="1200"/>
            <a:t>Chronisch ziek en kwetsbaar</a:t>
          </a:r>
        </a:p>
      </dsp:txBody>
      <dsp:txXfrm>
        <a:off x="3499143" y="0"/>
        <a:ext cx="2267274" cy="1334648"/>
      </dsp:txXfrm>
    </dsp:sp>
    <dsp:sp modelId="{B7926F67-66F1-4710-BEE8-B89937B6C7E9}">
      <dsp:nvSpPr>
        <dsp:cNvPr id="0" name=""/>
        <dsp:cNvSpPr/>
      </dsp:nvSpPr>
      <dsp:spPr>
        <a:xfrm>
          <a:off x="2075127" y="1334648"/>
          <a:ext cx="5101949" cy="1774969"/>
        </a:xfrm>
        <a:prstGeom prst="trapezoid">
          <a:avLst>
            <a:gd name="adj" fmla="val 82035"/>
          </a:avLst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200" kern="1200" dirty="0"/>
            <a:t>personen met chronische aandoening(en)</a:t>
          </a:r>
        </a:p>
      </dsp:txBody>
      <dsp:txXfrm>
        <a:off x="2967968" y="1334648"/>
        <a:ext cx="3316267" cy="1774969"/>
      </dsp:txXfrm>
    </dsp:sp>
    <dsp:sp modelId="{DA7E0DA9-79C8-4A81-A6C1-73901DF7FCF3}">
      <dsp:nvSpPr>
        <dsp:cNvPr id="0" name=""/>
        <dsp:cNvSpPr/>
      </dsp:nvSpPr>
      <dsp:spPr>
        <a:xfrm>
          <a:off x="0" y="3109617"/>
          <a:ext cx="9252204" cy="2529563"/>
        </a:xfrm>
        <a:prstGeom prst="trapezoid">
          <a:avLst>
            <a:gd name="adj" fmla="val 82035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000" kern="1200"/>
            <a:t>Personen met een risico op  chronische aandoening(en)</a:t>
          </a: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3000" kern="1200"/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000" kern="1200"/>
            <a:t>Gezonde populatie</a:t>
          </a:r>
        </a:p>
      </dsp:txBody>
      <dsp:txXfrm>
        <a:off x="1619135" y="3109617"/>
        <a:ext cx="6013932" cy="25295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2FAB8C-5BDA-4BD2-8764-CB5987C62F34}" type="datetimeFigureOut">
              <a:rPr lang="en-GB" smtClean="0"/>
              <a:t>25/11/2016</a:t>
            </a:fld>
            <a:endParaRPr lang="en-GB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DAB402-13FE-41DB-BED6-7F1D1D8BE47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635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9813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9" name="Shape 179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79854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0782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8" name="Shape 288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268588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2" name="Shape 302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05926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Shape 432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3" name="Shape 43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78097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1D9DC-15BD-4D78-B50C-1FF73221B73F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9235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40F6-84A4-4D58-B13D-89120BEAF7C4}" type="datetimeFigureOut">
              <a:rPr lang="en-GB" smtClean="0"/>
              <a:t>25/11/2016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81521-44E5-453F-ABA6-CF3F39E9DAE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749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40F6-84A4-4D58-B13D-89120BEAF7C4}" type="datetimeFigureOut">
              <a:rPr lang="en-GB" smtClean="0"/>
              <a:t>25/11/2016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81521-44E5-453F-ABA6-CF3F39E9DAE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500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40F6-84A4-4D58-B13D-89120BEAF7C4}" type="datetimeFigureOut">
              <a:rPr lang="en-GB" smtClean="0"/>
              <a:t>25/11/2016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81521-44E5-453F-ABA6-CF3F39E9DAE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864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nten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677333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rgbClr val="6F2F9F"/>
              </a:buClr>
              <a:buFont typeface="Calibri"/>
              <a:buNone/>
              <a:defRPr sz="4000" b="0" i="0" u="none" strike="noStrike" cap="none">
                <a:solidFill>
                  <a:srgbClr val="6F2F9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09600" y="1577340"/>
            <a:ext cx="5303520" cy="387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514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742950" marR="0" lvl="1" indent="-20446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143000" marR="0" lvl="2" indent="-1574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600200" marR="0" lvl="3" indent="-16763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057400" marR="0" lvl="4" indent="-16763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514600" marR="0" lvl="5" indent="-16763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971800" marR="0" lvl="6" indent="-16763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429000" marR="0" lvl="7" indent="-1676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886200" marR="0" lvl="8" indent="-1676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6278878" y="1577340"/>
            <a:ext cx="5303520" cy="3877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514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742950" marR="0" lvl="1" indent="-20446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143000" marR="0" lvl="2" indent="-1574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600200" marR="0" lvl="3" indent="-16763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057400" marR="0" lvl="4" indent="-16763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514600" marR="0" lvl="5" indent="-16763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971800" marR="0" lvl="6" indent="-16763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429000" marR="0" lvl="7" indent="-1676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886200" marR="0" lvl="8" indent="-1676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677333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dt" idx="10"/>
          </p:nvPr>
        </p:nvSpPr>
        <p:spPr>
          <a:xfrm>
            <a:off x="7205132" y="6041362"/>
            <a:ext cx="91193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nl-BE"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rPr>
              <a:t>‹nr.›</a:t>
            </a:fld>
            <a:endParaRPr lang="nl-BE" sz="900">
              <a:solidFill>
                <a:srgbClr val="888888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672724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40F6-84A4-4D58-B13D-89120BEAF7C4}" type="datetimeFigureOut">
              <a:rPr lang="en-GB" smtClean="0"/>
              <a:t>25/11/2016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81521-44E5-453F-ABA6-CF3F39E9DAE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811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40F6-84A4-4D58-B13D-89120BEAF7C4}" type="datetimeFigureOut">
              <a:rPr lang="en-GB" smtClean="0"/>
              <a:t>25/11/2016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81521-44E5-453F-ABA6-CF3F39E9DAE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348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40F6-84A4-4D58-B13D-89120BEAF7C4}" type="datetimeFigureOut">
              <a:rPr lang="en-GB" smtClean="0"/>
              <a:t>25/11/2016</a:t>
            </a:fld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81521-44E5-453F-ABA6-CF3F39E9DAE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399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40F6-84A4-4D58-B13D-89120BEAF7C4}" type="datetimeFigureOut">
              <a:rPr lang="en-GB" smtClean="0"/>
              <a:t>25/11/2016</a:t>
            </a:fld>
            <a:endParaRPr lang="en-GB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81521-44E5-453F-ABA6-CF3F39E9DAE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883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40F6-84A4-4D58-B13D-89120BEAF7C4}" type="datetimeFigureOut">
              <a:rPr lang="en-GB" smtClean="0"/>
              <a:t>25/11/2016</a:t>
            </a:fld>
            <a:endParaRPr lang="en-GB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81521-44E5-453F-ABA6-CF3F39E9DAE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42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40F6-84A4-4D58-B13D-89120BEAF7C4}" type="datetimeFigureOut">
              <a:rPr lang="en-GB" smtClean="0"/>
              <a:t>25/11/2016</a:t>
            </a:fld>
            <a:endParaRPr lang="en-GB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81521-44E5-453F-ABA6-CF3F39E9DAE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45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40F6-84A4-4D58-B13D-89120BEAF7C4}" type="datetimeFigureOut">
              <a:rPr lang="en-GB" smtClean="0"/>
              <a:t>25/11/2016</a:t>
            </a:fld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81521-44E5-453F-ABA6-CF3F39E9DAE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610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40F6-84A4-4D58-B13D-89120BEAF7C4}" type="datetimeFigureOut">
              <a:rPr lang="en-GB" smtClean="0"/>
              <a:t>25/11/2016</a:t>
            </a:fld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81521-44E5-453F-ABA6-CF3F39E9DAE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982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F40F6-84A4-4D58-B13D-89120BEAF7C4}" type="datetimeFigureOut">
              <a:rPr lang="en-GB" smtClean="0"/>
              <a:t>25/11/2016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81521-44E5-453F-ABA6-CF3F39E9DAE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43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/>
              <a:t>Zorgzaam Leuven</a:t>
            </a:r>
            <a:endParaRPr lang="en-GB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dirty="0" smtClean="0"/>
              <a:t>26 </a:t>
            </a:r>
            <a:r>
              <a:rPr lang="nl-BE" dirty="0"/>
              <a:t>november </a:t>
            </a:r>
            <a:r>
              <a:rPr lang="nl-BE" dirty="0" smtClean="0"/>
              <a:t>Kringdag Domus Medica</a:t>
            </a:r>
            <a:endParaRPr lang="nl-BE" dirty="0"/>
          </a:p>
          <a:p>
            <a:r>
              <a:rPr lang="nl-BE" dirty="0"/>
              <a:t>Gijs Van Pottelbergh</a:t>
            </a:r>
          </a:p>
          <a:p>
            <a:r>
              <a:rPr lang="nl-BE" dirty="0"/>
              <a:t>Huisarts, </a:t>
            </a:r>
            <a:r>
              <a:rPr lang="nl-BE" dirty="0" smtClean="0"/>
              <a:t>Voorzitter LMN groot Leuven</a:t>
            </a:r>
            <a:r>
              <a:rPr lang="nl-BE" dirty="0" smtClean="0"/>
              <a:t> </a:t>
            </a:r>
            <a:r>
              <a:rPr lang="nl-BE" dirty="0"/>
              <a:t>en coördinator zorgzaam Leuven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0698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5027" y="426666"/>
            <a:ext cx="9512086" cy="624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457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401" y="447779"/>
            <a:ext cx="8726186" cy="6212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9739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Plan van aanpak ZZL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/>
              <a:t>Co-creatie </a:t>
            </a:r>
            <a:r>
              <a:rPr lang="nl-BE" dirty="0"/>
              <a:t>groepen</a:t>
            </a:r>
          </a:p>
          <a:p>
            <a:r>
              <a:rPr lang="nl-BE" dirty="0"/>
              <a:t>Interventies laten aanmelden en dan clusteren</a:t>
            </a:r>
          </a:p>
          <a:p>
            <a:r>
              <a:rPr lang="nl-BE" dirty="0"/>
              <a:t>Bestaande structuren maximaal betrekken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8351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 txBox="1">
            <a:spLocks noGrp="1"/>
          </p:cNvSpPr>
          <p:nvPr>
            <p:ph type="title"/>
          </p:nvPr>
        </p:nvSpPr>
        <p:spPr>
          <a:xfrm>
            <a:off x="268795" y="266421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1"/>
              </a:buClr>
              <a:buSzPct val="25000"/>
              <a:buFont typeface="Trebuchet MS"/>
              <a:buNone/>
            </a:pPr>
            <a:r>
              <a:rPr lang="nl-BE"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We definiëren 3+1 ‘clusters’ of terreinen</a:t>
            </a:r>
          </a:p>
        </p:txBody>
      </p:sp>
      <p:sp>
        <p:nvSpPr>
          <p:cNvPr id="436" name="Shape 436"/>
          <p:cNvSpPr/>
          <p:nvPr/>
        </p:nvSpPr>
        <p:spPr>
          <a:xfrm>
            <a:off x="268795" y="798489"/>
            <a:ext cx="6169597" cy="1700008"/>
          </a:xfrm>
          <a:prstGeom prst="rect">
            <a:avLst/>
          </a:prstGeom>
          <a:noFill/>
          <a:ln w="571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nl-BE" sz="1800" u="sng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“LEVENSBHOEFTES” 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nl-BE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Spirituele &amp; existentiële behoeftes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nl-BE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Verwachtingen en eigen ideeën  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nl-BE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Sociale behoeftes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nl-BE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Welzijn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nl-BE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Inclusief “projet de vie” of “vroegtijdige zorgplanning”</a:t>
            </a:r>
          </a:p>
        </p:txBody>
      </p:sp>
      <p:sp>
        <p:nvSpPr>
          <p:cNvPr id="437" name="Shape 437"/>
          <p:cNvSpPr/>
          <p:nvPr/>
        </p:nvSpPr>
        <p:spPr>
          <a:xfrm>
            <a:off x="1108733" y="3045649"/>
            <a:ext cx="6169597" cy="1348797"/>
          </a:xfrm>
          <a:prstGeom prst="rect">
            <a:avLst/>
          </a:prstGeom>
          <a:noFill/>
          <a:ln w="57150" cap="flat" cmpd="sng">
            <a:solidFill>
              <a:srgbClr val="AF8C1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nl-BE" sz="1800" u="sng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“Autonomie &amp; zelfredzaamheid behoeftes”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nl-BE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Zelfzorg en omgaan met ziekte en kwetsbaarheid 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nl-BE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Psychologische behoeftes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nl-BE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Health literacy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nl-BE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Empowerment</a:t>
            </a:r>
          </a:p>
        </p:txBody>
      </p:sp>
      <p:sp>
        <p:nvSpPr>
          <p:cNvPr id="438" name="Shape 438"/>
          <p:cNvSpPr/>
          <p:nvPr/>
        </p:nvSpPr>
        <p:spPr>
          <a:xfrm>
            <a:off x="268795" y="5181275"/>
            <a:ext cx="6169597" cy="1357870"/>
          </a:xfrm>
          <a:prstGeom prst="rect">
            <a:avLst/>
          </a:prstGeom>
          <a:noFill/>
          <a:ln w="5715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nl-BE" sz="1800" u="sng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“ZORGBEHOEFTES”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nl-BE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Tevredenheid over de zorg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nl-BE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Biologische behoeftes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nl-BE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Optimalisatie van de medische zorg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nl-BE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Zorgprogramma’s (‘disease management’)</a:t>
            </a:r>
          </a:p>
        </p:txBody>
      </p:sp>
      <p:sp>
        <p:nvSpPr>
          <p:cNvPr id="439" name="Shape 439"/>
          <p:cNvSpPr/>
          <p:nvPr/>
        </p:nvSpPr>
        <p:spPr>
          <a:xfrm>
            <a:off x="8350085" y="2009103"/>
            <a:ext cx="3482692" cy="2305318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nl-BE" sz="1800" u="sng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Management van het project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-"/>
            </a:pPr>
            <a:r>
              <a:rPr lang="nl-BE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Implementeren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-"/>
            </a:pPr>
            <a:r>
              <a:rPr lang="nl-BE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Beheren (organisatie, financiën,…)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-"/>
            </a:pPr>
            <a:r>
              <a:rPr lang="nl-BE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Faciliteren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-"/>
            </a:pPr>
            <a:r>
              <a:rPr lang="nl-BE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Integreren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-"/>
            </a:pPr>
            <a:r>
              <a:rPr lang="nl-BE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Aansturen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-"/>
            </a:pPr>
            <a:r>
              <a:rPr lang="nl-BE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Evalueren</a:t>
            </a:r>
          </a:p>
        </p:txBody>
      </p:sp>
      <p:sp>
        <p:nvSpPr>
          <p:cNvPr id="440" name="Shape 44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nl-BE"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13</a:t>
            </a:fld>
            <a:endParaRPr lang="nl-BE" sz="900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41" name="Shape 441"/>
          <p:cNvSpPr/>
          <p:nvPr/>
        </p:nvSpPr>
        <p:spPr>
          <a:xfrm>
            <a:off x="1986153" y="2594424"/>
            <a:ext cx="293374" cy="323119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9050" cap="rnd" cmpd="sng">
            <a:solidFill>
              <a:srgbClr val="698D1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42" name="Shape 442"/>
          <p:cNvSpPr/>
          <p:nvPr/>
        </p:nvSpPr>
        <p:spPr>
          <a:xfrm>
            <a:off x="1986155" y="4506796"/>
            <a:ext cx="306286" cy="562126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9050" cap="rnd" cmpd="sng">
            <a:solidFill>
              <a:srgbClr val="698D1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43" name="Shape 443"/>
          <p:cNvSpPr/>
          <p:nvPr/>
        </p:nvSpPr>
        <p:spPr>
          <a:xfrm>
            <a:off x="268795" y="2610850"/>
            <a:ext cx="254874" cy="2458073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9050" cap="rnd" cmpd="sng">
            <a:solidFill>
              <a:srgbClr val="698D1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44" name="Shape 444"/>
          <p:cNvSpPr/>
          <p:nvPr/>
        </p:nvSpPr>
        <p:spPr>
          <a:xfrm rot="10800000" flipH="1">
            <a:off x="566670" y="2610849"/>
            <a:ext cx="347730" cy="2458073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9050" cap="rnd" cmpd="sng">
            <a:solidFill>
              <a:srgbClr val="698D1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45" name="Shape 445"/>
          <p:cNvSpPr/>
          <p:nvPr/>
        </p:nvSpPr>
        <p:spPr>
          <a:xfrm rot="10800000" flipH="1">
            <a:off x="4301544" y="4506795"/>
            <a:ext cx="330696" cy="562126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9050" cap="rnd" cmpd="sng">
            <a:solidFill>
              <a:srgbClr val="698D1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46" name="Shape 446"/>
          <p:cNvSpPr/>
          <p:nvPr/>
        </p:nvSpPr>
        <p:spPr>
          <a:xfrm rot="10800000" flipH="1">
            <a:off x="4301544" y="2498499"/>
            <a:ext cx="270667" cy="419042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9050" cap="rnd" cmpd="sng">
            <a:solidFill>
              <a:srgbClr val="698D1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47" name="Shape 447"/>
          <p:cNvSpPr/>
          <p:nvPr/>
        </p:nvSpPr>
        <p:spPr>
          <a:xfrm rot="6331536" flipH="1">
            <a:off x="7341950" y="522451"/>
            <a:ext cx="557332" cy="197569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9050" cap="rnd" cmpd="sng">
            <a:solidFill>
              <a:srgbClr val="698D1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48" name="Shape 448"/>
          <p:cNvSpPr/>
          <p:nvPr/>
        </p:nvSpPr>
        <p:spPr>
          <a:xfrm rot="3216563" flipH="1">
            <a:off x="7644576" y="4005280"/>
            <a:ext cx="557332" cy="253827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9050" cap="rnd" cmpd="sng">
            <a:solidFill>
              <a:srgbClr val="698D1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49" name="Shape 449"/>
          <p:cNvSpPr/>
          <p:nvPr/>
        </p:nvSpPr>
        <p:spPr>
          <a:xfrm rot="5400000" flipH="1">
            <a:off x="7496581" y="3288485"/>
            <a:ext cx="557332" cy="90870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9050" cap="rnd" cmpd="sng">
            <a:solidFill>
              <a:srgbClr val="698D1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472212760"/>
      </p:ext>
    </p:extLst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34EA-DA09-422B-8FBE-CD3DD65188D2}" type="slidenum">
              <a:rPr lang="fr-FR" smtClean="0"/>
              <a:t>14</a:t>
            </a:fld>
            <a:endParaRPr lang="fr-FR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344400" cy="6990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7166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7065" y="551329"/>
            <a:ext cx="4196724" cy="5625634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Vastleggen</a:t>
            </a:r>
            <a:r>
              <a:rPr lang="en-US" dirty="0"/>
              <a:t> van 8 </a:t>
            </a:r>
            <a:r>
              <a:rPr lang="en-US" dirty="0" err="1"/>
              <a:t>buurten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en 24 (sub)</a:t>
            </a:r>
            <a:r>
              <a:rPr lang="en-US" dirty="0" err="1"/>
              <a:t>wijken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69894" y="1748121"/>
            <a:ext cx="4904484" cy="4431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Op basis van </a:t>
            </a:r>
            <a:r>
              <a:rPr lang="en-US" i="1" dirty="0" err="1"/>
              <a:t>opties</a:t>
            </a:r>
            <a:r>
              <a:rPr lang="en-US" i="1" dirty="0"/>
              <a:t> </a:t>
            </a:r>
            <a:r>
              <a:rPr lang="en-US" i="1" dirty="0" err="1"/>
              <a:t>Stad</a:t>
            </a:r>
            <a:r>
              <a:rPr lang="en-US" i="1" dirty="0"/>
              <a:t> Leuven </a:t>
            </a:r>
            <a:br>
              <a:rPr lang="en-US" i="1" dirty="0"/>
            </a:br>
            <a:r>
              <a:rPr lang="en-US" i="1" dirty="0"/>
              <a:t>                               (</a:t>
            </a:r>
            <a:r>
              <a:rPr lang="en-US" i="1" dirty="0" err="1"/>
              <a:t>politie</a:t>
            </a:r>
            <a:r>
              <a:rPr lang="en-US" i="1" dirty="0"/>
              <a:t>, OCMW, </a:t>
            </a:r>
            <a:r>
              <a:rPr lang="en-US" i="1" dirty="0" err="1"/>
              <a:t>buurtopbouw</a:t>
            </a:r>
            <a:r>
              <a:rPr lang="en-US" i="1" dirty="0"/>
              <a:t>… )</a:t>
            </a:r>
          </a:p>
          <a:p>
            <a:r>
              <a:rPr lang="en-US" sz="2400" b="1" i="1" u="sng" dirty="0"/>
              <a:t>8 </a:t>
            </a:r>
            <a:r>
              <a:rPr lang="en-US" sz="2400" b="1" i="1" u="sng" dirty="0" err="1"/>
              <a:t>zorgzame</a:t>
            </a:r>
            <a:r>
              <a:rPr lang="en-US" sz="2400" b="1" i="1" u="sng" dirty="0"/>
              <a:t> </a:t>
            </a:r>
            <a:r>
              <a:rPr lang="en-US" sz="2400" b="1" i="1" u="sng" dirty="0" err="1"/>
              <a:t>buurten</a:t>
            </a:r>
            <a:r>
              <a:rPr lang="en-US" sz="2400" b="1" i="1" u="sng" dirty="0"/>
              <a:t> </a:t>
            </a:r>
          </a:p>
          <a:p>
            <a:r>
              <a:rPr lang="en-US" dirty="0"/>
              <a:t>-</a:t>
            </a:r>
            <a:r>
              <a:rPr lang="en-US" dirty="0" err="1"/>
              <a:t>Wilsele</a:t>
            </a:r>
            <a:r>
              <a:rPr lang="en-US" dirty="0"/>
              <a:t> </a:t>
            </a:r>
            <a:r>
              <a:rPr lang="en-US" dirty="0" err="1"/>
              <a:t>Wijgmaal</a:t>
            </a:r>
            <a:r>
              <a:rPr lang="en-US" dirty="0"/>
              <a:t>   (13.498 </a:t>
            </a:r>
            <a:r>
              <a:rPr lang="en-US" dirty="0" err="1"/>
              <a:t>inw</a:t>
            </a:r>
            <a:r>
              <a:rPr lang="en-US" dirty="0"/>
              <a:t>)</a:t>
            </a:r>
          </a:p>
          <a:p>
            <a:r>
              <a:rPr lang="en-US" dirty="0"/>
              <a:t>-Leuven Noord  (15.426 </a:t>
            </a:r>
            <a:r>
              <a:rPr lang="en-US" dirty="0" err="1"/>
              <a:t>inw</a:t>
            </a:r>
            <a:r>
              <a:rPr lang="en-US" dirty="0"/>
              <a:t>)</a:t>
            </a:r>
          </a:p>
          <a:p>
            <a:r>
              <a:rPr lang="en-US" dirty="0"/>
              <a:t>-Leuven Centrum (3.814 </a:t>
            </a:r>
            <a:r>
              <a:rPr lang="en-US" dirty="0" err="1"/>
              <a:t>inw</a:t>
            </a:r>
            <a:r>
              <a:rPr lang="en-US" dirty="0"/>
              <a:t>)</a:t>
            </a:r>
          </a:p>
          <a:p>
            <a:r>
              <a:rPr lang="en-US" dirty="0"/>
              <a:t>-Leuven Zuid (10.831 </a:t>
            </a:r>
            <a:r>
              <a:rPr lang="en-US" dirty="0" err="1"/>
              <a:t>inw</a:t>
            </a:r>
            <a:r>
              <a:rPr lang="en-US" dirty="0"/>
              <a:t>)</a:t>
            </a:r>
          </a:p>
          <a:p>
            <a:r>
              <a:rPr lang="en-US" dirty="0"/>
              <a:t>-Kessel Lo Noord  (14.565 </a:t>
            </a:r>
            <a:r>
              <a:rPr lang="en-US" dirty="0" err="1"/>
              <a:t>inw</a:t>
            </a:r>
            <a:r>
              <a:rPr lang="en-US" dirty="0"/>
              <a:t>)</a:t>
            </a:r>
          </a:p>
          <a:p>
            <a:r>
              <a:rPr lang="en-US" dirty="0"/>
              <a:t>-Kessel Lo Zuid (14.673 </a:t>
            </a:r>
            <a:r>
              <a:rPr lang="en-US" dirty="0" err="1"/>
              <a:t>inw</a:t>
            </a:r>
            <a:r>
              <a:rPr lang="en-US" dirty="0"/>
              <a:t>)</a:t>
            </a:r>
          </a:p>
          <a:p>
            <a:r>
              <a:rPr lang="en-US" dirty="0"/>
              <a:t>-</a:t>
            </a:r>
            <a:r>
              <a:rPr lang="en-US" dirty="0" err="1"/>
              <a:t>Heverlee</a:t>
            </a:r>
            <a:r>
              <a:rPr lang="en-US" dirty="0"/>
              <a:t> Oost  (15.603 </a:t>
            </a:r>
            <a:r>
              <a:rPr lang="en-US" dirty="0" err="1"/>
              <a:t>inw</a:t>
            </a:r>
            <a:r>
              <a:rPr lang="en-US" dirty="0"/>
              <a:t>)</a:t>
            </a:r>
          </a:p>
          <a:p>
            <a:r>
              <a:rPr lang="en-US" dirty="0"/>
              <a:t>-</a:t>
            </a:r>
            <a:r>
              <a:rPr lang="en-US" dirty="0" err="1"/>
              <a:t>Heverlee</a:t>
            </a:r>
            <a:r>
              <a:rPr lang="en-US" dirty="0"/>
              <a:t> West   (10.056 </a:t>
            </a:r>
            <a:r>
              <a:rPr lang="en-US" dirty="0" err="1"/>
              <a:t>inw</a:t>
            </a:r>
            <a:r>
              <a:rPr lang="en-US" dirty="0"/>
              <a:t>)</a:t>
            </a:r>
          </a:p>
          <a:p>
            <a:endParaRPr lang="en-US" sz="2000" dirty="0"/>
          </a:p>
          <a:p>
            <a:r>
              <a:rPr lang="en-US" sz="2000" b="1" i="1" u="sng" dirty="0"/>
              <a:t>24 </a:t>
            </a:r>
            <a:r>
              <a:rPr lang="en-US" sz="2000" b="1" i="1" u="sng" dirty="0" err="1"/>
              <a:t>zorgzame</a:t>
            </a:r>
            <a:r>
              <a:rPr lang="en-US" sz="2000" b="1" i="1" u="sng" dirty="0"/>
              <a:t> (sub)</a:t>
            </a:r>
            <a:r>
              <a:rPr lang="en-US" sz="2000" b="1" i="1" u="sng" dirty="0" err="1"/>
              <a:t>wijken</a:t>
            </a:r>
            <a:endParaRPr lang="en-US" sz="2000" b="1" i="1" u="sng" dirty="0"/>
          </a:p>
          <a:p>
            <a:r>
              <a:rPr lang="en-US" sz="2000" dirty="0"/>
              <a:t>+ </a:t>
            </a:r>
            <a:r>
              <a:rPr lang="en-US" sz="2000" dirty="0" err="1"/>
              <a:t>onderliggende</a:t>
            </a:r>
            <a:r>
              <a:rPr lang="en-US" sz="2000" dirty="0"/>
              <a:t> </a:t>
            </a:r>
            <a:r>
              <a:rPr lang="en-US" sz="2000" dirty="0" err="1"/>
              <a:t>statistische</a:t>
            </a:r>
            <a:r>
              <a:rPr lang="en-US" sz="2000" dirty="0"/>
              <a:t> </a:t>
            </a:r>
            <a:r>
              <a:rPr lang="en-US" sz="2000" dirty="0" err="1"/>
              <a:t>sectoren</a:t>
            </a:r>
            <a:r>
              <a:rPr lang="en-US" sz="2000" dirty="0"/>
              <a:t> NIS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395883" y="1748120"/>
            <a:ext cx="13756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 </a:t>
            </a: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zorgzame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wijken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695329" y="5082990"/>
            <a:ext cx="1546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8  </a:t>
            </a:r>
            <a:r>
              <a:rPr lang="en-US" b="1" u="sng" dirty="0" err="1"/>
              <a:t>Zorgzame</a:t>
            </a:r>
            <a:r>
              <a:rPr lang="en-US" b="1" u="sng" dirty="0"/>
              <a:t> </a:t>
            </a:r>
            <a:br>
              <a:rPr lang="en-US" b="1" u="sng" dirty="0"/>
            </a:br>
            <a:r>
              <a:rPr lang="en-US" b="1" u="sng" dirty="0" err="1"/>
              <a:t>buurten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2421980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Kritische reflectie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545336"/>
            <a:ext cx="10515600" cy="4791456"/>
          </a:xfrm>
        </p:spPr>
        <p:txBody>
          <a:bodyPr>
            <a:normAutofit/>
          </a:bodyPr>
          <a:lstStyle/>
          <a:p>
            <a:r>
              <a:rPr lang="nl-BE" dirty="0"/>
              <a:t>Opstartmiddelen?</a:t>
            </a:r>
          </a:p>
          <a:p>
            <a:pPr lvl="1"/>
            <a:r>
              <a:rPr lang="nl-BE" dirty="0"/>
              <a:t>150.000 voor </a:t>
            </a:r>
            <a:r>
              <a:rPr lang="nl-BE" dirty="0" smtClean="0"/>
              <a:t>coördinatie</a:t>
            </a:r>
            <a:endParaRPr lang="nl-BE" dirty="0"/>
          </a:p>
          <a:p>
            <a:pPr lvl="1"/>
            <a:r>
              <a:rPr lang="nl-BE" dirty="0"/>
              <a:t>Geen nieuw ander geld</a:t>
            </a:r>
          </a:p>
          <a:p>
            <a:r>
              <a:rPr lang="nl-BE" dirty="0"/>
              <a:t>Overheden zijn niet klaar </a:t>
            </a:r>
          </a:p>
          <a:p>
            <a:pPr lvl="1"/>
            <a:r>
              <a:rPr lang="nl-BE" dirty="0" smtClean="0"/>
              <a:t>Financiering???????</a:t>
            </a:r>
            <a:endParaRPr lang="nl-BE" dirty="0"/>
          </a:p>
          <a:p>
            <a:pPr lvl="1"/>
            <a:r>
              <a:rPr lang="nl-BE" dirty="0" smtClean="0"/>
              <a:t>Regionale structuren (SEL, LMN, zorgregio’s, ZZL zelf???)</a:t>
            </a:r>
            <a:endParaRPr lang="nl-BE" dirty="0"/>
          </a:p>
          <a:p>
            <a:pPr lvl="1"/>
            <a:r>
              <a:rPr lang="nl-BE" dirty="0"/>
              <a:t>Databanken </a:t>
            </a:r>
            <a:r>
              <a:rPr lang="nl-BE" dirty="0" smtClean="0"/>
              <a:t>opzetten in de regio?</a:t>
            </a:r>
            <a:endParaRPr lang="nl-BE" dirty="0"/>
          </a:p>
          <a:p>
            <a:pPr lvl="1"/>
            <a:r>
              <a:rPr lang="nl-BE" dirty="0"/>
              <a:t>Vertragingen bij elke stap</a:t>
            </a:r>
          </a:p>
          <a:p>
            <a:r>
              <a:rPr lang="nl-BE" dirty="0"/>
              <a:t>Wel zeer boeiend om zelf regionaal de richting kunnen uitstippelen</a:t>
            </a:r>
          </a:p>
          <a:p>
            <a:r>
              <a:rPr lang="nl-BE" dirty="0"/>
              <a:t>Zeer grote dynamiek en betrokkenheid</a:t>
            </a:r>
          </a:p>
          <a:p>
            <a:pPr marL="457200" lvl="1" indent="0">
              <a:buNone/>
            </a:pPr>
            <a:endParaRPr lang="nl-BE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97803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Rol Huisartsen enkele persoonlijke reflecties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622483"/>
          </a:xfrm>
        </p:spPr>
        <p:txBody>
          <a:bodyPr>
            <a:normAutofit lnSpcReduction="10000"/>
          </a:bodyPr>
          <a:lstStyle/>
          <a:p>
            <a:r>
              <a:rPr lang="nl-BE" dirty="0"/>
              <a:t>Dit werkt niet zonder huisartsen!!!</a:t>
            </a:r>
          </a:p>
          <a:p>
            <a:r>
              <a:rPr lang="nl-BE" dirty="0"/>
              <a:t>Generalisten moeten dit aansturen en zo zijn er niet veel</a:t>
            </a:r>
          </a:p>
          <a:p>
            <a:r>
              <a:rPr lang="nl-BE" dirty="0"/>
              <a:t>Sommige uitdagingen moeten we samen aanpakken</a:t>
            </a:r>
          </a:p>
          <a:p>
            <a:pPr lvl="1"/>
            <a:r>
              <a:rPr lang="nl-BE" dirty="0"/>
              <a:t>Preventie</a:t>
            </a:r>
          </a:p>
          <a:p>
            <a:pPr lvl="1"/>
            <a:r>
              <a:rPr lang="nl-BE" dirty="0"/>
              <a:t>Empowerment</a:t>
            </a:r>
          </a:p>
          <a:p>
            <a:pPr lvl="1"/>
            <a:r>
              <a:rPr lang="nl-BE" dirty="0"/>
              <a:t>wijkwerking</a:t>
            </a:r>
          </a:p>
          <a:p>
            <a:r>
              <a:rPr lang="nl-BE" dirty="0"/>
              <a:t>Biedt mogelijkheden voor ons</a:t>
            </a:r>
          </a:p>
          <a:p>
            <a:pPr lvl="1"/>
            <a:r>
              <a:rPr lang="nl-BE" dirty="0"/>
              <a:t>Financiering </a:t>
            </a:r>
            <a:r>
              <a:rPr lang="nl-BE" dirty="0" err="1"/>
              <a:t>praktijk-assistenten</a:t>
            </a:r>
            <a:r>
              <a:rPr lang="nl-BE" dirty="0"/>
              <a:t> en eerstelijnspsychologen</a:t>
            </a:r>
          </a:p>
          <a:p>
            <a:pPr lvl="1"/>
            <a:r>
              <a:rPr lang="nl-BE" dirty="0"/>
              <a:t>Financiering zorgoverleg</a:t>
            </a:r>
          </a:p>
          <a:p>
            <a:pPr lvl="1"/>
            <a:r>
              <a:rPr lang="nl-BE" dirty="0"/>
              <a:t>Beperken specialistische raadplegingen mits duidelijke afspraken</a:t>
            </a:r>
          </a:p>
          <a:p>
            <a:pPr lvl="1"/>
            <a:r>
              <a:rPr lang="nl-BE" dirty="0"/>
              <a:t>Noodlijnen en urgente afspraken</a:t>
            </a:r>
          </a:p>
          <a:p>
            <a:pPr lvl="1"/>
            <a:endParaRPr lang="nl-BE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5642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Enkele vragen waar wij ook mee worstelen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BE" dirty="0"/>
              <a:t>Race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bottem</a:t>
            </a:r>
            <a:r>
              <a:rPr lang="nl-BE" dirty="0"/>
              <a:t> qua financiering?</a:t>
            </a:r>
          </a:p>
          <a:p>
            <a:r>
              <a:rPr lang="nl-BE" dirty="0"/>
              <a:t>Betrekken individuele praktijken en patiënten</a:t>
            </a:r>
          </a:p>
          <a:p>
            <a:r>
              <a:rPr lang="nl-BE" dirty="0"/>
              <a:t>Besparingscontext (“ze besparen op een nacht wat wij op jaren plannen te </a:t>
            </a:r>
            <a:r>
              <a:rPr lang="nl-BE" dirty="0" smtClean="0"/>
              <a:t>besparen regionaal”)</a:t>
            </a:r>
            <a:endParaRPr lang="nl-BE" dirty="0"/>
          </a:p>
          <a:p>
            <a:r>
              <a:rPr lang="nl-BE" dirty="0"/>
              <a:t>Resultaten eerstelijnsconferentie</a:t>
            </a:r>
          </a:p>
          <a:p>
            <a:r>
              <a:rPr lang="nl-BE" dirty="0"/>
              <a:t>Effecten al duidelijk na 4 jaar?</a:t>
            </a:r>
          </a:p>
          <a:p>
            <a:r>
              <a:rPr lang="nl-BE" dirty="0"/>
              <a:t>Welzijn en gezondheid is diepe kloof</a:t>
            </a:r>
          </a:p>
          <a:p>
            <a:pPr lvl="1"/>
            <a:r>
              <a:rPr lang="nl-BE" dirty="0"/>
              <a:t>Overleg-verwachtingen</a:t>
            </a:r>
          </a:p>
          <a:p>
            <a:pPr lvl="1"/>
            <a:r>
              <a:rPr lang="nl-BE" dirty="0"/>
              <a:t>Flexibiliteit</a:t>
            </a:r>
          </a:p>
          <a:p>
            <a:pPr lvl="1"/>
            <a:r>
              <a:rPr lang="nl-BE" dirty="0"/>
              <a:t>Bureaucratische gehalte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43765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Wilt u meer weten?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Vraag het nu</a:t>
            </a:r>
          </a:p>
          <a:p>
            <a:r>
              <a:rPr lang="nl-BE" dirty="0"/>
              <a:t>Mail ons </a:t>
            </a:r>
            <a:r>
              <a:rPr lang="nl-BE" dirty="0" smtClean="0"/>
              <a:t>gerust: zorgzaamleuven@gmail.com</a:t>
            </a:r>
            <a:endParaRPr lang="nl-BE" dirty="0"/>
          </a:p>
          <a:p>
            <a:r>
              <a:rPr lang="nl-BE" dirty="0"/>
              <a:t>www.zorgzaamleuven.be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9588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Geïntegreerde zorgprojecten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10324" y="1825625"/>
            <a:ext cx="10515600" cy="4351338"/>
          </a:xfrm>
        </p:spPr>
        <p:txBody>
          <a:bodyPr/>
          <a:lstStyle/>
          <a:p>
            <a:r>
              <a:rPr lang="nl-BE" dirty="0"/>
              <a:t>Voorbeeld ZZL</a:t>
            </a:r>
          </a:p>
          <a:p>
            <a:r>
              <a:rPr lang="nl-BE" dirty="0"/>
              <a:t>Kritische reflectie bij proces</a:t>
            </a:r>
          </a:p>
          <a:p>
            <a:r>
              <a:rPr lang="nl-BE" dirty="0"/>
              <a:t>Persoonlijke visie op rol huisartsen(kringen) in dit proces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3894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title"/>
          </p:nvPr>
        </p:nvSpPr>
        <p:spPr>
          <a:xfrm>
            <a:off x="646337" y="232475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1"/>
              </a:buClr>
              <a:buSzPct val="25000"/>
              <a:buFont typeface="Trebuchet MS"/>
              <a:buNone/>
            </a:pPr>
            <a:r>
              <a:rPr lang="nl-BE" sz="3600" b="0" i="0" u="none" strike="noStrike" cap="none" dirty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Zorgzaam Leuven</a:t>
            </a:r>
          </a:p>
        </p:txBody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1015629" y="1370562"/>
            <a:ext cx="9272787" cy="56280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nl-BE" sz="2000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ZorgZaam leuven beantwoordt de oproep tot deelname als </a:t>
            </a:r>
            <a:r>
              <a:rPr lang="nl-BE" sz="2000" b="1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pilootproject</a:t>
            </a:r>
            <a:r>
              <a:rPr lang="nl-BE" sz="2000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 aan het Plan geïntegreerde zorg voor mensen met een Chronische Aandoening</a:t>
            </a:r>
          </a:p>
          <a:p>
            <a:pPr marL="342900" marR="0" lvl="0" indent="-3429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None/>
            </a:pPr>
            <a:endParaRPr sz="2000" b="0" i="0" u="none" strike="noStrike" cap="none" dirty="0">
              <a:solidFill>
                <a:srgbClr val="3F3F3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3429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nl-BE" sz="2000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“Het doel van de pilootprojecten in het Plan ‘Geïntegreerde zorg voor een betere gezondheid’ is het </a:t>
            </a:r>
            <a:r>
              <a:rPr lang="nl-BE" sz="2000" b="1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uittesten </a:t>
            </a:r>
            <a:r>
              <a:rPr lang="nl-BE" sz="2000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van </a:t>
            </a:r>
          </a:p>
          <a:p>
            <a:pPr marL="742950" marR="0" lvl="1" indent="-28575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</a:pPr>
            <a:r>
              <a:rPr lang="nl-BE" sz="2000" b="1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geïntegreerde zorg </a:t>
            </a:r>
            <a:r>
              <a:rPr lang="nl-BE" sz="2000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voor </a:t>
            </a:r>
            <a:r>
              <a:rPr lang="nl-BE" sz="2000" b="1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chronische patiënten </a:t>
            </a:r>
          </a:p>
          <a:p>
            <a:pPr marL="742950" marR="0" lvl="1" indent="-28575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</a:pPr>
            <a:r>
              <a:rPr lang="nl-BE" sz="2000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binnen een </a:t>
            </a:r>
            <a:r>
              <a:rPr lang="nl-BE" sz="2000" b="1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geografisch afgelijnde regio </a:t>
            </a:r>
          </a:p>
          <a:p>
            <a:pPr marL="742950" marR="0" lvl="1" indent="-28575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</a:pPr>
            <a:r>
              <a:rPr lang="nl-BE" sz="2000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met respect voor de </a:t>
            </a:r>
            <a:r>
              <a:rPr lang="nl-BE" sz="2000" b="1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Triple Aim </a:t>
            </a:r>
            <a:r>
              <a:rPr lang="nl-BE" sz="2000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gedachte  (zie dia Triple Aim)</a:t>
            </a:r>
          </a:p>
          <a:p>
            <a:pPr marL="742950" marR="0" lvl="1" indent="-28575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</a:pPr>
            <a:r>
              <a:rPr lang="nl-BE" sz="2000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en met aandacht voor het </a:t>
            </a:r>
            <a:r>
              <a:rPr lang="nl-BE" sz="2000" b="1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equity</a:t>
            </a:r>
            <a:r>
              <a:rPr lang="nl-BE" sz="2000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- principe </a:t>
            </a:r>
          </a:p>
          <a:p>
            <a:pPr marL="742950" marR="0" lvl="1" indent="-28575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</a:pPr>
            <a:r>
              <a:rPr lang="nl-BE" sz="2000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en de levenskwaliteit van de gezondheidsprofessionals”</a:t>
            </a:r>
          </a:p>
          <a:p>
            <a:pPr marL="742950" marR="0" lvl="1" indent="-28575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endParaRPr sz="2000" b="0" i="0" u="none" strike="noStrike" cap="none" dirty="0">
              <a:solidFill>
                <a:srgbClr val="3F3F3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3429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None/>
            </a:pPr>
            <a:endParaRPr sz="1800" b="0" i="0" u="none" strike="noStrike" cap="none" dirty="0">
              <a:solidFill>
                <a:srgbClr val="3F3F3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66" name="Shape 16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nl-BE"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3</a:t>
            </a:fld>
            <a:endParaRPr lang="nl-BE" sz="900" b="0" i="0" u="none" strike="noStrike" cap="non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430442584"/>
      </p:ext>
    </p:extLst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>
            <a:spLocks noGrp="1"/>
          </p:cNvSpPr>
          <p:nvPr>
            <p:ph type="title"/>
          </p:nvPr>
        </p:nvSpPr>
        <p:spPr>
          <a:xfrm>
            <a:off x="535666" y="342518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1"/>
              </a:buClr>
              <a:buSzPct val="25000"/>
              <a:buFont typeface="Trebuchet MS"/>
              <a:buNone/>
            </a:pPr>
            <a:r>
              <a:rPr lang="nl-BE" b="0" i="0" u="none" strike="noStrike" cap="none" dirty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consortium</a:t>
            </a:r>
          </a:p>
        </p:txBody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535666" y="1200630"/>
            <a:ext cx="10498857" cy="50081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nl-BE" sz="2400" b="1" i="1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Consortium omvat partners in eenzelfde geografische regio en voor eenzelfde doelgroep</a:t>
            </a:r>
          </a:p>
          <a:p>
            <a:pPr marL="342900" marR="0" lvl="0" indent="-3429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Arial"/>
              <a:buChar char="•"/>
            </a:pPr>
            <a:r>
              <a:rPr lang="nl-BE" sz="2400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bestaat uit 54 Partners</a:t>
            </a:r>
          </a:p>
          <a:p>
            <a:pPr marL="742950" marR="0" lvl="1" indent="-28575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•"/>
            </a:pPr>
            <a:r>
              <a:rPr lang="nl-BE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1e lijns-actoren : Huisarts-Thuisverpleegkundige, kine, …</a:t>
            </a:r>
          </a:p>
          <a:p>
            <a:pPr lvl="1" indent="-285750">
              <a:buFont typeface="Arial"/>
              <a:buChar char="•"/>
            </a:pPr>
            <a:r>
              <a:rPr lang="nl-BE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2e-lijns-actoren: ziekenhuizen en </a:t>
            </a:r>
            <a:r>
              <a:rPr lang="nl-BE" dirty="0"/>
              <a:t>verschillende medische specialismen</a:t>
            </a:r>
            <a:endParaRPr lang="nl-BE" b="0" i="0" u="none" strike="noStrike" cap="none" dirty="0">
              <a:solidFill>
                <a:srgbClr val="3F3F3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42950" marR="0" lvl="1" indent="-28575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•"/>
            </a:pPr>
            <a:r>
              <a:rPr lang="nl-BE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partners uit de woonzorg en de thuiszorg,</a:t>
            </a:r>
          </a:p>
          <a:p>
            <a:pPr marL="742950" marR="0" lvl="1" indent="-28575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•"/>
            </a:pPr>
            <a:r>
              <a:rPr lang="nl-BE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overlegstructuren met een representatieve vertegenwoordiging </a:t>
            </a:r>
          </a:p>
          <a:p>
            <a:pPr marL="742950" marR="0" lvl="1" indent="-28575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•"/>
            </a:pPr>
            <a:r>
              <a:rPr lang="nl-BE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één of meer patiënten-, mantelzorg-, en familieverenigingen.</a:t>
            </a:r>
          </a:p>
          <a:p>
            <a:pPr marL="742950" marR="0" lvl="1" indent="-28575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•"/>
            </a:pPr>
            <a:r>
              <a:rPr lang="nl-BE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SEL / LMN / LOGO</a:t>
            </a:r>
          </a:p>
          <a:p>
            <a:pPr marL="742950" marR="0" lvl="1" indent="-28575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/>
              <a:buChar char="•"/>
            </a:pPr>
            <a:r>
              <a:rPr lang="nl-BE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Stadsdiensten, OCMW</a:t>
            </a:r>
            <a:r>
              <a:rPr lang="nl-BE" dirty="0"/>
              <a:t>, welzijn</a:t>
            </a:r>
            <a:endParaRPr lang="nl-BE" b="0" i="0" u="none" strike="noStrike" cap="none" dirty="0">
              <a:solidFill>
                <a:srgbClr val="3F3F3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3429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Arial"/>
              <a:buNone/>
            </a:pPr>
            <a:endParaRPr sz="2400" b="0" i="0" u="none" strike="noStrike" cap="none" dirty="0">
              <a:solidFill>
                <a:srgbClr val="3F3F3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83" name="Shape 18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nl-BE"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4</a:t>
            </a:fld>
            <a:endParaRPr lang="nl-BE" sz="900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079682867"/>
      </p:ext>
    </p:extLst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/>
          <p:nvPr/>
        </p:nvSpPr>
        <p:spPr>
          <a:xfrm>
            <a:off x="1748026" y="1912621"/>
            <a:ext cx="2613659" cy="90373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2" name="Shape 212"/>
          <p:cNvSpPr/>
          <p:nvPr/>
        </p:nvSpPr>
        <p:spPr>
          <a:xfrm>
            <a:off x="1748026" y="1912619"/>
            <a:ext cx="2613659" cy="90423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99253" y="0"/>
                </a:lnTo>
                <a:lnTo>
                  <a:pt x="120000" y="59966"/>
                </a:lnTo>
                <a:lnTo>
                  <a:pt x="99253" y="119932"/>
                </a:lnTo>
                <a:lnTo>
                  <a:pt x="0" y="119932"/>
                </a:lnTo>
                <a:lnTo>
                  <a:pt x="20746" y="59966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5B9BD4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3" name="Shape 213"/>
          <p:cNvSpPr txBox="1"/>
          <p:nvPr/>
        </p:nvSpPr>
        <p:spPr>
          <a:xfrm>
            <a:off x="2357730" y="2232025"/>
            <a:ext cx="1610763" cy="30777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spcBef>
                <a:spcPts val="0"/>
              </a:spcBef>
              <a:buSzPct val="25000"/>
              <a:buNone/>
            </a:pPr>
            <a:r>
              <a:rPr lang="nl-BE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Voorbereiding</a:t>
            </a:r>
          </a:p>
        </p:txBody>
      </p:sp>
      <p:sp>
        <p:nvSpPr>
          <p:cNvPr id="214" name="Shape 214"/>
          <p:cNvSpPr/>
          <p:nvPr/>
        </p:nvSpPr>
        <p:spPr>
          <a:xfrm>
            <a:off x="4136135" y="1912621"/>
            <a:ext cx="2261615" cy="90373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5" name="Shape 215"/>
          <p:cNvSpPr/>
          <p:nvPr/>
        </p:nvSpPr>
        <p:spPr>
          <a:xfrm>
            <a:off x="4136135" y="1912619"/>
            <a:ext cx="2261870" cy="90423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96013" y="0"/>
                </a:lnTo>
                <a:lnTo>
                  <a:pt x="119986" y="59966"/>
                </a:lnTo>
                <a:lnTo>
                  <a:pt x="96013" y="119932"/>
                </a:lnTo>
                <a:lnTo>
                  <a:pt x="0" y="119932"/>
                </a:lnTo>
                <a:lnTo>
                  <a:pt x="23972" y="59966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6" name="Shape 216"/>
          <p:cNvSpPr txBox="1"/>
          <p:nvPr/>
        </p:nvSpPr>
        <p:spPr>
          <a:xfrm>
            <a:off x="4700776" y="1997687"/>
            <a:ext cx="1187449" cy="82651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15250"/>
              </a:lnSpc>
              <a:spcBef>
                <a:spcPts val="0"/>
              </a:spcBef>
              <a:buSzPct val="25000"/>
              <a:buNone/>
            </a:pPr>
            <a:r>
              <a:rPr lang="nl-B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Conceptua-</a:t>
            </a:r>
          </a:p>
          <a:p>
            <a:pPr marL="0" marR="0" lvl="0" indent="0" algn="ctr" rtl="0">
              <a:lnSpc>
                <a:spcPct val="115250"/>
              </a:lnSpc>
              <a:spcBef>
                <a:spcPts val="0"/>
              </a:spcBef>
              <a:buSzPct val="25000"/>
              <a:buNone/>
            </a:pPr>
            <a:r>
              <a:rPr lang="nl-BE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lisatie</a:t>
            </a:r>
          </a:p>
        </p:txBody>
      </p:sp>
      <p:sp>
        <p:nvSpPr>
          <p:cNvPr id="217" name="Shape 217"/>
          <p:cNvSpPr/>
          <p:nvPr/>
        </p:nvSpPr>
        <p:spPr>
          <a:xfrm>
            <a:off x="6153910" y="1912621"/>
            <a:ext cx="2261615" cy="90373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8" name="Shape 218"/>
          <p:cNvSpPr/>
          <p:nvPr/>
        </p:nvSpPr>
        <p:spPr>
          <a:xfrm>
            <a:off x="6153910" y="1912619"/>
            <a:ext cx="2261870" cy="90423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96013" y="0"/>
                </a:lnTo>
                <a:lnTo>
                  <a:pt x="119986" y="59966"/>
                </a:lnTo>
                <a:lnTo>
                  <a:pt x="96013" y="119932"/>
                </a:lnTo>
                <a:lnTo>
                  <a:pt x="0" y="119932"/>
                </a:lnTo>
                <a:lnTo>
                  <a:pt x="23972" y="59966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6FAC4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9" name="Shape 219"/>
          <p:cNvSpPr txBox="1"/>
          <p:nvPr/>
        </p:nvSpPr>
        <p:spPr>
          <a:xfrm>
            <a:off x="6725159" y="2221357"/>
            <a:ext cx="1180465" cy="33855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spcBef>
                <a:spcPts val="0"/>
              </a:spcBef>
              <a:buSzPct val="25000"/>
              <a:buNone/>
            </a:pPr>
            <a:r>
              <a:rPr lang="nl-BE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Uitvoering</a:t>
            </a:r>
            <a:endParaRPr lang="nl-BE"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Shape 220"/>
          <p:cNvSpPr/>
          <p:nvPr/>
        </p:nvSpPr>
        <p:spPr>
          <a:xfrm>
            <a:off x="8171689" y="1912621"/>
            <a:ext cx="2261615" cy="903730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21" name="Shape 221"/>
          <p:cNvSpPr/>
          <p:nvPr/>
        </p:nvSpPr>
        <p:spPr>
          <a:xfrm>
            <a:off x="8171688" y="1912619"/>
            <a:ext cx="2261870" cy="90423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96013" y="0"/>
                </a:lnTo>
                <a:lnTo>
                  <a:pt x="119986" y="59966"/>
                </a:lnTo>
                <a:lnTo>
                  <a:pt x="96013" y="119932"/>
                </a:lnTo>
                <a:lnTo>
                  <a:pt x="0" y="119932"/>
                </a:lnTo>
                <a:lnTo>
                  <a:pt x="23972" y="59966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EC7C3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22" name="Shape 222"/>
          <p:cNvSpPr txBox="1"/>
          <p:nvPr/>
        </p:nvSpPr>
        <p:spPr>
          <a:xfrm>
            <a:off x="8703310" y="2221357"/>
            <a:ext cx="1259205" cy="33855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spcBef>
                <a:spcPts val="0"/>
              </a:spcBef>
              <a:buSzPct val="25000"/>
              <a:buNone/>
            </a:pPr>
            <a:r>
              <a:rPr lang="nl-BE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Uitbreiding</a:t>
            </a:r>
            <a:endParaRPr lang="nl-BE"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Shape 223"/>
          <p:cNvSpPr/>
          <p:nvPr/>
        </p:nvSpPr>
        <p:spPr>
          <a:xfrm>
            <a:off x="2781300" y="4969764"/>
            <a:ext cx="6800215" cy="18884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19983"/>
                </a:moveTo>
                <a:lnTo>
                  <a:pt x="119997" y="119983"/>
                </a:lnTo>
                <a:lnTo>
                  <a:pt x="119997" y="0"/>
                </a:lnTo>
                <a:lnTo>
                  <a:pt x="0" y="0"/>
                </a:lnTo>
                <a:lnTo>
                  <a:pt x="0" y="11998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24" name="Shape 224"/>
          <p:cNvSpPr/>
          <p:nvPr/>
        </p:nvSpPr>
        <p:spPr>
          <a:xfrm>
            <a:off x="1920241" y="2915410"/>
            <a:ext cx="1854834" cy="224663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19986"/>
                </a:moveTo>
                <a:lnTo>
                  <a:pt x="119991" y="119986"/>
                </a:lnTo>
                <a:lnTo>
                  <a:pt x="119991" y="0"/>
                </a:lnTo>
                <a:lnTo>
                  <a:pt x="0" y="0"/>
                </a:lnTo>
                <a:lnTo>
                  <a:pt x="0" y="11998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25" name="Shape 225"/>
          <p:cNvSpPr txBox="1"/>
          <p:nvPr/>
        </p:nvSpPr>
        <p:spPr>
          <a:xfrm>
            <a:off x="1920241" y="2915410"/>
            <a:ext cx="1854834" cy="2497418"/>
          </a:xfrm>
          <a:prstGeom prst="rect">
            <a:avLst/>
          </a:prstGeom>
          <a:solidFill>
            <a:srgbClr val="FFFFFF"/>
          </a:solidFill>
          <a:ln w="12175" cap="flat" cmpd="sng">
            <a:solidFill>
              <a:srgbClr val="5B9BD4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87630" marR="78105" lvl="0" indent="-1143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nl-BE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Verzamelen geïnteresseerde actoren</a:t>
            </a:r>
          </a:p>
          <a:p>
            <a:pPr marL="87630" marR="78105" lvl="0" indent="-11430" algn="ctr" rtl="0">
              <a:spcBef>
                <a:spcPts val="1200"/>
              </a:spcBef>
              <a:spcAft>
                <a:spcPts val="0"/>
              </a:spcAft>
              <a:buSzPct val="25000"/>
              <a:buNone/>
            </a:pPr>
            <a:r>
              <a:rPr lang="nl-BE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Oprichten lokaal consortium</a:t>
            </a:r>
          </a:p>
          <a:p>
            <a:pPr marL="0" marR="0" lvl="0" indent="0" algn="ctr" rtl="0">
              <a:spcBef>
                <a:spcPts val="1200"/>
              </a:spcBef>
              <a:buSzPct val="25000"/>
              <a:buNone/>
            </a:pPr>
            <a:r>
              <a:rPr lang="nl-BE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Gedeelde visie</a:t>
            </a:r>
          </a:p>
        </p:txBody>
      </p:sp>
      <p:sp>
        <p:nvSpPr>
          <p:cNvPr id="226" name="Shape 226"/>
          <p:cNvSpPr/>
          <p:nvPr/>
        </p:nvSpPr>
        <p:spPr>
          <a:xfrm>
            <a:off x="3991355" y="2933700"/>
            <a:ext cx="2001519" cy="286258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19978"/>
                </a:moveTo>
                <a:lnTo>
                  <a:pt x="119969" y="119978"/>
                </a:lnTo>
                <a:lnTo>
                  <a:pt x="119969" y="0"/>
                </a:lnTo>
                <a:lnTo>
                  <a:pt x="0" y="0"/>
                </a:lnTo>
                <a:lnTo>
                  <a:pt x="0" y="11997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27" name="Shape 227"/>
          <p:cNvSpPr txBox="1"/>
          <p:nvPr/>
        </p:nvSpPr>
        <p:spPr>
          <a:xfrm>
            <a:off x="3991355" y="2933699"/>
            <a:ext cx="2001519" cy="2801519"/>
          </a:xfrm>
          <a:prstGeom prst="rect">
            <a:avLst/>
          </a:prstGeom>
          <a:solidFill>
            <a:srgbClr val="FFFFFF"/>
          </a:solidFill>
          <a:ln w="12175" cap="flat" cmpd="sng">
            <a:solidFill>
              <a:srgbClr val="EC7C3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228600" marR="22225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nl-BE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Opstellen locoregionaal actieplan (business case)</a:t>
            </a:r>
          </a:p>
          <a:p>
            <a:pPr marL="243840" marR="235584" lvl="0" indent="-2540" algn="ctr" rtl="0">
              <a:spcBef>
                <a:spcPts val="1200"/>
              </a:spcBef>
              <a:spcAft>
                <a:spcPts val="0"/>
              </a:spcAft>
              <a:buSzPct val="25000"/>
              <a:buNone/>
            </a:pPr>
            <a:r>
              <a:rPr lang="nl-BE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Samenwerking met coaches</a:t>
            </a:r>
          </a:p>
          <a:p>
            <a:pPr marL="0" marR="0" lvl="0" indent="0" algn="ctr" rtl="0">
              <a:spcBef>
                <a:spcPts val="1200"/>
              </a:spcBef>
              <a:buSzPct val="25000"/>
              <a:buNone/>
            </a:pPr>
            <a:r>
              <a:rPr lang="nl-BE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project-</a:t>
            </a:r>
          </a:p>
          <a:p>
            <a:pPr marL="1270" marR="0" lvl="0" indent="-1270" algn="ctr" rtl="0">
              <a:spcBef>
                <a:spcPts val="0"/>
              </a:spcBef>
              <a:buSzPct val="25000"/>
              <a:buNone/>
            </a:pPr>
            <a:r>
              <a:rPr lang="nl-BE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cöordinator</a:t>
            </a:r>
          </a:p>
        </p:txBody>
      </p:sp>
      <p:sp>
        <p:nvSpPr>
          <p:cNvPr id="228" name="Shape 228"/>
          <p:cNvSpPr/>
          <p:nvPr/>
        </p:nvSpPr>
        <p:spPr>
          <a:xfrm>
            <a:off x="6227064" y="2933700"/>
            <a:ext cx="1748154" cy="178498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19974"/>
                </a:moveTo>
                <a:lnTo>
                  <a:pt x="119991" y="119974"/>
                </a:lnTo>
                <a:lnTo>
                  <a:pt x="119991" y="0"/>
                </a:lnTo>
                <a:lnTo>
                  <a:pt x="0" y="0"/>
                </a:lnTo>
                <a:lnTo>
                  <a:pt x="0" y="11997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29" name="Shape 229"/>
          <p:cNvSpPr txBox="1"/>
          <p:nvPr/>
        </p:nvSpPr>
        <p:spPr>
          <a:xfrm>
            <a:off x="6227064" y="2933700"/>
            <a:ext cx="1748154" cy="1937005"/>
          </a:xfrm>
          <a:prstGeom prst="rect">
            <a:avLst/>
          </a:prstGeom>
          <a:solidFill>
            <a:srgbClr val="FFFFFF"/>
          </a:solidFill>
          <a:ln w="12175" cap="flat" cmpd="sng">
            <a:solidFill>
              <a:srgbClr val="6FAC4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117475" marR="111760" lvl="0" indent="-3175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nl-BE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Implementatie actieplan</a:t>
            </a:r>
          </a:p>
          <a:p>
            <a:pPr marL="132715" marR="125729" lvl="0" indent="-5714" algn="ctr" rtl="0">
              <a:spcBef>
                <a:spcPts val="1200"/>
              </a:spcBef>
              <a:buSzPct val="25000"/>
              <a:buNone/>
            </a:pPr>
            <a:r>
              <a:rPr lang="nl-BE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Evaluatie project (intern en extern)</a:t>
            </a:r>
          </a:p>
        </p:txBody>
      </p:sp>
      <p:sp>
        <p:nvSpPr>
          <p:cNvPr id="230" name="Shape 230"/>
          <p:cNvSpPr/>
          <p:nvPr/>
        </p:nvSpPr>
        <p:spPr>
          <a:xfrm>
            <a:off x="8240268" y="2933700"/>
            <a:ext cx="1704339" cy="2400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20000"/>
                </a:moveTo>
                <a:lnTo>
                  <a:pt x="119964" y="120000"/>
                </a:lnTo>
                <a:lnTo>
                  <a:pt x="119964" y="0"/>
                </a:lnTo>
                <a:lnTo>
                  <a:pt x="0" y="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31" name="Shape 231"/>
          <p:cNvSpPr txBox="1"/>
          <p:nvPr/>
        </p:nvSpPr>
        <p:spPr>
          <a:xfrm>
            <a:off x="8240268" y="2933700"/>
            <a:ext cx="1704339" cy="24003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FF5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108585" marR="99695" lvl="0" indent="-6985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nl-BE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Succesvolle veranderingen verankeren</a:t>
            </a:r>
          </a:p>
          <a:p>
            <a:pPr marL="262890" marR="253365" lvl="0" indent="-8890" algn="ctr" rtl="0">
              <a:spcBef>
                <a:spcPts val="1200"/>
              </a:spcBef>
              <a:buSzPct val="25000"/>
              <a:buNone/>
            </a:pPr>
            <a:r>
              <a:rPr lang="nl-BE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‘Best practices’ uitrollen en opschalen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x="4301489" y="815747"/>
            <a:ext cx="948546" cy="30777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spcBef>
                <a:spcPts val="0"/>
              </a:spcBef>
              <a:buSzPct val="25000"/>
              <a:buNone/>
            </a:pPr>
            <a:r>
              <a:rPr lang="nl-BE" sz="2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Selectie</a:t>
            </a:r>
          </a:p>
        </p:txBody>
      </p:sp>
      <p:sp>
        <p:nvSpPr>
          <p:cNvPr id="233" name="Shape 233"/>
          <p:cNvSpPr txBox="1">
            <a:spLocks noGrp="1"/>
          </p:cNvSpPr>
          <p:nvPr>
            <p:ph type="title"/>
          </p:nvPr>
        </p:nvSpPr>
        <p:spPr>
          <a:xfrm>
            <a:off x="2750142" y="256339"/>
            <a:ext cx="10515599" cy="874083"/>
          </a:xfrm>
          <a:prstGeom prst="rect">
            <a:avLst/>
          </a:prstGeom>
          <a:noFill/>
          <a:ln>
            <a:noFill/>
          </a:ln>
        </p:spPr>
        <p:txBody>
          <a:bodyPr lIns="0" tIns="560825" rIns="0" bIns="0" anchor="ctr" anchorCtr="0">
            <a:noAutofit/>
          </a:bodyPr>
          <a:lstStyle/>
          <a:p>
            <a:pPr marL="3723640" marR="0" lvl="0" indent="-2540" algn="l" rtl="0">
              <a:lnSpc>
                <a:spcPct val="10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nl-BE" sz="20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Selectie</a:t>
            </a:r>
          </a:p>
        </p:txBody>
      </p:sp>
      <p:sp>
        <p:nvSpPr>
          <p:cNvPr id="234" name="Shape 234"/>
          <p:cNvSpPr txBox="1"/>
          <p:nvPr/>
        </p:nvSpPr>
        <p:spPr>
          <a:xfrm>
            <a:off x="8592246" y="804462"/>
            <a:ext cx="1768474" cy="30777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spcBef>
                <a:spcPts val="0"/>
              </a:spcBef>
              <a:buSzPct val="25000"/>
              <a:buNone/>
            </a:pPr>
            <a:r>
              <a:rPr lang="nl-BE" sz="2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Globale evaluatie</a:t>
            </a:r>
          </a:p>
        </p:txBody>
      </p:sp>
      <p:sp>
        <p:nvSpPr>
          <p:cNvPr id="235" name="Shape 235"/>
          <p:cNvSpPr txBox="1"/>
          <p:nvPr/>
        </p:nvSpPr>
        <p:spPr>
          <a:xfrm>
            <a:off x="2268727" y="801624"/>
            <a:ext cx="962831" cy="30777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spcBef>
                <a:spcPts val="0"/>
              </a:spcBef>
              <a:buSzPct val="25000"/>
              <a:buNone/>
            </a:pPr>
            <a:r>
              <a:rPr lang="nl-BE" sz="2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Oproep</a:t>
            </a:r>
          </a:p>
        </p:txBody>
      </p:sp>
      <p:sp>
        <p:nvSpPr>
          <p:cNvPr id="236" name="Shape 236"/>
          <p:cNvSpPr/>
          <p:nvPr/>
        </p:nvSpPr>
        <p:spPr>
          <a:xfrm>
            <a:off x="2211323" y="6025896"/>
            <a:ext cx="2296667" cy="400810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37" name="Shape 237"/>
          <p:cNvSpPr/>
          <p:nvPr/>
        </p:nvSpPr>
        <p:spPr>
          <a:xfrm>
            <a:off x="2211324" y="6025896"/>
            <a:ext cx="2296795" cy="40131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19847"/>
                </a:moveTo>
                <a:lnTo>
                  <a:pt x="119993" y="119847"/>
                </a:lnTo>
                <a:lnTo>
                  <a:pt x="119993" y="0"/>
                </a:lnTo>
                <a:lnTo>
                  <a:pt x="0" y="0"/>
                </a:lnTo>
                <a:lnTo>
                  <a:pt x="0" y="119847"/>
                </a:lnTo>
                <a:close/>
              </a:path>
            </a:pathLst>
          </a:custGeom>
          <a:noFill/>
          <a:ln w="9525" cap="flat" cmpd="sng">
            <a:solidFill>
              <a:srgbClr val="5B9BD4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38" name="Shape 238"/>
          <p:cNvSpPr txBox="1"/>
          <p:nvPr/>
        </p:nvSpPr>
        <p:spPr>
          <a:xfrm>
            <a:off x="2290063" y="6109132"/>
            <a:ext cx="2071622" cy="30777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spcBef>
                <a:spcPts val="0"/>
              </a:spcBef>
              <a:buSzPct val="25000"/>
              <a:buNone/>
            </a:pPr>
            <a:r>
              <a:rPr lang="nl-BE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Interesseverklaring</a:t>
            </a:r>
          </a:p>
        </p:txBody>
      </p:sp>
      <p:sp>
        <p:nvSpPr>
          <p:cNvPr id="239" name="Shape 239"/>
          <p:cNvSpPr/>
          <p:nvPr/>
        </p:nvSpPr>
        <p:spPr>
          <a:xfrm>
            <a:off x="5186171" y="6033514"/>
            <a:ext cx="1685543" cy="400812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/>
            </a:stretch>
          </a:blip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40" name="Shape 240"/>
          <p:cNvSpPr txBox="1"/>
          <p:nvPr/>
        </p:nvSpPr>
        <p:spPr>
          <a:xfrm>
            <a:off x="5186171" y="6041938"/>
            <a:ext cx="1685925" cy="307777"/>
          </a:xfrm>
          <a:prstGeom prst="rect">
            <a:avLst/>
          </a:prstGeom>
          <a:noFill/>
          <a:ln w="9525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222884" marR="0" lvl="0" indent="-6984" algn="l" rtl="0">
              <a:spcBef>
                <a:spcPts val="0"/>
              </a:spcBef>
              <a:buSzPct val="25000"/>
              <a:buNone/>
            </a:pPr>
            <a:r>
              <a:rPr lang="nl-BE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Kandidatuur</a:t>
            </a:r>
          </a:p>
        </p:txBody>
      </p:sp>
      <p:sp>
        <p:nvSpPr>
          <p:cNvPr id="241" name="Shape 241"/>
          <p:cNvSpPr/>
          <p:nvPr/>
        </p:nvSpPr>
        <p:spPr>
          <a:xfrm>
            <a:off x="1800607" y="5196078"/>
            <a:ext cx="977265" cy="99821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9981" y="0"/>
                </a:moveTo>
                <a:lnTo>
                  <a:pt x="0" y="119987"/>
                </a:lnTo>
              </a:path>
            </a:pathLst>
          </a:custGeom>
          <a:noFill/>
          <a:ln w="38100" cap="flat" cmpd="sng">
            <a:solidFill>
              <a:srgbClr val="5B9BD4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42" name="Shape 242"/>
          <p:cNvSpPr/>
          <p:nvPr/>
        </p:nvSpPr>
        <p:spPr>
          <a:xfrm>
            <a:off x="1780540" y="6155473"/>
            <a:ext cx="451483" cy="114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0178" y="39719"/>
                </a:moveTo>
                <a:lnTo>
                  <a:pt x="94562" y="39719"/>
                </a:lnTo>
                <a:lnTo>
                  <a:pt x="94700" y="79719"/>
                </a:lnTo>
                <a:lnTo>
                  <a:pt x="89638" y="79992"/>
                </a:lnTo>
                <a:lnTo>
                  <a:pt x="89775" y="119986"/>
                </a:lnTo>
                <a:lnTo>
                  <a:pt x="119946" y="58359"/>
                </a:lnTo>
                <a:lnTo>
                  <a:pt x="110178" y="39719"/>
                </a:lnTo>
                <a:close/>
              </a:path>
              <a:path w="120000" h="120000" extrusionOk="0">
                <a:moveTo>
                  <a:pt x="89501" y="39992"/>
                </a:moveTo>
                <a:lnTo>
                  <a:pt x="0" y="44826"/>
                </a:lnTo>
                <a:lnTo>
                  <a:pt x="134" y="84826"/>
                </a:lnTo>
                <a:lnTo>
                  <a:pt x="89638" y="79992"/>
                </a:lnTo>
                <a:lnTo>
                  <a:pt x="89501" y="39992"/>
                </a:lnTo>
                <a:close/>
              </a:path>
              <a:path w="120000" h="120000" extrusionOk="0">
                <a:moveTo>
                  <a:pt x="94562" y="39719"/>
                </a:moveTo>
                <a:lnTo>
                  <a:pt x="89501" y="39992"/>
                </a:lnTo>
                <a:lnTo>
                  <a:pt x="89638" y="79992"/>
                </a:lnTo>
                <a:lnTo>
                  <a:pt x="94700" y="79719"/>
                </a:lnTo>
                <a:lnTo>
                  <a:pt x="94562" y="39719"/>
                </a:lnTo>
                <a:close/>
              </a:path>
              <a:path w="120000" h="120000" extrusionOk="0">
                <a:moveTo>
                  <a:pt x="89363" y="0"/>
                </a:moveTo>
                <a:lnTo>
                  <a:pt x="89501" y="39992"/>
                </a:lnTo>
                <a:lnTo>
                  <a:pt x="94562" y="39719"/>
                </a:lnTo>
                <a:lnTo>
                  <a:pt x="110178" y="39719"/>
                </a:lnTo>
                <a:lnTo>
                  <a:pt x="89363" y="0"/>
                </a:lnTo>
                <a:close/>
              </a:path>
            </a:pathLst>
          </a:custGeom>
          <a:solidFill>
            <a:srgbClr val="5B9BD4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43" name="Shape 243"/>
          <p:cNvSpPr/>
          <p:nvPr/>
        </p:nvSpPr>
        <p:spPr>
          <a:xfrm>
            <a:off x="4784598" y="6189573"/>
            <a:ext cx="410844" cy="114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6479" y="79998"/>
                </a:moveTo>
                <a:lnTo>
                  <a:pt x="86466" y="120000"/>
                </a:lnTo>
                <a:lnTo>
                  <a:pt x="108820" y="80039"/>
                </a:lnTo>
                <a:lnTo>
                  <a:pt x="92030" y="80039"/>
                </a:lnTo>
                <a:lnTo>
                  <a:pt x="86479" y="79998"/>
                </a:lnTo>
                <a:close/>
              </a:path>
              <a:path w="120000" h="120000" extrusionOk="0">
                <a:moveTo>
                  <a:pt x="86503" y="0"/>
                </a:moveTo>
                <a:lnTo>
                  <a:pt x="86479" y="79998"/>
                </a:lnTo>
                <a:lnTo>
                  <a:pt x="92030" y="80039"/>
                </a:lnTo>
                <a:lnTo>
                  <a:pt x="92067" y="40039"/>
                </a:lnTo>
                <a:lnTo>
                  <a:pt x="108666" y="39997"/>
                </a:lnTo>
                <a:lnTo>
                  <a:pt x="86503" y="0"/>
                </a:lnTo>
                <a:close/>
              </a:path>
              <a:path w="120000" h="120000" extrusionOk="0">
                <a:moveTo>
                  <a:pt x="108666" y="39997"/>
                </a:moveTo>
                <a:lnTo>
                  <a:pt x="86491" y="39997"/>
                </a:lnTo>
                <a:lnTo>
                  <a:pt x="92067" y="40039"/>
                </a:lnTo>
                <a:lnTo>
                  <a:pt x="92030" y="80039"/>
                </a:lnTo>
                <a:lnTo>
                  <a:pt x="108820" y="80039"/>
                </a:lnTo>
                <a:lnTo>
                  <a:pt x="119888" y="60253"/>
                </a:lnTo>
                <a:lnTo>
                  <a:pt x="108666" y="39997"/>
                </a:lnTo>
                <a:close/>
              </a:path>
              <a:path w="120000" h="120000" extrusionOk="0">
                <a:moveTo>
                  <a:pt x="0" y="39359"/>
                </a:moveTo>
                <a:lnTo>
                  <a:pt x="0" y="79359"/>
                </a:lnTo>
                <a:lnTo>
                  <a:pt x="86479" y="79998"/>
                </a:lnTo>
                <a:lnTo>
                  <a:pt x="86491" y="39997"/>
                </a:lnTo>
                <a:lnTo>
                  <a:pt x="0" y="39359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44" name="Shape 244"/>
          <p:cNvSpPr/>
          <p:nvPr/>
        </p:nvSpPr>
        <p:spPr>
          <a:xfrm>
            <a:off x="4773928" y="5808726"/>
            <a:ext cx="251460" cy="42163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9757" y="0"/>
                </a:moveTo>
                <a:lnTo>
                  <a:pt x="0" y="119906"/>
                </a:lnTo>
              </a:path>
            </a:pathLst>
          </a:custGeom>
          <a:noFill/>
          <a:ln w="3810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45" name="Shape 245"/>
          <p:cNvSpPr/>
          <p:nvPr/>
        </p:nvSpPr>
        <p:spPr>
          <a:xfrm>
            <a:off x="2252472" y="1141603"/>
            <a:ext cx="1522729" cy="74714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19848"/>
                </a:moveTo>
                <a:lnTo>
                  <a:pt x="119979" y="119848"/>
                </a:lnTo>
                <a:lnTo>
                  <a:pt x="119979" y="0"/>
                </a:lnTo>
                <a:lnTo>
                  <a:pt x="0" y="0"/>
                </a:lnTo>
                <a:lnTo>
                  <a:pt x="0" y="119848"/>
                </a:lnTo>
                <a:close/>
              </a:path>
            </a:pathLst>
          </a:custGeom>
          <a:solidFill>
            <a:srgbClr val="5B9BD4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46" name="Shape 246"/>
          <p:cNvSpPr/>
          <p:nvPr/>
        </p:nvSpPr>
        <p:spPr>
          <a:xfrm>
            <a:off x="2252472" y="1130549"/>
            <a:ext cx="1522729" cy="75819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19848"/>
                </a:moveTo>
                <a:lnTo>
                  <a:pt x="119979" y="119848"/>
                </a:lnTo>
                <a:lnTo>
                  <a:pt x="119979" y="0"/>
                </a:lnTo>
                <a:lnTo>
                  <a:pt x="0" y="0"/>
                </a:lnTo>
                <a:lnTo>
                  <a:pt x="0" y="119848"/>
                </a:lnTo>
                <a:close/>
              </a:path>
            </a:pathLst>
          </a:custGeom>
          <a:noFill/>
          <a:ln w="12175" cap="flat" cmpd="sng">
            <a:solidFill>
              <a:srgbClr val="41709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47" name="Shape 247"/>
          <p:cNvSpPr txBox="1"/>
          <p:nvPr/>
        </p:nvSpPr>
        <p:spPr>
          <a:xfrm>
            <a:off x="2432406" y="1233950"/>
            <a:ext cx="1162685" cy="61555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spcBef>
                <a:spcPts val="0"/>
              </a:spcBef>
              <a:buSzPct val="25000"/>
              <a:buNone/>
            </a:pPr>
            <a:r>
              <a:rPr lang="nl-BE"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Deadline</a:t>
            </a:r>
          </a:p>
          <a:p>
            <a:pPr marL="12700" marR="0" lvl="0" indent="0" algn="l" rtl="0">
              <a:spcBef>
                <a:spcPts val="0"/>
              </a:spcBef>
              <a:buSzPct val="25000"/>
              <a:buNone/>
            </a:pPr>
            <a:r>
              <a:rPr lang="nl-BE"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31/5/2016</a:t>
            </a:r>
          </a:p>
        </p:txBody>
      </p:sp>
      <p:sp>
        <p:nvSpPr>
          <p:cNvPr id="248" name="Shape 248"/>
          <p:cNvSpPr/>
          <p:nvPr/>
        </p:nvSpPr>
        <p:spPr>
          <a:xfrm>
            <a:off x="4334255" y="1141603"/>
            <a:ext cx="1522729" cy="74714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19848"/>
                </a:moveTo>
                <a:lnTo>
                  <a:pt x="119979" y="119848"/>
                </a:lnTo>
                <a:lnTo>
                  <a:pt x="119979" y="0"/>
                </a:lnTo>
                <a:lnTo>
                  <a:pt x="0" y="0"/>
                </a:lnTo>
                <a:lnTo>
                  <a:pt x="0" y="119848"/>
                </a:lnTo>
                <a:close/>
              </a:path>
            </a:pathLst>
          </a:custGeom>
          <a:solidFill>
            <a:srgbClr val="EC7C30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49" name="Shape 249"/>
          <p:cNvSpPr/>
          <p:nvPr/>
        </p:nvSpPr>
        <p:spPr>
          <a:xfrm>
            <a:off x="4334255" y="1155954"/>
            <a:ext cx="1522729" cy="73279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19848"/>
                </a:moveTo>
                <a:lnTo>
                  <a:pt x="119979" y="119848"/>
                </a:lnTo>
                <a:lnTo>
                  <a:pt x="119979" y="0"/>
                </a:lnTo>
                <a:lnTo>
                  <a:pt x="0" y="0"/>
                </a:lnTo>
                <a:lnTo>
                  <a:pt x="0" y="119848"/>
                </a:lnTo>
                <a:close/>
              </a:path>
            </a:pathLst>
          </a:custGeom>
          <a:noFill/>
          <a:ln w="12175" cap="flat" cmpd="sng">
            <a:solidFill>
              <a:srgbClr val="AD5A2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50" name="Shape 250"/>
          <p:cNvSpPr txBox="1"/>
          <p:nvPr/>
        </p:nvSpPr>
        <p:spPr>
          <a:xfrm>
            <a:off x="4463223" y="1144900"/>
            <a:ext cx="1445895" cy="61555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spcBef>
                <a:spcPts val="0"/>
              </a:spcBef>
              <a:buSzPct val="25000"/>
              <a:buNone/>
            </a:pPr>
            <a:r>
              <a:rPr lang="nl-BE" sz="2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Deadline 31/3/2016</a:t>
            </a:r>
          </a:p>
        </p:txBody>
      </p:sp>
      <p:sp>
        <p:nvSpPr>
          <p:cNvPr id="251" name="Shape 251"/>
          <p:cNvSpPr/>
          <p:nvPr/>
        </p:nvSpPr>
        <p:spPr>
          <a:xfrm>
            <a:off x="6414514" y="1490473"/>
            <a:ext cx="1522729" cy="39941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19962"/>
                </a:moveTo>
                <a:lnTo>
                  <a:pt x="119980" y="119962"/>
                </a:lnTo>
                <a:lnTo>
                  <a:pt x="119980" y="0"/>
                </a:lnTo>
                <a:lnTo>
                  <a:pt x="0" y="0"/>
                </a:lnTo>
                <a:lnTo>
                  <a:pt x="0" y="119962"/>
                </a:lnTo>
                <a:close/>
              </a:path>
            </a:pathLst>
          </a:custGeom>
          <a:solidFill>
            <a:srgbClr val="6FAC46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52" name="Shape 252"/>
          <p:cNvSpPr/>
          <p:nvPr/>
        </p:nvSpPr>
        <p:spPr>
          <a:xfrm>
            <a:off x="6414514" y="1490473"/>
            <a:ext cx="1522729" cy="39941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19962"/>
                </a:moveTo>
                <a:lnTo>
                  <a:pt x="119980" y="119962"/>
                </a:lnTo>
                <a:lnTo>
                  <a:pt x="119980" y="0"/>
                </a:lnTo>
                <a:lnTo>
                  <a:pt x="0" y="0"/>
                </a:lnTo>
                <a:lnTo>
                  <a:pt x="0" y="119962"/>
                </a:lnTo>
                <a:close/>
              </a:path>
            </a:pathLst>
          </a:custGeom>
          <a:noFill/>
          <a:ln w="12175" cap="flat" cmpd="sng">
            <a:solidFill>
              <a:srgbClr val="507D3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53" name="Shape 253"/>
          <p:cNvSpPr txBox="1"/>
          <p:nvPr/>
        </p:nvSpPr>
        <p:spPr>
          <a:xfrm>
            <a:off x="6880353" y="1570100"/>
            <a:ext cx="593724" cy="30777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spcBef>
                <a:spcPts val="0"/>
              </a:spcBef>
              <a:buSzPct val="25000"/>
              <a:buNone/>
            </a:pPr>
            <a:r>
              <a:rPr lang="nl-BE"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 jaar</a:t>
            </a:r>
          </a:p>
        </p:txBody>
      </p:sp>
      <p:sp>
        <p:nvSpPr>
          <p:cNvPr id="254" name="Shape 254"/>
          <p:cNvSpPr/>
          <p:nvPr/>
        </p:nvSpPr>
        <p:spPr>
          <a:xfrm>
            <a:off x="3645264" y="1013707"/>
            <a:ext cx="636857" cy="64640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1341" y="13434"/>
                </a:moveTo>
                <a:lnTo>
                  <a:pt x="0" y="116936"/>
                </a:lnTo>
                <a:lnTo>
                  <a:pt x="8041" y="119941"/>
                </a:lnTo>
                <a:lnTo>
                  <a:pt x="109391" y="16431"/>
                </a:lnTo>
                <a:lnTo>
                  <a:pt x="101341" y="13434"/>
                </a:lnTo>
                <a:close/>
              </a:path>
              <a:path w="120000" h="120000" extrusionOk="0">
                <a:moveTo>
                  <a:pt x="118586" y="10933"/>
                </a:moveTo>
                <a:lnTo>
                  <a:pt x="103790" y="10933"/>
                </a:lnTo>
                <a:lnTo>
                  <a:pt x="111832" y="13938"/>
                </a:lnTo>
                <a:lnTo>
                  <a:pt x="109391" y="16431"/>
                </a:lnTo>
                <a:lnTo>
                  <a:pt x="117487" y="19444"/>
                </a:lnTo>
                <a:lnTo>
                  <a:pt x="118586" y="10933"/>
                </a:lnTo>
                <a:close/>
              </a:path>
              <a:path w="120000" h="120000" extrusionOk="0">
                <a:moveTo>
                  <a:pt x="103790" y="10933"/>
                </a:moveTo>
                <a:lnTo>
                  <a:pt x="101341" y="13434"/>
                </a:lnTo>
                <a:lnTo>
                  <a:pt x="109391" y="16431"/>
                </a:lnTo>
                <a:lnTo>
                  <a:pt x="111832" y="13938"/>
                </a:lnTo>
                <a:lnTo>
                  <a:pt x="103790" y="10933"/>
                </a:lnTo>
                <a:close/>
              </a:path>
              <a:path w="120000" h="120000" extrusionOk="0">
                <a:moveTo>
                  <a:pt x="120000" y="0"/>
                </a:moveTo>
                <a:lnTo>
                  <a:pt x="93267" y="10429"/>
                </a:lnTo>
                <a:lnTo>
                  <a:pt x="101341" y="13434"/>
                </a:lnTo>
                <a:lnTo>
                  <a:pt x="103790" y="10933"/>
                </a:lnTo>
                <a:lnTo>
                  <a:pt x="118586" y="10933"/>
                </a:lnTo>
                <a:lnTo>
                  <a:pt x="120000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55" name="Shape 255"/>
          <p:cNvSpPr/>
          <p:nvPr/>
        </p:nvSpPr>
        <p:spPr>
          <a:xfrm>
            <a:off x="5888226" y="1097179"/>
            <a:ext cx="578421" cy="47292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9261" y="14419"/>
                </a:moveTo>
                <a:lnTo>
                  <a:pt x="0" y="117417"/>
                </a:lnTo>
                <a:lnTo>
                  <a:pt x="10334" y="119980"/>
                </a:lnTo>
                <a:lnTo>
                  <a:pt x="109596" y="16982"/>
                </a:lnTo>
                <a:lnTo>
                  <a:pt x="99261" y="14419"/>
                </a:lnTo>
                <a:close/>
              </a:path>
              <a:path w="120000" h="120000" extrusionOk="0">
                <a:moveTo>
                  <a:pt x="119748" y="11805"/>
                </a:moveTo>
                <a:lnTo>
                  <a:pt x="101779" y="11805"/>
                </a:lnTo>
                <a:lnTo>
                  <a:pt x="112114" y="14368"/>
                </a:lnTo>
                <a:lnTo>
                  <a:pt x="109596" y="16982"/>
                </a:lnTo>
                <a:lnTo>
                  <a:pt x="119884" y="19533"/>
                </a:lnTo>
                <a:lnTo>
                  <a:pt x="119748" y="11805"/>
                </a:lnTo>
                <a:close/>
              </a:path>
              <a:path w="120000" h="120000" extrusionOk="0">
                <a:moveTo>
                  <a:pt x="101779" y="11805"/>
                </a:moveTo>
                <a:lnTo>
                  <a:pt x="99261" y="14419"/>
                </a:lnTo>
                <a:lnTo>
                  <a:pt x="109596" y="16982"/>
                </a:lnTo>
                <a:lnTo>
                  <a:pt x="112114" y="14368"/>
                </a:lnTo>
                <a:lnTo>
                  <a:pt x="101779" y="11805"/>
                </a:lnTo>
                <a:close/>
              </a:path>
              <a:path w="120000" h="120000" extrusionOk="0">
                <a:moveTo>
                  <a:pt x="119540" y="0"/>
                </a:moveTo>
                <a:lnTo>
                  <a:pt x="88956" y="11864"/>
                </a:lnTo>
                <a:lnTo>
                  <a:pt x="99261" y="14419"/>
                </a:lnTo>
                <a:lnTo>
                  <a:pt x="101779" y="11805"/>
                </a:lnTo>
                <a:lnTo>
                  <a:pt x="119748" y="11805"/>
                </a:lnTo>
                <a:lnTo>
                  <a:pt x="119540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56" name="Shape 256"/>
          <p:cNvSpPr/>
          <p:nvPr/>
        </p:nvSpPr>
        <p:spPr>
          <a:xfrm>
            <a:off x="8080502" y="1175766"/>
            <a:ext cx="502920" cy="73405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0940" y="13758"/>
                </a:moveTo>
                <a:lnTo>
                  <a:pt x="0" y="116491"/>
                </a:lnTo>
                <a:lnTo>
                  <a:pt x="7515" y="119979"/>
                </a:lnTo>
                <a:lnTo>
                  <a:pt x="108490" y="17241"/>
                </a:lnTo>
                <a:lnTo>
                  <a:pt x="100940" y="13758"/>
                </a:lnTo>
                <a:close/>
              </a:path>
              <a:path w="120000" h="120000" extrusionOk="0">
                <a:moveTo>
                  <a:pt x="117832" y="11169"/>
                </a:moveTo>
                <a:lnTo>
                  <a:pt x="103484" y="11169"/>
                </a:lnTo>
                <a:lnTo>
                  <a:pt x="111030" y="14657"/>
                </a:lnTo>
                <a:lnTo>
                  <a:pt x="108490" y="17241"/>
                </a:lnTo>
                <a:lnTo>
                  <a:pt x="116030" y="20719"/>
                </a:lnTo>
                <a:lnTo>
                  <a:pt x="117832" y="11169"/>
                </a:lnTo>
                <a:close/>
              </a:path>
              <a:path w="120000" h="120000" extrusionOk="0">
                <a:moveTo>
                  <a:pt x="103484" y="11169"/>
                </a:moveTo>
                <a:lnTo>
                  <a:pt x="100940" y="13758"/>
                </a:lnTo>
                <a:lnTo>
                  <a:pt x="108490" y="17241"/>
                </a:lnTo>
                <a:lnTo>
                  <a:pt x="111030" y="14657"/>
                </a:lnTo>
                <a:lnTo>
                  <a:pt x="103484" y="11169"/>
                </a:lnTo>
                <a:close/>
              </a:path>
              <a:path w="120000" h="120000" extrusionOk="0">
                <a:moveTo>
                  <a:pt x="119939" y="0"/>
                </a:moveTo>
                <a:lnTo>
                  <a:pt x="93393" y="10276"/>
                </a:lnTo>
                <a:lnTo>
                  <a:pt x="100940" y="13758"/>
                </a:lnTo>
                <a:lnTo>
                  <a:pt x="103484" y="11169"/>
                </a:lnTo>
                <a:lnTo>
                  <a:pt x="117832" y="11169"/>
                </a:lnTo>
                <a:lnTo>
                  <a:pt x="119939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57" name="Shape 257"/>
          <p:cNvSpPr txBox="1"/>
          <p:nvPr/>
        </p:nvSpPr>
        <p:spPr>
          <a:xfrm>
            <a:off x="10384663" y="65404"/>
            <a:ext cx="205740" cy="21544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spcBef>
                <a:spcPts val="0"/>
              </a:spcBef>
              <a:buSzPct val="25000"/>
              <a:buNone/>
            </a:pPr>
            <a:r>
              <a:rPr lang="nl-BE" sz="1400">
                <a:solidFill>
                  <a:srgbClr val="990033"/>
                </a:solidFill>
                <a:latin typeface="Calibri"/>
                <a:ea typeface="Calibri"/>
                <a:cs typeface="Calibri"/>
                <a:sym typeface="Calibri"/>
              </a:rPr>
              <a:t>48</a:t>
            </a:r>
          </a:p>
        </p:txBody>
      </p:sp>
      <p:sp>
        <p:nvSpPr>
          <p:cNvPr id="258" name="Shape 258"/>
          <p:cNvSpPr/>
          <p:nvPr/>
        </p:nvSpPr>
        <p:spPr>
          <a:xfrm>
            <a:off x="9633204" y="5625082"/>
            <a:ext cx="1034794" cy="1232914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59" name="Shape 259"/>
          <p:cNvSpPr/>
          <p:nvPr/>
        </p:nvSpPr>
        <p:spPr>
          <a:xfrm>
            <a:off x="425002" y="65404"/>
            <a:ext cx="1639293" cy="628102"/>
          </a:xfrm>
          <a:prstGeom prst="rect">
            <a:avLst/>
          </a:prstGeom>
          <a:solidFill>
            <a:schemeClr val="accent1"/>
          </a:solidFill>
          <a:ln w="19050" cap="rnd" cmpd="sng">
            <a:solidFill>
              <a:srgbClr val="698D1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nl-BE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Timing</a:t>
            </a:r>
          </a:p>
        </p:txBody>
      </p:sp>
      <p:sp>
        <p:nvSpPr>
          <p:cNvPr id="260" name="Shape 26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nl-BE"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rPr>
              <a:t>5</a:t>
            </a:fld>
            <a:endParaRPr lang="nl-BE" sz="900">
              <a:solidFill>
                <a:srgbClr val="888888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608257746"/>
      </p:ext>
    </p:extLst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Regelluwte en </a:t>
            </a:r>
            <a:r>
              <a:rPr lang="nl-NL" dirty="0" err="1"/>
              <a:t>financie</a:t>
            </a:r>
            <a:r>
              <a:rPr lang="nl-BE" dirty="0" err="1"/>
              <a:t>ën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Veel weten we nog niet (discussies met overheden lopend)</a:t>
            </a:r>
          </a:p>
          <a:p>
            <a:r>
              <a:rPr lang="nl-NL" dirty="0"/>
              <a:t>Wat we wel weten</a:t>
            </a:r>
          </a:p>
          <a:p>
            <a:pPr lvl="1"/>
            <a:r>
              <a:rPr lang="nl-NL" dirty="0"/>
              <a:t>Budgetneutraal</a:t>
            </a:r>
          </a:p>
          <a:p>
            <a:pPr lvl="1"/>
            <a:r>
              <a:rPr lang="nl-NL" dirty="0"/>
              <a:t>Zeker RIZIV Nomenclatuur</a:t>
            </a:r>
          </a:p>
          <a:p>
            <a:pPr lvl="1"/>
            <a:r>
              <a:rPr lang="nl-NL" dirty="0"/>
              <a:t>Zal complex worden (en traag gaan)</a:t>
            </a:r>
          </a:p>
          <a:p>
            <a:pPr lvl="1"/>
            <a:r>
              <a:rPr lang="nl-NL" dirty="0"/>
              <a:t>Definiëren van doelpopulatie essentieel</a:t>
            </a:r>
          </a:p>
          <a:p>
            <a:pPr lvl="1"/>
            <a:r>
              <a:rPr lang="nl-NL" dirty="0"/>
              <a:t>Zorgzaam Leuven zal met clusters van interventies werken met een zekere autonomie en een centrale stuurgroep</a:t>
            </a: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nl-BE" sz="900" b="0" i="0" u="none" strike="noStrike" cap="none" smtClean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6</a:t>
            </a:fld>
            <a:endParaRPr lang="nl-BE" sz="900" b="0" i="0" u="none" strike="noStrike" cap="non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165651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title"/>
          </p:nvPr>
        </p:nvSpPr>
        <p:spPr>
          <a:xfrm>
            <a:off x="677333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1"/>
              </a:buClr>
              <a:buSzPct val="25000"/>
              <a:buFont typeface="Trebuchet MS"/>
              <a:buNone/>
            </a:pPr>
            <a:r>
              <a:rPr lang="nl-BE" sz="3600" b="0" i="0" u="none" strike="noStrike" cap="none" dirty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Missie ZorgZaam leuven </a:t>
            </a:r>
          </a:p>
        </p:txBody>
      </p:sp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484150" y="1516645"/>
            <a:ext cx="9342428" cy="388077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nl-BE" sz="22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Integratie van zorg en welzijn voor mensen met chronische aandoeningen met focus op hoogkwalitatieve zorg in hun vertrouwde omgeving</a:t>
            </a:r>
          </a:p>
          <a:p>
            <a:pPr marL="0" marR="0" lvl="0" indent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nl-BE" sz="22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Doelpopulaties:  </a:t>
            </a:r>
          </a:p>
          <a:p>
            <a:pPr marL="342900" marR="0" lvl="0" indent="-3429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</a:pPr>
            <a:r>
              <a:rPr lang="nl-BE" sz="22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(1) de populatie van </a:t>
            </a:r>
            <a:r>
              <a:rPr lang="nl-BE" sz="2200" b="0" i="0" u="sng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kwetsbare personen </a:t>
            </a:r>
            <a:r>
              <a:rPr lang="nl-BE" sz="22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met multipele chronische aandoeningen </a:t>
            </a:r>
          </a:p>
          <a:p>
            <a:pPr marL="342900" marR="0" lvl="0" indent="-3429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</a:pPr>
            <a:r>
              <a:rPr lang="nl-BE" sz="22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(2) de </a:t>
            </a:r>
            <a:r>
              <a:rPr lang="nl-BE" sz="2200" b="0" i="0" u="sng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complexe en multimorbide chronische </a:t>
            </a:r>
            <a:r>
              <a:rPr lang="nl-BE" sz="22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zieke met risico op autonomieverlies en kwetsbaarheid. </a:t>
            </a:r>
          </a:p>
          <a:p>
            <a:pPr marL="342900" marR="0" lvl="0" indent="-3429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●"/>
            </a:pPr>
            <a:r>
              <a:rPr lang="nl-BE" sz="22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(3) de </a:t>
            </a:r>
            <a:r>
              <a:rPr lang="nl-BE" sz="2200" b="0" i="0" u="sng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verouderende bevolking </a:t>
            </a:r>
            <a:r>
              <a:rPr lang="nl-BE" sz="22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versterken in gezonde levenstijl om evolutie naar chronisch ziek zijn af te remmen</a:t>
            </a:r>
          </a:p>
          <a:p>
            <a:pPr marL="0" marR="0" lvl="0" indent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2200" b="0" i="0" u="none" strike="noStrike" cap="none">
              <a:solidFill>
                <a:srgbClr val="3F3F3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92" name="Shape 29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nl-BE"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7</a:t>
            </a:fld>
            <a:endParaRPr lang="nl-BE" sz="900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31473646"/>
      </p:ext>
    </p:extLst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Shape 304"/>
          <p:cNvSpPr txBox="1">
            <a:spLocks noGrp="1"/>
          </p:cNvSpPr>
          <p:nvPr>
            <p:ph type="title"/>
          </p:nvPr>
        </p:nvSpPr>
        <p:spPr>
          <a:xfrm>
            <a:off x="697722" y="155448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1"/>
              </a:buClr>
              <a:buSzPct val="25000"/>
              <a:buFont typeface="Trebuchet MS"/>
              <a:buNone/>
            </a:pPr>
            <a:r>
              <a:rPr lang="nl-BE" sz="3600" b="0" i="0" u="none" strike="noStrike" cap="none" dirty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Stratificatie toegepast op ZZL</a:t>
            </a:r>
          </a:p>
        </p:txBody>
      </p:sp>
      <p:sp>
        <p:nvSpPr>
          <p:cNvPr id="312" name="Shape 31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nl-BE"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8</a:t>
            </a:fld>
            <a:endParaRPr lang="nl-BE" sz="900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04863037"/>
              </p:ext>
            </p:extLst>
          </p:nvPr>
        </p:nvGraphicFramePr>
        <p:xfrm>
          <a:off x="1409700" y="694943"/>
          <a:ext cx="9252204" cy="56391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15957156"/>
      </p:ext>
    </p:extLst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nl-BE" sz="900" b="0" i="0" u="none" strike="noStrike" cap="none" smtClean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9</a:t>
            </a:fld>
            <a:endParaRPr lang="nl-BE" sz="900" b="0" i="0" u="none" strike="noStrike" cap="non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aphicFrame>
        <p:nvGraphicFramePr>
          <p:cNvPr id="4" name="Grafiek 3"/>
          <p:cNvGraphicFramePr>
            <a:graphicFrameLocks/>
          </p:cNvGraphicFramePr>
          <p:nvPr>
            <p:extLst/>
          </p:nvPr>
        </p:nvGraphicFramePr>
        <p:xfrm>
          <a:off x="224852" y="-1"/>
          <a:ext cx="11647358" cy="6858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089023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692</Words>
  <Application>Microsoft Macintosh PowerPoint</Application>
  <PresentationFormat>Breedbeeld</PresentationFormat>
  <Paragraphs>167</Paragraphs>
  <Slides>19</Slides>
  <Notes>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5" baseType="lpstr">
      <vt:lpstr>Calibri</vt:lpstr>
      <vt:lpstr>Calibri Light</vt:lpstr>
      <vt:lpstr>Noto Sans Symbols</vt:lpstr>
      <vt:lpstr>Trebuchet MS</vt:lpstr>
      <vt:lpstr>Arial</vt:lpstr>
      <vt:lpstr>Kantoorthema</vt:lpstr>
      <vt:lpstr>Zorgzaam Leuven</vt:lpstr>
      <vt:lpstr>Geïntegreerde zorgprojecten</vt:lpstr>
      <vt:lpstr>Zorgzaam Leuven</vt:lpstr>
      <vt:lpstr>consortium</vt:lpstr>
      <vt:lpstr>Selectie</vt:lpstr>
      <vt:lpstr>Regelluwte en financieën</vt:lpstr>
      <vt:lpstr>Missie ZorgZaam leuven </vt:lpstr>
      <vt:lpstr>Stratificatie toegepast op ZZL</vt:lpstr>
      <vt:lpstr>PowerPoint-presentatie</vt:lpstr>
      <vt:lpstr>PowerPoint-presentatie</vt:lpstr>
      <vt:lpstr>PowerPoint-presentatie</vt:lpstr>
      <vt:lpstr>Plan van aanpak ZZL</vt:lpstr>
      <vt:lpstr>We definiëren 3+1 ‘clusters’ of terreinen</vt:lpstr>
      <vt:lpstr>PowerPoint-presentatie</vt:lpstr>
      <vt:lpstr>Vastleggen van 8 buurten en 24 (sub)wijken</vt:lpstr>
      <vt:lpstr>Kritische reflectie</vt:lpstr>
      <vt:lpstr>Rol Huisartsen enkele persoonlijke reflecties</vt:lpstr>
      <vt:lpstr>Enkele vragen waar wij ook mee worstelen</vt:lpstr>
      <vt:lpstr>Wilt u meer weten?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 van pottelbergh</dc:creator>
  <cp:lastModifiedBy>Microsoft Office-gebruiker</cp:lastModifiedBy>
  <cp:revision>9</cp:revision>
  <dcterms:created xsi:type="dcterms:W3CDTF">2016-11-22T10:26:24Z</dcterms:created>
  <dcterms:modified xsi:type="dcterms:W3CDTF">2016-11-25T14:53:45Z</dcterms:modified>
</cp:coreProperties>
</file>