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33"/>
  </p:notesMasterIdLst>
  <p:handoutMasterIdLst>
    <p:handoutMasterId r:id="rId34"/>
  </p:handoutMasterIdLst>
  <p:sldIdLst>
    <p:sldId id="337" r:id="rId3"/>
    <p:sldId id="298" r:id="rId4"/>
    <p:sldId id="299" r:id="rId5"/>
    <p:sldId id="302" r:id="rId6"/>
    <p:sldId id="293" r:id="rId7"/>
    <p:sldId id="287" r:id="rId8"/>
    <p:sldId id="300" r:id="rId9"/>
    <p:sldId id="335" r:id="rId10"/>
    <p:sldId id="296" r:id="rId11"/>
    <p:sldId id="306" r:id="rId12"/>
    <p:sldId id="307" r:id="rId13"/>
    <p:sldId id="309" r:id="rId14"/>
    <p:sldId id="313" r:id="rId15"/>
    <p:sldId id="330" r:id="rId16"/>
    <p:sldId id="329" r:id="rId17"/>
    <p:sldId id="311" r:id="rId18"/>
    <p:sldId id="312" r:id="rId19"/>
    <p:sldId id="314" r:id="rId20"/>
    <p:sldId id="315" r:id="rId21"/>
    <p:sldId id="316" r:id="rId22"/>
    <p:sldId id="317" r:id="rId23"/>
    <p:sldId id="318" r:id="rId24"/>
    <p:sldId id="323" r:id="rId25"/>
    <p:sldId id="297" r:id="rId26"/>
    <p:sldId id="324" r:id="rId27"/>
    <p:sldId id="322" r:id="rId28"/>
    <p:sldId id="326" r:id="rId29"/>
    <p:sldId id="303" r:id="rId30"/>
    <p:sldId id="319" r:id="rId31"/>
    <p:sldId id="336" r:id="rId3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0" autoAdjust="0"/>
  </p:normalViewPr>
  <p:slideViewPr>
    <p:cSldViewPr>
      <p:cViewPr>
        <p:scale>
          <a:sx n="118" d="100"/>
          <a:sy n="118" d="100"/>
        </p:scale>
        <p:origin x="-1422"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605EF6-9FEE-4DFA-B454-9EA6B1B15C61}" type="slidenum">
              <a:rPr lang="en-US" altLang="nl-BE"/>
              <a:pPr/>
              <a:t>‹nr.›</a:t>
            </a:fld>
            <a:endParaRPr lang="en-US" altLang="nl-BE"/>
          </a:p>
        </p:txBody>
      </p:sp>
    </p:spTree>
    <p:extLst>
      <p:ext uri="{BB962C8B-B14F-4D97-AF65-F5344CB8AC3E}">
        <p14:creationId xmlns:p14="http://schemas.microsoft.com/office/powerpoint/2010/main" val="409960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nl-NL"/>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nl-NL"/>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nl-NL"/>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C85EE8-4C28-4C39-8D04-DEC330A22593}" type="slidenum">
              <a:rPr lang="nl-NL" altLang="nl-BE"/>
              <a:pPr/>
              <a:t>‹nr.›</a:t>
            </a:fld>
            <a:endParaRPr lang="nl-NL" altLang="nl-BE"/>
          </a:p>
        </p:txBody>
      </p:sp>
    </p:spTree>
    <p:extLst>
      <p:ext uri="{BB962C8B-B14F-4D97-AF65-F5344CB8AC3E}">
        <p14:creationId xmlns:p14="http://schemas.microsoft.com/office/powerpoint/2010/main" val="2062539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smtClean="0">
              <a:latin typeface="Arial" panose="020B0604020202020204" pitchFamily="34" charset="0"/>
            </a:endParaRPr>
          </a:p>
        </p:txBody>
      </p:sp>
      <p:sp>
        <p:nvSpPr>
          <p:cNvPr id="81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A22A95-BDF5-40D5-B464-D1A34CABE36E}" type="slidenum">
              <a:rPr lang="nl-NL" altLang="nl-BE"/>
              <a:pPr eaLnBrk="1" hangingPunct="1"/>
              <a:t>6</a:t>
            </a:fld>
            <a:endParaRPr lang="nl-NL" altLang="nl-BE"/>
          </a:p>
        </p:txBody>
      </p:sp>
    </p:spTree>
    <p:extLst>
      <p:ext uri="{BB962C8B-B14F-4D97-AF65-F5344CB8AC3E}">
        <p14:creationId xmlns:p14="http://schemas.microsoft.com/office/powerpoint/2010/main" val="427113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CC85EE8-4C28-4C39-8D04-DEC330A22593}" type="slidenum">
              <a:rPr lang="nl-NL" altLang="nl-BE" smtClean="0"/>
              <a:pPr/>
              <a:t>13</a:t>
            </a:fld>
            <a:endParaRPr lang="nl-NL" altLang="nl-BE"/>
          </a:p>
        </p:txBody>
      </p:sp>
    </p:spTree>
    <p:extLst>
      <p:ext uri="{BB962C8B-B14F-4D97-AF65-F5344CB8AC3E}">
        <p14:creationId xmlns:p14="http://schemas.microsoft.com/office/powerpoint/2010/main" val="163563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dianummer 3"/>
          <p:cNvSpPr>
            <a:spLocks noGrp="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BCFEB4C-CC29-4747-9F22-08AE4F1F519F}" type="slidenum">
              <a:rPr lang="en-US" altLang="en-US"/>
              <a:pPr/>
              <a:t>‹nr.›</a:t>
            </a:fld>
            <a:endParaRPr lang="en-US" altLang="en-US"/>
          </a:p>
        </p:txBody>
      </p:sp>
    </p:spTree>
    <p:extLst>
      <p:ext uri="{BB962C8B-B14F-4D97-AF65-F5344CB8AC3E}">
        <p14:creationId xmlns:p14="http://schemas.microsoft.com/office/powerpoint/2010/main" val="180620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792288" y="1484783"/>
            <a:ext cx="5486400" cy="3816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7291094-EBF9-4251-8763-ED82BAF3F24F}" type="datetimeFigureOut">
              <a:rPr lang="nl-BE"/>
              <a:pPr>
                <a:defRPr/>
              </a:pPr>
              <a:t>22/11/2016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ECABB582-E70D-4E99-B3EA-07DE86CA4FBF}" type="slidenum">
              <a:rPr lang="nl-BE" altLang="nl-BE"/>
              <a:pPr/>
              <a:t>‹nr.›</a:t>
            </a:fld>
            <a:endParaRPr lang="nl-BE" altLang="nl-BE"/>
          </a:p>
        </p:txBody>
      </p:sp>
    </p:spTree>
    <p:extLst>
      <p:ext uri="{BB962C8B-B14F-4D97-AF65-F5344CB8AC3E}">
        <p14:creationId xmlns:p14="http://schemas.microsoft.com/office/powerpoint/2010/main" val="366088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43758" cy="1143000"/>
          </a:xfrm>
        </p:spPr>
        <p:txBody>
          <a:bodyPr/>
          <a:lstStyle>
            <a:lvl1pPr>
              <a:defRPr baseline="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F4F28772-050A-47E9-843F-7FA204FAF96F}" type="datetimeFigureOut">
              <a:rPr lang="nl-BE"/>
              <a:pPr>
                <a:defRPr/>
              </a:pPr>
              <a:t>22/11/2016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B5FE1BCB-6BE0-4197-8E31-AEE6DFFA756E}" type="slidenum">
              <a:rPr lang="nl-BE" altLang="nl-BE"/>
              <a:pPr/>
              <a:t>‹nr.›</a:t>
            </a:fld>
            <a:endParaRPr lang="nl-BE" altLang="nl-BE"/>
          </a:p>
        </p:txBody>
      </p:sp>
    </p:spTree>
    <p:extLst>
      <p:ext uri="{BB962C8B-B14F-4D97-AF65-F5344CB8AC3E}">
        <p14:creationId xmlns:p14="http://schemas.microsoft.com/office/powerpoint/2010/main" val="65612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lvl1pPr algn="r">
              <a:defRPr sz="440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8415E53D-9B36-4CDF-B572-06DC49554F58}" type="datetimeFigureOut">
              <a:rPr lang="nl-BE"/>
              <a:pPr>
                <a:defRPr/>
              </a:pPr>
              <a:t>22/11/2016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97AFDFC8-A61B-463C-A847-D5CC686F5329}" type="slidenum">
              <a:rPr lang="nl-BE" altLang="nl-BE"/>
              <a:pPr/>
              <a:t>‹nr.›</a:t>
            </a:fld>
            <a:endParaRPr lang="nl-BE" altLang="nl-BE"/>
          </a:p>
        </p:txBody>
      </p:sp>
    </p:spTree>
    <p:extLst>
      <p:ext uri="{BB962C8B-B14F-4D97-AF65-F5344CB8AC3E}">
        <p14:creationId xmlns:p14="http://schemas.microsoft.com/office/powerpoint/2010/main" val="7440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defRPr>
                <a:solidFill>
                  <a:srgbClr val="46528C"/>
                </a:solidFill>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9F41F40C-9947-4936-8778-A9770B5BB0A5}" type="datetimeFigureOut">
              <a:rPr lang="nl-BE"/>
              <a:pPr>
                <a:defRPr/>
              </a:pPr>
              <a:t>22/11/2016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793E6DC2-968E-4798-90EE-6ABFBCDCA401}" type="slidenum">
              <a:rPr lang="nl-BE" altLang="nl-BE"/>
              <a:pPr/>
              <a:t>‹nr.›</a:t>
            </a:fld>
            <a:endParaRPr lang="nl-BE" altLang="nl-BE"/>
          </a:p>
        </p:txBody>
      </p:sp>
    </p:spTree>
    <p:extLst>
      <p:ext uri="{BB962C8B-B14F-4D97-AF65-F5344CB8AC3E}">
        <p14:creationId xmlns:p14="http://schemas.microsoft.com/office/powerpoint/2010/main" val="28230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5DF6F8F2-D712-48F9-BD80-E8754A03D518}" type="datetimeFigureOut">
              <a:rPr lang="nl-BE"/>
              <a:pPr>
                <a:defRPr/>
              </a:pPr>
              <a:t>22/11/2016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DFCC4FAF-83FC-4633-8F61-4C4FE5B7FBDD}" type="slidenum">
              <a:rPr lang="nl-BE" altLang="nl-BE"/>
              <a:pPr/>
              <a:t>‹nr.›</a:t>
            </a:fld>
            <a:endParaRPr lang="nl-BE" altLang="nl-BE"/>
          </a:p>
        </p:txBody>
      </p:sp>
    </p:spTree>
    <p:extLst>
      <p:ext uri="{BB962C8B-B14F-4D97-AF65-F5344CB8AC3E}">
        <p14:creationId xmlns:p14="http://schemas.microsoft.com/office/powerpoint/2010/main" val="62981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714621"/>
            <a:ext cx="7772400" cy="1362075"/>
          </a:xfrm>
        </p:spPr>
        <p:txBody>
          <a:bodyPr anchor="t">
            <a:normAutofit/>
          </a:bodyPr>
          <a:lstStyle>
            <a:lvl1pPr algn="l">
              <a:defRPr sz="3600" b="0" cap="none" baseline="0">
                <a:solidFill>
                  <a:srgbClr val="46528C"/>
                </a:solidFill>
                <a:latin typeface="+mn-lt"/>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714348" y="1785927"/>
            <a:ext cx="7772400" cy="500066"/>
          </a:xfrm>
        </p:spPr>
        <p:txBody>
          <a:bodyPr anchor="b">
            <a:noAutofit/>
          </a:bodyPr>
          <a:lstStyle>
            <a:lvl1pPr marL="0" indent="0">
              <a:buNone/>
              <a:defRPr sz="4000">
                <a:solidFill>
                  <a:srgbClr val="46528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F204BCF-6AD4-44FF-AEF4-4E5DCA13A1E1}" type="datetimeFigureOut">
              <a:rPr lang="nl-BE"/>
              <a:pPr>
                <a:defRPr/>
              </a:pPr>
              <a:t>22/11/2016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5535FCB2-2322-4A65-9B58-A482BB279654}" type="slidenum">
              <a:rPr lang="nl-BE" altLang="nl-BE"/>
              <a:pPr/>
              <a:t>‹nr.›</a:t>
            </a:fld>
            <a:endParaRPr lang="nl-BE" altLang="nl-BE"/>
          </a:p>
        </p:txBody>
      </p:sp>
    </p:spTree>
    <p:extLst>
      <p:ext uri="{BB962C8B-B14F-4D97-AF65-F5344CB8AC3E}">
        <p14:creationId xmlns:p14="http://schemas.microsoft.com/office/powerpoint/2010/main" val="19842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1BE6B8F9-464B-4B15-BAE2-A68ED1B44D6D}" type="datetimeFigureOut">
              <a:rPr lang="nl-BE"/>
              <a:pPr>
                <a:defRPr/>
              </a:pPr>
              <a:t>22/11/2016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5D6336C6-8F1A-49B7-8B39-6E5B43E8BDFC}" type="slidenum">
              <a:rPr lang="nl-BE" altLang="nl-BE"/>
              <a:pPr/>
              <a:t>‹nr.›</a:t>
            </a:fld>
            <a:endParaRPr lang="nl-BE" altLang="nl-BE"/>
          </a:p>
        </p:txBody>
      </p:sp>
    </p:spTree>
    <p:extLst>
      <p:ext uri="{BB962C8B-B14F-4D97-AF65-F5344CB8AC3E}">
        <p14:creationId xmlns:p14="http://schemas.microsoft.com/office/powerpoint/2010/main" val="14108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F976380D-FB8C-46FF-9DCD-C6D5304F9DB3}" type="datetimeFigureOut">
              <a:rPr lang="nl-BE"/>
              <a:pPr>
                <a:defRPr/>
              </a:pPr>
              <a:t>22/11/2016</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fld id="{5C441BA6-552B-4E22-B7BF-8450E2A84EE7}" type="slidenum">
              <a:rPr lang="nl-BE" altLang="nl-BE"/>
              <a:pPr/>
              <a:t>‹nr.›</a:t>
            </a:fld>
            <a:endParaRPr lang="nl-BE" altLang="nl-BE"/>
          </a:p>
        </p:txBody>
      </p:sp>
    </p:spTree>
    <p:extLst>
      <p:ext uri="{BB962C8B-B14F-4D97-AF65-F5344CB8AC3E}">
        <p14:creationId xmlns:p14="http://schemas.microsoft.com/office/powerpoint/2010/main" val="106921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2844" y="357166"/>
            <a:ext cx="7072362" cy="1143000"/>
          </a:xfrm>
        </p:spPr>
        <p:txBody>
          <a:bodyPr/>
          <a:lstStyle>
            <a:lvl1pPr>
              <a:defRPr baseline="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datum 3"/>
          <p:cNvSpPr>
            <a:spLocks noGrp="1"/>
          </p:cNvSpPr>
          <p:nvPr>
            <p:ph type="dt" sz="half" idx="10"/>
          </p:nvPr>
        </p:nvSpPr>
        <p:spPr/>
        <p:txBody>
          <a:bodyPr/>
          <a:lstStyle>
            <a:lvl1pPr>
              <a:defRPr/>
            </a:lvl1pPr>
          </a:lstStyle>
          <a:p>
            <a:pPr>
              <a:defRPr/>
            </a:pPr>
            <a:fld id="{20B242F7-ECCF-4D78-A95B-4127F6400358}" type="datetimeFigureOut">
              <a:rPr lang="nl-BE"/>
              <a:pPr>
                <a:defRPr/>
              </a:pPr>
              <a:t>22/11/2016</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fld id="{FB35D410-60FF-48B3-993D-65E61F0ACE61}" type="slidenum">
              <a:rPr lang="nl-BE" altLang="nl-BE"/>
              <a:pPr/>
              <a:t>‹nr.›</a:t>
            </a:fld>
            <a:endParaRPr lang="nl-BE" altLang="nl-BE"/>
          </a:p>
        </p:txBody>
      </p:sp>
    </p:spTree>
    <p:extLst>
      <p:ext uri="{BB962C8B-B14F-4D97-AF65-F5344CB8AC3E}">
        <p14:creationId xmlns:p14="http://schemas.microsoft.com/office/powerpoint/2010/main" val="297924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B31FBF8-0A2B-4FAC-B601-54AB76F5A67C}" type="datetimeFigureOut">
              <a:rPr lang="nl-BE"/>
              <a:pPr>
                <a:defRPr/>
              </a:pPr>
              <a:t>22/11/2016</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fld id="{0F228513-E937-4D96-8FFE-DB32CEFF0E5B}" type="slidenum">
              <a:rPr lang="nl-BE" altLang="nl-BE"/>
              <a:pPr/>
              <a:t>‹nr.›</a:t>
            </a:fld>
            <a:endParaRPr lang="nl-BE" altLang="nl-BE"/>
          </a:p>
        </p:txBody>
      </p:sp>
    </p:spTree>
    <p:extLst>
      <p:ext uri="{BB962C8B-B14F-4D97-AF65-F5344CB8AC3E}">
        <p14:creationId xmlns:p14="http://schemas.microsoft.com/office/powerpoint/2010/main" val="112105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2000240"/>
            <a:ext cx="5111751" cy="41259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p:nvPr>
        </p:nvSpPr>
        <p:spPr>
          <a:xfrm>
            <a:off x="457201" y="2000240"/>
            <a:ext cx="3008313" cy="4125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BD383BA-279D-430C-8EF5-04122120FAB3}" type="datetimeFigureOut">
              <a:rPr lang="nl-BE"/>
              <a:pPr>
                <a:defRPr/>
              </a:pPr>
              <a:t>22/11/2016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8BFE8B59-2CEA-43E6-9151-31581722834C}" type="slidenum">
              <a:rPr lang="nl-BE" altLang="nl-BE"/>
              <a:pPr/>
              <a:t>‹nr.›</a:t>
            </a:fld>
            <a:endParaRPr lang="nl-BE" altLang="nl-BE"/>
          </a:p>
        </p:txBody>
      </p:sp>
    </p:spTree>
    <p:extLst>
      <p:ext uri="{BB962C8B-B14F-4D97-AF65-F5344CB8AC3E}">
        <p14:creationId xmlns:p14="http://schemas.microsoft.com/office/powerpoint/2010/main" val="202463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pic>
        <p:nvPicPr>
          <p:cNvPr id="1026" name="Afbeelding 7" descr="PowerPoint Kop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fbeelding 8" descr="PowerPoint Li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7659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25" r:id="rId1"/>
  </p:sldLayoutIdLst>
  <p:txStyles>
    <p:titleStyle>
      <a:lvl1pPr algn="ctr" rtl="0" eaLnBrk="1" fontAlgn="base" hangingPunct="1">
        <a:spcBef>
          <a:spcPct val="0"/>
        </a:spcBef>
        <a:spcAft>
          <a:spcPct val="0"/>
        </a:spcAft>
        <a:defRPr sz="2400">
          <a:solidFill>
            <a:schemeClr val="tx1"/>
          </a:solidFill>
          <a:latin typeface="+mj-lt"/>
          <a:ea typeface="+mj-ea"/>
          <a:cs typeface="+mj-cs"/>
        </a:defRPr>
      </a:lvl1pPr>
      <a:lvl2pPr algn="ctr" rtl="0" eaLnBrk="1" fontAlgn="base" hangingPunct="1">
        <a:spcBef>
          <a:spcPct val="0"/>
        </a:spcBef>
        <a:spcAft>
          <a:spcPct val="0"/>
        </a:spcAft>
        <a:defRPr sz="2400">
          <a:solidFill>
            <a:schemeClr val="tx1"/>
          </a:solidFill>
          <a:latin typeface="Arial" charset="0"/>
        </a:defRPr>
      </a:lvl2pPr>
      <a:lvl3pPr algn="ctr" rtl="0" eaLnBrk="1" fontAlgn="base" hangingPunct="1">
        <a:spcBef>
          <a:spcPct val="0"/>
        </a:spcBef>
        <a:spcAft>
          <a:spcPct val="0"/>
        </a:spcAft>
        <a:defRPr sz="2400">
          <a:solidFill>
            <a:schemeClr val="tx1"/>
          </a:solidFill>
          <a:latin typeface="Arial" charset="0"/>
        </a:defRPr>
      </a:lvl3pPr>
      <a:lvl4pPr algn="ctr" rtl="0" eaLnBrk="1" fontAlgn="base" hangingPunct="1">
        <a:spcBef>
          <a:spcPct val="0"/>
        </a:spcBef>
        <a:spcAft>
          <a:spcPct val="0"/>
        </a:spcAft>
        <a:defRPr sz="2400">
          <a:solidFill>
            <a:schemeClr val="tx1"/>
          </a:solidFill>
          <a:latin typeface="Arial" charset="0"/>
        </a:defRPr>
      </a:lvl4pPr>
      <a:lvl5pPr algn="ctr" rtl="0" eaLnBrk="1" fontAlgn="base" hangingPunct="1">
        <a:spcBef>
          <a:spcPct val="0"/>
        </a:spcBef>
        <a:spcAft>
          <a:spcPct val="0"/>
        </a:spcAft>
        <a:defRPr sz="2400">
          <a:solidFill>
            <a:schemeClr val="tx1"/>
          </a:solidFill>
          <a:latin typeface="Arial" charset="0"/>
        </a:defRPr>
      </a:lvl5pPr>
      <a:lvl6pPr marL="457200" algn="ctr" rtl="0" eaLnBrk="1" fontAlgn="base" hangingPunct="1">
        <a:spcBef>
          <a:spcPct val="0"/>
        </a:spcBef>
        <a:spcAft>
          <a:spcPct val="0"/>
        </a:spcAft>
        <a:defRPr sz="2400">
          <a:solidFill>
            <a:schemeClr val="tx1"/>
          </a:solidFill>
          <a:latin typeface="Arial" charset="0"/>
        </a:defRPr>
      </a:lvl6pPr>
      <a:lvl7pPr marL="914400" algn="ctr" rtl="0" eaLnBrk="1" fontAlgn="base" hangingPunct="1">
        <a:spcBef>
          <a:spcPct val="0"/>
        </a:spcBef>
        <a:spcAft>
          <a:spcPct val="0"/>
        </a:spcAft>
        <a:defRPr sz="2400">
          <a:solidFill>
            <a:schemeClr val="tx1"/>
          </a:solidFill>
          <a:latin typeface="Arial" charset="0"/>
        </a:defRPr>
      </a:lvl7pPr>
      <a:lvl8pPr marL="1371600" algn="ctr" rtl="0" eaLnBrk="1" fontAlgn="base" hangingPunct="1">
        <a:spcBef>
          <a:spcPct val="0"/>
        </a:spcBef>
        <a:spcAft>
          <a:spcPct val="0"/>
        </a:spcAft>
        <a:defRPr sz="2400">
          <a:solidFill>
            <a:schemeClr val="tx1"/>
          </a:solidFill>
          <a:latin typeface="Arial" charset="0"/>
        </a:defRPr>
      </a:lvl8pPr>
      <a:lvl9pPr marL="1828800" algn="ctr" rtl="0" eaLnBrk="1" fontAlgn="base" hangingPunct="1">
        <a:spcBef>
          <a:spcPct val="0"/>
        </a:spcBef>
        <a:spcAft>
          <a:spcPct val="0"/>
        </a:spcAft>
        <a:defRPr sz="2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Klik om de stijl te bewerken</a:t>
            </a:r>
            <a:endParaRPr lang="nl-BE" altLang="nl-BE" smtClean="0"/>
          </a:p>
        </p:txBody>
      </p:sp>
      <p:sp>
        <p:nvSpPr>
          <p:cNvPr id="2051"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smtClean="0"/>
              <a:t>Klik om de modelstijlen te bewerken</a:t>
            </a:r>
          </a:p>
          <a:p>
            <a:pPr lvl="1"/>
            <a:r>
              <a:rPr lang="nl-NL" altLang="nl-BE" dirty="0" smtClean="0"/>
              <a:t>Tweede niveau</a:t>
            </a:r>
          </a:p>
          <a:p>
            <a:pPr lvl="2"/>
            <a:r>
              <a:rPr lang="nl-NL" altLang="nl-BE" dirty="0" smtClean="0"/>
              <a:t>Derde niveau</a:t>
            </a:r>
          </a:p>
          <a:p>
            <a:pPr lvl="3"/>
            <a:r>
              <a:rPr lang="nl-NL" altLang="nl-BE" dirty="0" smtClean="0"/>
              <a:t>Vierde niveau</a:t>
            </a:r>
          </a:p>
          <a:p>
            <a:pPr lvl="4"/>
            <a:r>
              <a:rPr lang="nl-NL" altLang="nl-BE" dirty="0" smtClean="0"/>
              <a:t>Vijfde niveau</a:t>
            </a:r>
            <a:endParaRPr lang="nl-BE" altLang="nl-BE" dirty="0"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FB94A64E-B130-4A72-8858-6C6632EDB12A}" type="datetimeFigureOut">
              <a:rPr lang="nl-BE"/>
              <a:pPr>
                <a:defRPr/>
              </a:pPr>
              <a:t>22/11/2016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D78165-D155-4119-B865-A63ED5618712}" type="slidenum">
              <a:rPr lang="nl-BE" altLang="nl-BE"/>
              <a:pPr/>
              <a:t>‹nr.›</a:t>
            </a:fld>
            <a:endParaRPr lang="nl-BE" altLang="nl-BE"/>
          </a:p>
        </p:txBody>
      </p:sp>
      <p:pic>
        <p:nvPicPr>
          <p:cNvPr id="2055" name="Afbeelding 6" descr="PowerPoint Kop Mast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Afbeelding 7" descr="PowerPoint Lij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7659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domusmedica,be/praktijk/vraag-en-aanbo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echtt.be" TargetMode="External"/><Relationship Id="rId2" Type="http://schemas.openxmlformats.org/officeDocument/2006/relationships/hyperlink" Target="http://www.echtt.b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domusmedica.be/medicawiki/index.php?titl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doctors4doctors.b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Permanentiegids</a:t>
            </a:r>
            <a:endParaRPr lang="nl-BE" dirty="0"/>
          </a:p>
        </p:txBody>
      </p:sp>
      <p:sp>
        <p:nvSpPr>
          <p:cNvPr id="3" name="Ondertitel 2"/>
          <p:cNvSpPr>
            <a:spLocks noGrp="1"/>
          </p:cNvSpPr>
          <p:nvPr>
            <p:ph type="subTitle" idx="1"/>
          </p:nvPr>
        </p:nvSpPr>
        <p:spPr>
          <a:xfrm>
            <a:off x="827584" y="3886200"/>
            <a:ext cx="7992888" cy="1752600"/>
          </a:xfrm>
        </p:spPr>
        <p:txBody>
          <a:bodyPr/>
          <a:lstStyle/>
          <a:p>
            <a:endParaRPr lang="nl-BE" sz="2800" dirty="0" smtClean="0"/>
          </a:p>
          <a:p>
            <a:r>
              <a:rPr lang="nl-BE" sz="2800" i="1" dirty="0" smtClean="0">
                <a:solidFill>
                  <a:schemeClr val="tx1"/>
                </a:solidFill>
              </a:rPr>
              <a:t>Plotse uitval van huisartsen in de kring opvangen</a:t>
            </a:r>
            <a:endParaRPr lang="nl-BE" sz="2800" i="1" dirty="0">
              <a:solidFill>
                <a:schemeClr val="tx1"/>
              </a:solidFill>
            </a:endParaRPr>
          </a:p>
        </p:txBody>
      </p:sp>
    </p:spTree>
    <p:extLst>
      <p:ext uri="{BB962C8B-B14F-4D97-AF65-F5344CB8AC3E}">
        <p14:creationId xmlns:p14="http://schemas.microsoft.com/office/powerpoint/2010/main" val="581433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400" i="1" dirty="0">
                <a:latin typeface="Abbess" pitchFamily="2" charset="0"/>
              </a:rPr>
              <a:t>A</a:t>
            </a:r>
            <a:r>
              <a:rPr lang="nl-BE" sz="2400" i="1" dirty="0" smtClean="0">
                <a:latin typeface="Abbess" pitchFamily="2" charset="0"/>
              </a:rPr>
              <a:t>. Anticiperen </a:t>
            </a:r>
            <a:r>
              <a:rPr lang="nl-BE" sz="2000" dirty="0" smtClean="0"/>
              <a:t>door</a:t>
            </a:r>
            <a:r>
              <a:rPr lang="nl-BE" sz="2400" dirty="0" smtClean="0"/>
              <a:t> :</a:t>
            </a:r>
            <a:endParaRPr lang="nl-BE" sz="2400" dirty="0"/>
          </a:p>
        </p:txBody>
      </p:sp>
      <p:sp>
        <p:nvSpPr>
          <p:cNvPr id="3" name="Tijdelijke aanduiding voor inhoud 2"/>
          <p:cNvSpPr>
            <a:spLocks noGrp="1"/>
          </p:cNvSpPr>
          <p:nvPr>
            <p:ph idx="1"/>
          </p:nvPr>
        </p:nvSpPr>
        <p:spPr/>
        <p:txBody>
          <a:bodyPr/>
          <a:lstStyle/>
          <a:p>
            <a:endParaRPr lang="nl-BE" sz="2800" dirty="0" smtClean="0"/>
          </a:p>
          <a:p>
            <a:r>
              <a:rPr lang="nl-BE" sz="2400" i="1" dirty="0" smtClean="0">
                <a:solidFill>
                  <a:schemeClr val="tx1"/>
                </a:solidFill>
              </a:rPr>
              <a:t>Inventariseren </a:t>
            </a:r>
            <a:r>
              <a:rPr lang="nl-BE" sz="2800" dirty="0" smtClean="0"/>
              <a:t/>
            </a:r>
            <a:br>
              <a:rPr lang="nl-BE" sz="2800" dirty="0" smtClean="0"/>
            </a:br>
            <a:r>
              <a:rPr lang="nl-BE" sz="2800" dirty="0" smtClean="0"/>
              <a:t/>
            </a:r>
            <a:br>
              <a:rPr lang="nl-BE" sz="2800" dirty="0" smtClean="0"/>
            </a:br>
            <a:r>
              <a:rPr lang="nl-BE" sz="1600" dirty="0" smtClean="0"/>
              <a:t>- demografische horizon ( leeftijd – denken aan stoppen - bereid tot samenwerken)</a:t>
            </a:r>
            <a:br>
              <a:rPr lang="nl-BE" sz="1600" dirty="0" smtClean="0"/>
            </a:br>
            <a:r>
              <a:rPr lang="nl-BE" sz="1600" dirty="0" smtClean="0"/>
              <a:t>- praktijksamenstelling ( solo , groep , </a:t>
            </a:r>
            <a:r>
              <a:rPr lang="nl-BE" sz="1600" dirty="0" err="1" smtClean="0"/>
              <a:t>Haio</a:t>
            </a:r>
            <a:r>
              <a:rPr lang="nl-BE" sz="1600" dirty="0" smtClean="0"/>
              <a:t>, </a:t>
            </a:r>
            <a:r>
              <a:rPr lang="nl-BE" sz="1600" dirty="0" err="1" smtClean="0"/>
              <a:t>wgc</a:t>
            </a:r>
            <a:r>
              <a:rPr lang="nl-BE" sz="1600" dirty="0" smtClean="0"/>
              <a:t> …)</a:t>
            </a:r>
            <a:br>
              <a:rPr lang="nl-BE" sz="1600" dirty="0" smtClean="0"/>
            </a:br>
            <a:r>
              <a:rPr lang="nl-BE" sz="1600" dirty="0" smtClean="0"/>
              <a:t>- hoeveel FTE , deeltijdse huisartsen – wanneer beschikbaar?</a:t>
            </a:r>
            <a:br>
              <a:rPr lang="nl-BE" sz="1600" dirty="0" smtClean="0"/>
            </a:br>
            <a:r>
              <a:rPr lang="nl-BE" sz="1600" dirty="0" smtClean="0"/>
              <a:t>- extra activiteiten buiten de praktijk (BTG 2014 – 70%)  </a:t>
            </a:r>
            <a:br>
              <a:rPr lang="nl-BE" sz="1600" dirty="0" smtClean="0"/>
            </a:br>
            <a:r>
              <a:rPr lang="nl-BE" sz="1600" dirty="0" smtClean="0"/>
              <a:t>- lokalisatie </a:t>
            </a:r>
            <a:r>
              <a:rPr lang="nl-BE" sz="1600" dirty="0" err="1" smtClean="0"/>
              <a:t>vd</a:t>
            </a:r>
            <a:r>
              <a:rPr lang="nl-BE" sz="1600" dirty="0" smtClean="0"/>
              <a:t> praktijken (spreiding)  – territorium (beperking) </a:t>
            </a:r>
            <a:br>
              <a:rPr lang="nl-BE" sz="1600" dirty="0" smtClean="0"/>
            </a:br>
            <a:r>
              <a:rPr lang="nl-BE" sz="1600" dirty="0" smtClean="0"/>
              <a:t>- wachtdienstverdeling adequaat ? vrijstellingen , weekwacht , verslagen</a:t>
            </a:r>
            <a:br>
              <a:rPr lang="nl-BE" sz="1600" dirty="0" smtClean="0"/>
            </a:br>
            <a:r>
              <a:rPr lang="nl-BE" sz="1600" dirty="0" smtClean="0"/>
              <a:t>- beperkingen in praktijkvoering ( fysisch/psychosociaal) </a:t>
            </a:r>
            <a:br>
              <a:rPr lang="nl-BE" sz="1600" dirty="0" smtClean="0"/>
            </a:br>
            <a:r>
              <a:rPr lang="nl-BE" sz="1600" dirty="0" smtClean="0"/>
              <a:t>- veiligheidsproblemen </a:t>
            </a:r>
            <a:endParaRPr lang="nl-BE" sz="1600" dirty="0"/>
          </a:p>
        </p:txBody>
      </p:sp>
    </p:spTree>
    <p:extLst>
      <p:ext uri="{BB962C8B-B14F-4D97-AF65-F5344CB8AC3E}">
        <p14:creationId xmlns:p14="http://schemas.microsoft.com/office/powerpoint/2010/main" val="230188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sz="2400" i="1" dirty="0" smtClean="0">
                <a:solidFill>
                  <a:schemeClr val="tx1"/>
                </a:solidFill>
              </a:rPr>
              <a:t>Detecteren </a:t>
            </a:r>
            <a:r>
              <a:rPr lang="nl-BE" sz="1800" i="1" dirty="0" smtClean="0">
                <a:solidFill>
                  <a:schemeClr val="tx1"/>
                </a:solidFill>
              </a:rPr>
              <a:t>( privacy !)</a:t>
            </a:r>
            <a:r>
              <a:rPr lang="nl-BE" sz="2800" dirty="0" smtClean="0"/>
              <a:t/>
            </a:r>
            <a:br>
              <a:rPr lang="nl-BE" sz="2800" dirty="0" smtClean="0"/>
            </a:br>
            <a:r>
              <a:rPr lang="nl-BE" sz="2800" dirty="0" smtClean="0"/>
              <a:t/>
            </a:r>
            <a:br>
              <a:rPr lang="nl-BE" sz="2800" dirty="0" smtClean="0"/>
            </a:br>
            <a:r>
              <a:rPr lang="nl-BE" sz="1600" dirty="0" smtClean="0"/>
              <a:t>- (1) fysische / psychosociale </a:t>
            </a:r>
            <a:r>
              <a:rPr lang="nl-BE" sz="1600" b="1" dirty="0" smtClean="0"/>
              <a:t>problemen </a:t>
            </a:r>
            <a:r>
              <a:rPr lang="nl-BE" sz="1600" dirty="0" smtClean="0"/>
              <a:t>( burn-out ,ethylisme, chronische aandoening  )</a:t>
            </a:r>
            <a:br>
              <a:rPr lang="nl-BE" sz="1600" dirty="0" smtClean="0"/>
            </a:br>
            <a:r>
              <a:rPr lang="nl-BE" sz="1600" dirty="0" smtClean="0"/>
              <a:t>- (2) </a:t>
            </a:r>
            <a:r>
              <a:rPr lang="nl-BE" sz="1600" b="1" dirty="0" smtClean="0"/>
              <a:t>conflicten</a:t>
            </a:r>
            <a:r>
              <a:rPr lang="nl-BE" sz="1600" dirty="0" smtClean="0"/>
              <a:t> in / tussen praktijken </a:t>
            </a:r>
            <a:br>
              <a:rPr lang="nl-BE" sz="1600" dirty="0" smtClean="0"/>
            </a:br>
            <a:r>
              <a:rPr lang="nl-BE" sz="1600" dirty="0" smtClean="0"/>
              <a:t>- (3) </a:t>
            </a:r>
            <a:r>
              <a:rPr lang="nl-BE" sz="1600" b="1" dirty="0" smtClean="0"/>
              <a:t>overbelasting</a:t>
            </a:r>
            <a:r>
              <a:rPr lang="nl-BE" sz="1600" dirty="0" smtClean="0"/>
              <a:t> praktijken</a:t>
            </a:r>
            <a:br>
              <a:rPr lang="nl-BE" sz="1600" dirty="0" smtClean="0"/>
            </a:br>
            <a:r>
              <a:rPr lang="nl-BE" sz="1600" dirty="0" smtClean="0"/>
              <a:t>           ( dreigende uitstap , patiëntenstop , teveel externe activiteiten?)</a:t>
            </a:r>
            <a:br>
              <a:rPr lang="nl-BE" sz="1600" dirty="0" smtClean="0"/>
            </a:br>
            <a:r>
              <a:rPr lang="nl-BE" sz="1600" dirty="0" smtClean="0"/>
              <a:t>- (4) </a:t>
            </a:r>
            <a:r>
              <a:rPr lang="nl-BE" sz="1600" b="1" dirty="0" smtClean="0"/>
              <a:t>onevenwichtige samenstelling </a:t>
            </a:r>
            <a:r>
              <a:rPr lang="nl-BE" sz="1600" dirty="0" smtClean="0"/>
              <a:t>praktijken in de kring </a:t>
            </a:r>
            <a:br>
              <a:rPr lang="nl-BE" sz="1600" dirty="0" smtClean="0"/>
            </a:br>
            <a:r>
              <a:rPr lang="nl-BE" sz="1600" dirty="0" smtClean="0"/>
              <a:t>           ( naar praktijkvorm, leeftijdscurve , lokalisatie )</a:t>
            </a:r>
            <a:br>
              <a:rPr lang="nl-BE" sz="1600" dirty="0" smtClean="0"/>
            </a:br>
            <a:endParaRPr lang="nl-BE" sz="1600" dirty="0" smtClean="0"/>
          </a:p>
          <a:p>
            <a:pPr marL="0" indent="0">
              <a:buNone/>
            </a:pPr>
            <a:r>
              <a:rPr lang="nl-BE" sz="1600" u="sng" dirty="0" smtClean="0"/>
              <a:t>Plan van aanpak </a:t>
            </a:r>
            <a:br>
              <a:rPr lang="nl-BE" sz="1600" u="sng" dirty="0" smtClean="0"/>
            </a:br>
            <a:r>
              <a:rPr lang="nl-BE" sz="1600" dirty="0" smtClean="0"/>
              <a:t>- voor (1) : project co-artsen ( D4D) – Arts in nood – advies PGC &amp; Orde </a:t>
            </a:r>
            <a:br>
              <a:rPr lang="nl-BE" sz="1600" dirty="0" smtClean="0"/>
            </a:br>
            <a:r>
              <a:rPr lang="nl-BE" sz="1600" dirty="0" smtClean="0"/>
              <a:t>- voor (2) : </a:t>
            </a:r>
            <a:r>
              <a:rPr lang="nl-BE" sz="1600" dirty="0" err="1" smtClean="0"/>
              <a:t>ombudsrol</a:t>
            </a:r>
            <a:r>
              <a:rPr lang="nl-BE" sz="1600" dirty="0" smtClean="0"/>
              <a:t> – verzoeningscommissie</a:t>
            </a:r>
            <a:br>
              <a:rPr lang="nl-BE" sz="1600" dirty="0" smtClean="0"/>
            </a:br>
            <a:r>
              <a:rPr lang="nl-BE" sz="1600" dirty="0" smtClean="0"/>
              <a:t>- voor (3) – (4) : initiatieven rond samenwerking ( zie verder)</a:t>
            </a:r>
            <a:endParaRPr lang="nl-BE" sz="1600" u="sng" dirty="0"/>
          </a:p>
        </p:txBody>
      </p:sp>
    </p:spTree>
    <p:extLst>
      <p:ext uri="{BB962C8B-B14F-4D97-AF65-F5344CB8AC3E}">
        <p14:creationId xmlns:p14="http://schemas.microsoft.com/office/powerpoint/2010/main" val="142648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400" i="1" dirty="0">
                <a:latin typeface="Abbess" pitchFamily="2" charset="0"/>
              </a:rPr>
              <a:t>B</a:t>
            </a:r>
            <a:r>
              <a:rPr lang="nl-BE" sz="2400" i="1" dirty="0" smtClean="0">
                <a:latin typeface="Abbess" pitchFamily="2" charset="0"/>
              </a:rPr>
              <a:t>. Faciliteren </a:t>
            </a:r>
            <a:r>
              <a:rPr lang="nl-BE" sz="2000" dirty="0" smtClean="0"/>
              <a:t>van samenwerking  en</a:t>
            </a:r>
            <a:r>
              <a:rPr lang="nl-BE" sz="2000" dirty="0"/>
              <a:t/>
            </a:r>
            <a:br>
              <a:rPr lang="nl-BE" sz="2000" dirty="0"/>
            </a:br>
            <a:r>
              <a:rPr lang="nl-BE" sz="2000" dirty="0" smtClean="0"/>
              <a:t>      </a:t>
            </a:r>
            <a:r>
              <a:rPr lang="nl-BE" sz="2000" dirty="0" err="1" smtClean="0"/>
              <a:t>pro-actief</a:t>
            </a:r>
            <a:r>
              <a:rPr lang="nl-BE" sz="2000" dirty="0" smtClean="0"/>
              <a:t> afspraken maken rond vervanging</a:t>
            </a:r>
            <a:endParaRPr lang="nl-BE" sz="2000" dirty="0"/>
          </a:p>
        </p:txBody>
      </p:sp>
      <p:sp>
        <p:nvSpPr>
          <p:cNvPr id="3" name="Tijdelijke aanduiding voor inhoud 2"/>
          <p:cNvSpPr>
            <a:spLocks noGrp="1"/>
          </p:cNvSpPr>
          <p:nvPr>
            <p:ph idx="1"/>
          </p:nvPr>
        </p:nvSpPr>
        <p:spPr>
          <a:xfrm>
            <a:off x="457200" y="1600200"/>
            <a:ext cx="8229600" cy="5069160"/>
          </a:xfrm>
        </p:spPr>
        <p:txBody>
          <a:bodyPr/>
          <a:lstStyle/>
          <a:p>
            <a:pPr marL="0" indent="0">
              <a:buNone/>
            </a:pPr>
            <a:r>
              <a:rPr lang="nl-BE" sz="1600" u="sng" dirty="0" smtClean="0">
                <a:sym typeface="Wingdings" panose="05000000000000000000" pitchFamily="2" charset="2"/>
              </a:rPr>
              <a:t>A</a:t>
            </a:r>
            <a:r>
              <a:rPr lang="nl-BE" sz="1600" dirty="0" smtClean="0">
                <a:sym typeface="Wingdings" panose="05000000000000000000" pitchFamily="2" charset="2"/>
              </a:rPr>
              <a:t>-&gt; voorzien van </a:t>
            </a:r>
            <a:r>
              <a:rPr lang="nl-BE" sz="1600" dirty="0" smtClean="0">
                <a:solidFill>
                  <a:srgbClr val="FF0000"/>
                </a:solidFill>
                <a:sym typeface="Wingdings" panose="05000000000000000000" pitchFamily="2" charset="2"/>
              </a:rPr>
              <a:t>vervanging</a:t>
            </a:r>
            <a:r>
              <a:rPr lang="nl-BE" sz="1600" dirty="0" smtClean="0">
                <a:sym typeface="Wingdings" panose="05000000000000000000" pitchFamily="2" charset="2"/>
              </a:rPr>
              <a:t> en continuïteit bij </a:t>
            </a:r>
            <a:br>
              <a:rPr lang="nl-BE" sz="1600" dirty="0" smtClean="0">
                <a:sym typeface="Wingdings" panose="05000000000000000000" pitchFamily="2" charset="2"/>
              </a:rPr>
            </a:br>
            <a:r>
              <a:rPr lang="nl-BE" sz="1600" dirty="0" smtClean="0">
                <a:sym typeface="Wingdings" panose="05000000000000000000" pitchFamily="2" charset="2"/>
              </a:rPr>
              <a:t>                                                                  tijdelijke / definitieve uitval huisartsen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u="sng" dirty="0">
                <a:sym typeface="Wingdings" panose="05000000000000000000" pitchFamily="2" charset="2"/>
              </a:rPr>
              <a:t>B</a:t>
            </a:r>
            <a:r>
              <a:rPr lang="nl-BE" sz="1600" dirty="0" smtClean="0">
                <a:sym typeface="Wingdings" panose="05000000000000000000" pitchFamily="2" charset="2"/>
              </a:rPr>
              <a:t>-&gt; vóórkomen of opvangen van een </a:t>
            </a:r>
            <a:r>
              <a:rPr lang="nl-BE" sz="1600" dirty="0" smtClean="0">
                <a:solidFill>
                  <a:srgbClr val="FF0000"/>
                </a:solidFill>
                <a:sym typeface="Wingdings" panose="05000000000000000000" pitchFamily="2" charset="2"/>
              </a:rPr>
              <a:t>dreigend huisartsentekort </a:t>
            </a:r>
            <a:r>
              <a:rPr lang="nl-BE" sz="1600" dirty="0" smtClean="0">
                <a:sym typeface="Wingdings" panose="05000000000000000000" pitchFamily="2" charset="2"/>
              </a:rPr>
              <a:t>in de regio</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u="sng" dirty="0">
                <a:sym typeface="Wingdings" panose="05000000000000000000" pitchFamily="2" charset="2"/>
              </a:rPr>
              <a:t>C</a:t>
            </a:r>
            <a:r>
              <a:rPr lang="nl-BE" sz="1600" dirty="0" smtClean="0">
                <a:sym typeface="Wingdings" panose="05000000000000000000" pitchFamily="2" charset="2"/>
              </a:rPr>
              <a:t>-&gt; </a:t>
            </a:r>
            <a:r>
              <a:rPr lang="nl-BE" sz="1600" dirty="0" smtClean="0">
                <a:solidFill>
                  <a:srgbClr val="FF0000"/>
                </a:solidFill>
                <a:sym typeface="Wingdings" panose="05000000000000000000" pitchFamily="2" charset="2"/>
              </a:rPr>
              <a:t>samenwerkingen</a:t>
            </a:r>
            <a:r>
              <a:rPr lang="nl-BE" sz="1600" dirty="0" smtClean="0">
                <a:sym typeface="Wingdings" panose="05000000000000000000" pitchFamily="2" charset="2"/>
              </a:rPr>
              <a:t> initiëren of stimuleren </a:t>
            </a:r>
            <a:r>
              <a:rPr lang="nl-BE" sz="2000" dirty="0" smtClean="0">
                <a:sym typeface="Wingdings" panose="05000000000000000000" pitchFamily="2" charset="2"/>
              </a:rPr>
              <a:t/>
            </a:r>
            <a:br>
              <a:rPr lang="nl-BE" sz="2000" dirty="0" smtClean="0">
                <a:sym typeface="Wingdings" panose="05000000000000000000" pitchFamily="2" charset="2"/>
              </a:rPr>
            </a:br>
            <a:r>
              <a:rPr lang="nl-BE" sz="1400" dirty="0" smtClean="0">
                <a:sym typeface="Wingdings" panose="05000000000000000000" pitchFamily="2" charset="2"/>
              </a:rPr>
              <a:t/>
            </a:r>
            <a:br>
              <a:rPr lang="nl-BE" sz="1400" dirty="0" smtClean="0">
                <a:sym typeface="Wingdings" panose="05000000000000000000" pitchFamily="2" charset="2"/>
              </a:rPr>
            </a:br>
            <a:r>
              <a:rPr lang="nl-BE" sz="1600" u="sng" dirty="0">
                <a:sym typeface="Wingdings" panose="05000000000000000000" pitchFamily="2" charset="2"/>
              </a:rPr>
              <a:t>D</a:t>
            </a:r>
            <a:r>
              <a:rPr lang="nl-BE" sz="1600" dirty="0" smtClean="0">
                <a:sym typeface="Wingdings" panose="05000000000000000000" pitchFamily="2" charset="2"/>
              </a:rPr>
              <a:t>-&gt; </a:t>
            </a:r>
            <a:r>
              <a:rPr lang="nl-BE" sz="1600" dirty="0" smtClean="0">
                <a:solidFill>
                  <a:srgbClr val="FF0000"/>
                </a:solidFill>
                <a:sym typeface="Wingdings" panose="05000000000000000000" pitchFamily="2" charset="2"/>
              </a:rPr>
              <a:t>interne organisatie </a:t>
            </a:r>
            <a:r>
              <a:rPr lang="nl-BE" sz="1600" dirty="0" smtClean="0">
                <a:sym typeface="Wingdings" panose="05000000000000000000" pitchFamily="2" charset="2"/>
              </a:rPr>
              <a:t>optimaliseren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u="sng" dirty="0">
                <a:sym typeface="Wingdings" panose="05000000000000000000" pitchFamily="2" charset="2"/>
              </a:rPr>
              <a:t>E</a:t>
            </a:r>
            <a:r>
              <a:rPr lang="nl-BE" sz="1600" dirty="0" smtClean="0">
                <a:sym typeface="Wingdings" panose="05000000000000000000" pitchFamily="2" charset="2"/>
              </a:rPr>
              <a:t>-&gt; sluimerende </a:t>
            </a:r>
            <a:r>
              <a:rPr lang="nl-BE" sz="1600" dirty="0" smtClean="0">
                <a:solidFill>
                  <a:srgbClr val="FF0000"/>
                </a:solidFill>
                <a:sym typeface="Wingdings" panose="05000000000000000000" pitchFamily="2" charset="2"/>
              </a:rPr>
              <a:t>conflicten </a:t>
            </a:r>
            <a:r>
              <a:rPr lang="nl-BE" sz="1600" dirty="0" smtClean="0">
                <a:sym typeface="Wingdings" panose="05000000000000000000" pitchFamily="2" charset="2"/>
              </a:rPr>
              <a:t>aanpakken</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u="sng" dirty="0">
                <a:sym typeface="Wingdings" panose="05000000000000000000" pitchFamily="2" charset="2"/>
              </a:rPr>
              <a:t>F</a:t>
            </a:r>
            <a:r>
              <a:rPr lang="nl-BE" sz="1600" dirty="0" smtClean="0">
                <a:sym typeface="Wingdings" panose="05000000000000000000" pitchFamily="2" charset="2"/>
              </a:rPr>
              <a:t>-&gt; preventieve aandacht voor </a:t>
            </a:r>
            <a:r>
              <a:rPr lang="nl-BE" sz="1600" dirty="0" smtClean="0">
                <a:solidFill>
                  <a:srgbClr val="FF0000"/>
                </a:solidFill>
                <a:sym typeface="Wingdings" panose="05000000000000000000" pitchFamily="2" charset="2"/>
              </a:rPr>
              <a:t>psychische problemen</a:t>
            </a:r>
            <a:r>
              <a:rPr lang="nl-BE" sz="1600" dirty="0" smtClean="0">
                <a:sym typeface="Wingdings" panose="05000000000000000000" pitchFamily="2" charset="2"/>
              </a:rPr>
              <a:t/>
            </a:r>
            <a:br>
              <a:rPr lang="nl-BE" sz="1600" dirty="0" smtClean="0">
                <a:sym typeface="Wingdings" panose="05000000000000000000" pitchFamily="2" charset="2"/>
              </a:rPr>
            </a:br>
            <a:endParaRPr lang="nl-BE" sz="1600" dirty="0" smtClean="0">
              <a:sym typeface="Wingdings" panose="05000000000000000000" pitchFamily="2" charset="2"/>
            </a:endParaRPr>
          </a:p>
          <a:p>
            <a:pPr marL="0" indent="0">
              <a:buNone/>
            </a:pPr>
            <a:r>
              <a:rPr lang="nl-BE" sz="1600" u="sng" dirty="0">
                <a:sym typeface="Wingdings" panose="05000000000000000000" pitchFamily="2" charset="2"/>
              </a:rPr>
              <a:t>G</a:t>
            </a:r>
            <a:r>
              <a:rPr lang="nl-BE" sz="1600" dirty="0" smtClean="0">
                <a:sym typeface="Wingdings" panose="05000000000000000000" pitchFamily="2" charset="2"/>
              </a:rPr>
              <a:t>-&gt; oog voor </a:t>
            </a:r>
            <a:r>
              <a:rPr lang="nl-BE" sz="1600" dirty="0" smtClean="0">
                <a:solidFill>
                  <a:srgbClr val="FF0000"/>
                </a:solidFill>
                <a:sym typeface="Wingdings" panose="05000000000000000000" pitchFamily="2" charset="2"/>
              </a:rPr>
              <a:t>veiligheidsproblemen</a:t>
            </a: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400" dirty="0" smtClean="0">
                <a:sym typeface="Wingdings" panose="05000000000000000000" pitchFamily="2" charset="2"/>
              </a:rPr>
              <a:t/>
            </a:r>
            <a:br>
              <a:rPr lang="nl-BE" sz="1400" dirty="0" smtClean="0">
                <a:sym typeface="Wingdings" panose="05000000000000000000" pitchFamily="2" charset="2"/>
              </a:rPr>
            </a:br>
            <a:endParaRPr lang="nl-BE" sz="1400" dirty="0"/>
          </a:p>
        </p:txBody>
      </p:sp>
    </p:spTree>
    <p:extLst>
      <p:ext uri="{BB962C8B-B14F-4D97-AF65-F5344CB8AC3E}">
        <p14:creationId xmlns:p14="http://schemas.microsoft.com/office/powerpoint/2010/main" val="227904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404664"/>
            <a:ext cx="7488832" cy="926976"/>
          </a:xfrm>
        </p:spPr>
        <p:txBody>
          <a:bodyPr/>
          <a:lstStyle/>
          <a:p>
            <a:pPr algn="ctr"/>
            <a:r>
              <a:rPr lang="nl-BE" sz="2000" u="sng" dirty="0">
                <a:solidFill>
                  <a:srgbClr val="FFFF00"/>
                </a:solidFill>
                <a:sym typeface="Wingdings" panose="05000000000000000000" pitchFamily="2" charset="2"/>
              </a:rPr>
              <a:t>A</a:t>
            </a:r>
            <a:r>
              <a:rPr lang="nl-BE" sz="2000" dirty="0">
                <a:solidFill>
                  <a:srgbClr val="FFFF00"/>
                </a:solidFill>
                <a:sym typeface="Wingdings" panose="05000000000000000000" pitchFamily="2" charset="2"/>
              </a:rPr>
              <a:t>-&gt; voorzien van </a:t>
            </a:r>
            <a:r>
              <a:rPr lang="nl-BE" sz="2000" dirty="0">
                <a:solidFill>
                  <a:srgbClr val="FF0000"/>
                </a:solidFill>
                <a:sym typeface="Wingdings" panose="05000000000000000000" pitchFamily="2" charset="2"/>
              </a:rPr>
              <a:t>vervanging</a:t>
            </a:r>
            <a:r>
              <a:rPr lang="nl-BE" sz="2000" dirty="0">
                <a:solidFill>
                  <a:srgbClr val="FFFF00"/>
                </a:solidFill>
                <a:sym typeface="Wingdings" panose="05000000000000000000" pitchFamily="2" charset="2"/>
              </a:rPr>
              <a:t> </a:t>
            </a:r>
            <a:r>
              <a:rPr lang="nl-BE" sz="2000" dirty="0">
                <a:solidFill>
                  <a:srgbClr val="FF0000"/>
                </a:solidFill>
                <a:sym typeface="Wingdings" panose="05000000000000000000" pitchFamily="2" charset="2"/>
              </a:rPr>
              <a:t>,</a:t>
            </a:r>
            <a:r>
              <a:rPr lang="nl-BE" sz="2000" dirty="0" smtClean="0">
                <a:solidFill>
                  <a:srgbClr val="FF0000"/>
                </a:solidFill>
                <a:sym typeface="Wingdings" panose="05000000000000000000" pitchFamily="2" charset="2"/>
              </a:rPr>
              <a:t> continuïteit , communicatie  </a:t>
            </a:r>
            <a:r>
              <a:rPr lang="nl-BE" sz="2000" dirty="0">
                <a:solidFill>
                  <a:srgbClr val="FFFF00"/>
                </a:solidFill>
                <a:sym typeface="Wingdings" panose="05000000000000000000" pitchFamily="2" charset="2"/>
              </a:rPr>
              <a:t>bij </a:t>
            </a:r>
            <a:br>
              <a:rPr lang="nl-BE" sz="2000" dirty="0">
                <a:solidFill>
                  <a:srgbClr val="FFFF00"/>
                </a:solidFill>
                <a:sym typeface="Wingdings" panose="05000000000000000000" pitchFamily="2" charset="2"/>
              </a:rPr>
            </a:br>
            <a:r>
              <a:rPr lang="nl-BE" sz="2000" dirty="0">
                <a:solidFill>
                  <a:srgbClr val="FFFF00"/>
                </a:solidFill>
                <a:sym typeface="Wingdings" panose="05000000000000000000" pitchFamily="2" charset="2"/>
              </a:rPr>
              <a:t>                                                       </a:t>
            </a:r>
            <a:r>
              <a:rPr lang="nl-BE" sz="2000" dirty="0" smtClean="0">
                <a:solidFill>
                  <a:srgbClr val="FFFF00"/>
                </a:solidFill>
                <a:sym typeface="Wingdings" panose="05000000000000000000" pitchFamily="2" charset="2"/>
              </a:rPr>
              <a:t>tijdelijke </a:t>
            </a:r>
            <a:r>
              <a:rPr lang="nl-BE" sz="2000" dirty="0">
                <a:solidFill>
                  <a:srgbClr val="FFFF00"/>
                </a:solidFill>
                <a:sym typeface="Wingdings" panose="05000000000000000000" pitchFamily="2" charset="2"/>
              </a:rPr>
              <a:t>/ definitieve uitval huisartsen</a:t>
            </a:r>
            <a:endParaRPr lang="nl-BE" sz="2000" dirty="0">
              <a:solidFill>
                <a:srgbClr val="FFFF00"/>
              </a:solidFill>
            </a:endParaRPr>
          </a:p>
        </p:txBody>
      </p:sp>
      <p:sp>
        <p:nvSpPr>
          <p:cNvPr id="3" name="Tijdelijke aanduiding voor inhoud 2"/>
          <p:cNvSpPr>
            <a:spLocks noGrp="1"/>
          </p:cNvSpPr>
          <p:nvPr>
            <p:ph idx="1"/>
          </p:nvPr>
        </p:nvSpPr>
        <p:spPr>
          <a:xfrm>
            <a:off x="457200" y="1484784"/>
            <a:ext cx="8507288" cy="5256584"/>
          </a:xfrm>
        </p:spPr>
        <p:txBody>
          <a:bodyPr/>
          <a:lstStyle/>
          <a:p>
            <a:pPr marL="0" indent="0">
              <a:buNone/>
            </a:pPr>
            <a:r>
              <a:rPr lang="nl-BE" sz="1600" b="1" dirty="0">
                <a:solidFill>
                  <a:schemeClr val="tx1"/>
                </a:solidFill>
              </a:rPr>
              <a:t>Vooraf af te spreken </a:t>
            </a:r>
            <a:r>
              <a:rPr lang="nl-BE" sz="1600" dirty="0">
                <a:solidFill>
                  <a:schemeClr val="tx1"/>
                </a:solidFill>
              </a:rPr>
              <a:t>: </a:t>
            </a:r>
            <a:r>
              <a:rPr lang="nl-BE" sz="3600" dirty="0"/>
              <a:t/>
            </a:r>
            <a:br>
              <a:rPr lang="nl-BE" sz="3600" dirty="0"/>
            </a:br>
            <a:r>
              <a:rPr lang="nl-BE" sz="1400" dirty="0" smtClean="0">
                <a:solidFill>
                  <a:schemeClr val="tx1"/>
                </a:solidFill>
              </a:rPr>
              <a:t>1 </a:t>
            </a:r>
            <a:r>
              <a:rPr lang="nl-BE" sz="1400" dirty="0" smtClean="0">
                <a:solidFill>
                  <a:schemeClr val="tx1"/>
                </a:solidFill>
                <a:sym typeface="Wingdings" panose="05000000000000000000" pitchFamily="2" charset="2"/>
              </a:rPr>
              <a:t> </a:t>
            </a:r>
            <a:r>
              <a:rPr lang="nl-BE" sz="1400" u="sng" dirty="0">
                <a:solidFill>
                  <a:schemeClr val="tx1"/>
                </a:solidFill>
                <a:sym typeface="Wingdings" panose="05000000000000000000" pitchFamily="2" charset="2"/>
              </a:rPr>
              <a:t>anticiperende </a:t>
            </a:r>
            <a:r>
              <a:rPr lang="nl-BE" sz="1400" b="1" u="sng" dirty="0">
                <a:solidFill>
                  <a:schemeClr val="tx1"/>
                </a:solidFill>
                <a:sym typeface="Wingdings" panose="05000000000000000000" pitchFamily="2" charset="2"/>
              </a:rPr>
              <a:t>netwerkvorming </a:t>
            </a:r>
            <a:r>
              <a:rPr lang="nl-BE" sz="1200" u="sng" dirty="0">
                <a:sym typeface="Wingdings" panose="05000000000000000000" pitchFamily="2" charset="2"/>
              </a:rPr>
              <a:t/>
            </a:r>
            <a:br>
              <a:rPr lang="nl-BE" sz="1200" u="sng" dirty="0">
                <a:sym typeface="Wingdings" panose="05000000000000000000" pitchFamily="2" charset="2"/>
              </a:rPr>
            </a:br>
            <a:r>
              <a:rPr lang="nl-BE" sz="1200" dirty="0">
                <a:sym typeface="Wingdings" panose="05000000000000000000" pitchFamily="2" charset="2"/>
              </a:rPr>
              <a:t/>
            </a:r>
            <a:br>
              <a:rPr lang="nl-BE" sz="1200" dirty="0">
                <a:sym typeface="Wingdings" panose="05000000000000000000" pitchFamily="2" charset="2"/>
              </a:rPr>
            </a:br>
            <a:r>
              <a:rPr lang="nl-BE" sz="1200" dirty="0">
                <a:sym typeface="Wingdings" panose="05000000000000000000" pitchFamily="2" charset="2"/>
              </a:rPr>
              <a:t>vastleggen interne communicatie / verslagen / toegang dossier</a:t>
            </a:r>
            <a:br>
              <a:rPr lang="nl-BE" sz="1200" dirty="0">
                <a:sym typeface="Wingdings" panose="05000000000000000000" pitchFamily="2" charset="2"/>
              </a:rPr>
            </a:br>
            <a:r>
              <a:rPr lang="nl-BE" sz="1200" dirty="0">
                <a:sym typeface="Wingdings" panose="05000000000000000000" pitchFamily="2" charset="2"/>
              </a:rPr>
              <a:t>aanduiden eindverantwoordelijke / coördinator </a:t>
            </a:r>
            <a:br>
              <a:rPr lang="nl-BE" sz="1200" dirty="0">
                <a:sym typeface="Wingdings" panose="05000000000000000000" pitchFamily="2" charset="2"/>
              </a:rPr>
            </a:br>
            <a:r>
              <a:rPr lang="nl-BE" sz="1200" dirty="0">
                <a:sym typeface="Wingdings" panose="05000000000000000000" pitchFamily="2" charset="2"/>
              </a:rPr>
              <a:t>bijstand expertise DM – ECHTT coaching</a:t>
            </a:r>
            <a:br>
              <a:rPr lang="nl-BE" sz="1200" dirty="0">
                <a:sym typeface="Wingdings" panose="05000000000000000000" pitchFamily="2" charset="2"/>
              </a:rPr>
            </a:br>
            <a:r>
              <a:rPr lang="nl-BE" sz="1200" dirty="0">
                <a:sym typeface="Wingdings" panose="05000000000000000000" pitchFamily="2" charset="2"/>
              </a:rPr>
              <a:t>groepsregistratie ?</a:t>
            </a:r>
            <a:br>
              <a:rPr lang="nl-BE" sz="1200" dirty="0">
                <a:sym typeface="Wingdings" panose="05000000000000000000" pitchFamily="2" charset="2"/>
              </a:rPr>
            </a:br>
            <a:r>
              <a:rPr lang="nl-BE" sz="1200" dirty="0">
                <a:sym typeface="Wingdings" panose="05000000000000000000" pitchFamily="2" charset="2"/>
              </a:rPr>
              <a:t/>
            </a:r>
            <a:br>
              <a:rPr lang="nl-BE" sz="1200" dirty="0">
                <a:sym typeface="Wingdings" panose="05000000000000000000" pitchFamily="2" charset="2"/>
              </a:rPr>
            </a:br>
            <a:r>
              <a:rPr lang="nl-BE" sz="1400" dirty="0" smtClean="0">
                <a:solidFill>
                  <a:schemeClr val="tx1"/>
                </a:solidFill>
                <a:sym typeface="Wingdings" panose="05000000000000000000" pitchFamily="2" charset="2"/>
              </a:rPr>
              <a:t>2  </a:t>
            </a:r>
            <a:r>
              <a:rPr lang="nl-BE" sz="1400" u="sng" dirty="0">
                <a:solidFill>
                  <a:schemeClr val="tx1"/>
                </a:solidFill>
                <a:sym typeface="Wingdings" panose="05000000000000000000" pitchFamily="2" charset="2"/>
              </a:rPr>
              <a:t>anticiperende lokale </a:t>
            </a:r>
            <a:r>
              <a:rPr lang="nl-BE" sz="1400" b="1" u="sng" dirty="0">
                <a:solidFill>
                  <a:schemeClr val="tx1"/>
                </a:solidFill>
                <a:sym typeface="Wingdings" panose="05000000000000000000" pitchFamily="2" charset="2"/>
              </a:rPr>
              <a:t>poolvorming </a:t>
            </a:r>
            <a:r>
              <a:rPr lang="nl-BE" sz="1400" b="1" u="sng" dirty="0" smtClean="0">
                <a:solidFill>
                  <a:schemeClr val="tx1"/>
                </a:solidFill>
                <a:sym typeface="Wingdings" panose="05000000000000000000" pitchFamily="2" charset="2"/>
              </a:rPr>
              <a:t/>
            </a:r>
            <a:br>
              <a:rPr lang="nl-BE" sz="1400" b="1" u="sng" dirty="0" smtClean="0">
                <a:solidFill>
                  <a:schemeClr val="tx1"/>
                </a:solidFill>
                <a:sym typeface="Wingdings" panose="05000000000000000000" pitchFamily="2" charset="2"/>
              </a:rPr>
            </a:br>
            <a:r>
              <a:rPr lang="nl-BE" sz="1200" b="1" u="sng" dirty="0" smtClean="0">
                <a:sym typeface="Wingdings" panose="05000000000000000000" pitchFamily="2" charset="2"/>
              </a:rPr>
              <a:t/>
            </a:r>
            <a:br>
              <a:rPr lang="nl-BE" sz="1200" b="1" u="sng" dirty="0" smtClean="0">
                <a:sym typeface="Wingdings" panose="05000000000000000000" pitchFamily="2" charset="2"/>
              </a:rPr>
            </a:br>
            <a:r>
              <a:rPr lang="nl-BE" sz="1200" dirty="0" smtClean="0">
                <a:sym typeface="Wingdings" panose="05000000000000000000" pitchFamily="2" charset="2"/>
              </a:rPr>
              <a:t>- informeel netwerk van praktijken</a:t>
            </a:r>
            <a:br>
              <a:rPr lang="nl-BE" sz="1200" dirty="0" smtClean="0">
                <a:sym typeface="Wingdings" panose="05000000000000000000" pitchFamily="2" charset="2"/>
              </a:rPr>
            </a:br>
            <a:r>
              <a:rPr lang="nl-BE" sz="1200" dirty="0" smtClean="0">
                <a:sym typeface="Wingdings" panose="05000000000000000000" pitchFamily="2" charset="2"/>
              </a:rPr>
              <a:t>- huisartsen uit de kring op vrijwilligerslijst</a:t>
            </a:r>
            <a:br>
              <a:rPr lang="nl-BE" sz="1200" dirty="0" smtClean="0">
                <a:sym typeface="Wingdings" panose="05000000000000000000" pitchFamily="2" charset="2"/>
              </a:rPr>
            </a:br>
            <a:r>
              <a:rPr lang="nl-BE" sz="1200" dirty="0" smtClean="0">
                <a:sym typeface="Wingdings" panose="05000000000000000000" pitchFamily="2" charset="2"/>
              </a:rPr>
              <a:t>- reservelijst per gemeente/wijk  vanuit de HAK</a:t>
            </a:r>
            <a:br>
              <a:rPr lang="nl-BE" sz="1200" dirty="0" smtClean="0">
                <a:sym typeface="Wingdings" panose="05000000000000000000" pitchFamily="2" charset="2"/>
              </a:rPr>
            </a:br>
            <a:r>
              <a:rPr lang="nl-BE" sz="1200" dirty="0" smtClean="0">
                <a:sym typeface="Wingdings" panose="05000000000000000000" pitchFamily="2" charset="2"/>
              </a:rPr>
              <a:t>- lijst vanuit de LOK groep na anticiperende probleembespreking</a:t>
            </a:r>
            <a:r>
              <a:rPr lang="nl-BE" sz="1200" u="sng" dirty="0">
                <a:sym typeface="Wingdings" panose="05000000000000000000" pitchFamily="2" charset="2"/>
              </a:rPr>
              <a:t/>
            </a:r>
            <a:br>
              <a:rPr lang="nl-BE" sz="1200" u="sng" dirty="0">
                <a:sym typeface="Wingdings" panose="05000000000000000000" pitchFamily="2" charset="2"/>
              </a:rPr>
            </a:br>
            <a:r>
              <a:rPr lang="nl-BE" sz="1200" u="sng" dirty="0">
                <a:sym typeface="Wingdings" panose="05000000000000000000" pitchFamily="2" charset="2"/>
              </a:rPr>
              <a:t/>
            </a:r>
            <a:br>
              <a:rPr lang="nl-BE" sz="1200" u="sng" dirty="0">
                <a:sym typeface="Wingdings" panose="05000000000000000000" pitchFamily="2" charset="2"/>
              </a:rPr>
            </a:br>
            <a:r>
              <a:rPr lang="nl-BE" sz="1200" dirty="0" smtClean="0">
                <a:sym typeface="Wingdings" panose="05000000000000000000" pitchFamily="2" charset="2"/>
              </a:rPr>
              <a:t> </a:t>
            </a:r>
            <a:r>
              <a:rPr lang="nl-BE" sz="1200" dirty="0">
                <a:sym typeface="Wingdings" panose="05000000000000000000" pitchFamily="2" charset="2"/>
              </a:rPr>
              <a:t>aflijnen van de samenwerking binnen een  huishoudelijk reglement ( HR –RIO)  </a:t>
            </a:r>
            <a:br>
              <a:rPr lang="nl-BE" sz="1200" dirty="0">
                <a:sym typeface="Wingdings" panose="05000000000000000000" pitchFamily="2" charset="2"/>
              </a:rPr>
            </a:br>
            <a:r>
              <a:rPr lang="nl-BE" sz="1200" dirty="0">
                <a:sym typeface="Wingdings" panose="05000000000000000000" pitchFamily="2" charset="2"/>
              </a:rPr>
              <a:t>met </a:t>
            </a:r>
            <a:br>
              <a:rPr lang="nl-BE" sz="1200" dirty="0">
                <a:sym typeface="Wingdings" panose="05000000000000000000" pitchFamily="2" charset="2"/>
              </a:rPr>
            </a:br>
            <a:r>
              <a:rPr lang="nl-BE" sz="1200" dirty="0">
                <a:sym typeface="Wingdings" panose="05000000000000000000" pitchFamily="2" charset="2"/>
              </a:rPr>
              <a:t>deontologische code </a:t>
            </a:r>
            <a:r>
              <a:rPr lang="nl-BE" sz="1200" b="1" dirty="0">
                <a:solidFill>
                  <a:srgbClr val="FF0000"/>
                </a:solidFill>
                <a:sym typeface="Wingdings" panose="05000000000000000000" pitchFamily="2" charset="2"/>
              </a:rPr>
              <a:t>( HVG</a:t>
            </a:r>
            <a:r>
              <a:rPr lang="nl-BE" sz="1200" dirty="0">
                <a:solidFill>
                  <a:srgbClr val="FF0000"/>
                </a:solidFill>
                <a:sym typeface="Wingdings" panose="05000000000000000000" pitchFamily="2" charset="2"/>
              </a:rPr>
              <a:t>) </a:t>
            </a:r>
            <a:r>
              <a:rPr lang="nl-BE" sz="1200" dirty="0">
                <a:sym typeface="Wingdings" panose="05000000000000000000" pitchFamily="2" charset="2"/>
              </a:rPr>
              <a:t>, vastleggen interne communicatie , coördinator , timing </a:t>
            </a:r>
            <a:br>
              <a:rPr lang="nl-BE" sz="1200" dirty="0">
                <a:sym typeface="Wingdings" panose="05000000000000000000" pitchFamily="2" charset="2"/>
              </a:rPr>
            </a:br>
            <a:r>
              <a:rPr lang="nl-BE" sz="1200" u="sng" dirty="0" smtClean="0">
                <a:solidFill>
                  <a:srgbClr val="FF0000"/>
                </a:solidFill>
                <a:sym typeface="Wingdings" panose="05000000000000000000" pitchFamily="2" charset="2"/>
              </a:rPr>
              <a:t>www.hvg.be</a:t>
            </a:r>
            <a:r>
              <a:rPr lang="nl-BE" sz="1200" dirty="0" smtClean="0">
                <a:sym typeface="Wingdings" panose="05000000000000000000" pitchFamily="2" charset="2"/>
              </a:rPr>
              <a:t/>
            </a:r>
            <a:br>
              <a:rPr lang="nl-BE" sz="1200" dirty="0" smtClean="0">
                <a:sym typeface="Wingdings" panose="05000000000000000000" pitchFamily="2" charset="2"/>
              </a:rPr>
            </a:br>
            <a:r>
              <a:rPr lang="nl-BE" sz="1200" dirty="0" smtClean="0">
                <a:sym typeface="Wingdings" panose="05000000000000000000" pitchFamily="2" charset="2"/>
              </a:rPr>
              <a:t/>
            </a:r>
            <a:br>
              <a:rPr lang="nl-BE" sz="1200" dirty="0" smtClean="0">
                <a:sym typeface="Wingdings" panose="05000000000000000000" pitchFamily="2" charset="2"/>
              </a:rPr>
            </a:br>
            <a:r>
              <a:rPr lang="nl-BE" sz="1200" dirty="0" smtClean="0">
                <a:sym typeface="Wingdings" panose="05000000000000000000" pitchFamily="2" charset="2"/>
              </a:rPr>
              <a:t>3 </a:t>
            </a:r>
            <a:r>
              <a:rPr lang="nl-BE" sz="1200" dirty="0" smtClean="0">
                <a:solidFill>
                  <a:schemeClr val="tx1"/>
                </a:solidFill>
                <a:sym typeface="Wingdings" panose="05000000000000000000" pitchFamily="2" charset="2"/>
              </a:rPr>
              <a:t> </a:t>
            </a:r>
            <a:r>
              <a:rPr lang="nl-BE" sz="1200" b="1" u="sng" dirty="0" smtClean="0">
                <a:solidFill>
                  <a:schemeClr val="tx1"/>
                </a:solidFill>
                <a:sym typeface="Wingdings" panose="05000000000000000000" pitchFamily="2" charset="2"/>
              </a:rPr>
              <a:t>rotatiesysteem </a:t>
            </a:r>
            <a:r>
              <a:rPr lang="nl-BE" sz="1200" u="sng" dirty="0" smtClean="0">
                <a:solidFill>
                  <a:schemeClr val="tx1"/>
                </a:solidFill>
                <a:sym typeface="Wingdings" panose="05000000000000000000" pitchFamily="2" charset="2"/>
              </a:rPr>
              <a:t>vooraf afspreken + financiële / administratieve verbintenis  </a:t>
            </a:r>
            <a:r>
              <a:rPr lang="nl-BE" sz="1200" u="sng" dirty="0" smtClean="0">
                <a:sym typeface="Wingdings" panose="05000000000000000000" pitchFamily="2" charset="2"/>
              </a:rPr>
              <a:t/>
            </a:r>
            <a:br>
              <a:rPr lang="nl-BE" sz="1200" u="sng" dirty="0" smtClean="0">
                <a:sym typeface="Wingdings" panose="05000000000000000000" pitchFamily="2" charset="2"/>
              </a:rPr>
            </a:br>
            <a:r>
              <a:rPr lang="nl-BE" sz="1200" b="1" dirty="0" smtClean="0">
                <a:solidFill>
                  <a:srgbClr val="FF0000"/>
                </a:solidFill>
                <a:sym typeface="Wingdings" panose="05000000000000000000" pitchFamily="2" charset="2"/>
              </a:rPr>
              <a:t>( huisartsen </a:t>
            </a:r>
            <a:r>
              <a:rPr lang="nl-BE" sz="1200" b="1" dirty="0" err="1" smtClean="0">
                <a:solidFill>
                  <a:srgbClr val="FF0000"/>
                </a:solidFill>
                <a:sym typeface="Wingdings" panose="05000000000000000000" pitchFamily="2" charset="2"/>
              </a:rPr>
              <a:t>Ijzerstreek</a:t>
            </a:r>
            <a:r>
              <a:rPr lang="nl-BE" sz="1200" b="1" dirty="0" smtClean="0">
                <a:solidFill>
                  <a:srgbClr val="FF0000"/>
                </a:solidFill>
                <a:sym typeface="Wingdings" panose="05000000000000000000" pitchFamily="2" charset="2"/>
              </a:rPr>
              <a:t> en Westkust )</a:t>
            </a:r>
            <a:r>
              <a:rPr lang="nl-BE" sz="1200" dirty="0" smtClean="0">
                <a:sym typeface="Wingdings" panose="05000000000000000000" pitchFamily="2" charset="2"/>
              </a:rPr>
              <a:t/>
            </a:r>
            <a:br>
              <a:rPr lang="nl-BE" sz="1200" dirty="0" smtClean="0">
                <a:sym typeface="Wingdings" panose="05000000000000000000" pitchFamily="2" charset="2"/>
              </a:rPr>
            </a:br>
            <a:endParaRPr lang="nl-BE" sz="1200" dirty="0" smtClean="0">
              <a:sym typeface="Wingdings" panose="05000000000000000000" pitchFamily="2" charset="2"/>
            </a:endParaRPr>
          </a:p>
          <a:p>
            <a:pPr marL="0" indent="0">
              <a:buNone/>
            </a:pPr>
            <a:r>
              <a:rPr lang="nl-BE" sz="1200" dirty="0" smtClean="0">
                <a:solidFill>
                  <a:schemeClr val="tx1"/>
                </a:solidFill>
                <a:sym typeface="Wingdings" panose="05000000000000000000" pitchFamily="2" charset="2"/>
              </a:rPr>
              <a:t>4 </a:t>
            </a:r>
            <a:r>
              <a:rPr lang="nl-BE" sz="1200" b="1" u="sng" dirty="0" smtClean="0">
                <a:solidFill>
                  <a:schemeClr val="tx1"/>
                </a:solidFill>
                <a:sym typeface="Wingdings" panose="05000000000000000000" pitchFamily="2" charset="2"/>
              </a:rPr>
              <a:t>Vast dossier houdende praktijk </a:t>
            </a:r>
            <a:r>
              <a:rPr lang="nl-BE" sz="1200" b="1" u="sng" dirty="0" smtClean="0">
                <a:solidFill>
                  <a:srgbClr val="FF0000"/>
                </a:solidFill>
                <a:sym typeface="Wingdings" panose="05000000000000000000" pitchFamily="2" charset="2"/>
              </a:rPr>
              <a:t>( Merksem/Schoten )</a:t>
            </a:r>
            <a:r>
              <a:rPr lang="nl-BE" sz="1200" u="sng" dirty="0" smtClean="0">
                <a:sym typeface="Wingdings" panose="05000000000000000000" pitchFamily="2" charset="2"/>
              </a:rPr>
              <a:t/>
            </a:r>
            <a:br>
              <a:rPr lang="nl-BE" sz="1200" u="sng" dirty="0" smtClean="0">
                <a:sym typeface="Wingdings" panose="05000000000000000000" pitchFamily="2" charset="2"/>
              </a:rPr>
            </a:br>
            <a:r>
              <a:rPr lang="nl-BE" sz="1200" dirty="0" smtClean="0">
                <a:sym typeface="Wingdings" panose="05000000000000000000" pitchFamily="2" charset="2"/>
              </a:rPr>
              <a:t>GMD actief promoten – samenwerking kringartsen rond </a:t>
            </a:r>
            <a:r>
              <a:rPr lang="nl-BE" sz="1200" dirty="0">
                <a:sym typeface="Wingdings" panose="05000000000000000000" pitchFamily="2" charset="2"/>
              </a:rPr>
              <a:t> </a:t>
            </a:r>
            <a:r>
              <a:rPr lang="nl-BE" sz="1200" dirty="0" smtClean="0">
                <a:sym typeface="Wingdings" panose="05000000000000000000" pitchFamily="2" charset="2"/>
              </a:rPr>
              <a:t>GMD + </a:t>
            </a:r>
            <a:r>
              <a:rPr lang="nl-BE" sz="1200" dirty="0" err="1" smtClean="0">
                <a:sym typeface="Wingdings" panose="05000000000000000000" pitchFamily="2" charset="2"/>
              </a:rPr>
              <a:t>terugschakeling</a:t>
            </a:r>
            <a:r>
              <a:rPr lang="nl-BE" sz="1200" dirty="0" smtClean="0">
                <a:sym typeface="Wingdings" panose="05000000000000000000" pitchFamily="2" charset="2"/>
              </a:rPr>
              <a:t/>
            </a:r>
            <a:br>
              <a:rPr lang="nl-BE" sz="1200" dirty="0" smtClean="0">
                <a:sym typeface="Wingdings" panose="05000000000000000000" pitchFamily="2" charset="2"/>
              </a:rPr>
            </a:br>
            <a:r>
              <a:rPr lang="nl-BE" sz="1200" dirty="0" smtClean="0">
                <a:sym typeface="Wingdings" panose="05000000000000000000" pitchFamily="2" charset="2"/>
              </a:rPr>
              <a:t/>
            </a:r>
            <a:br>
              <a:rPr lang="nl-BE" sz="1200" dirty="0" smtClean="0">
                <a:sym typeface="Wingdings" panose="05000000000000000000" pitchFamily="2" charset="2"/>
              </a:rPr>
            </a:br>
            <a:r>
              <a:rPr lang="nl-BE" sz="1200" dirty="0">
                <a:sym typeface="Wingdings" panose="05000000000000000000" pitchFamily="2" charset="2"/>
              </a:rPr>
              <a:t/>
            </a:r>
            <a:br>
              <a:rPr lang="nl-BE" sz="1200" dirty="0">
                <a:sym typeface="Wingdings" panose="05000000000000000000" pitchFamily="2" charset="2"/>
              </a:rPr>
            </a:br>
            <a:endParaRPr lang="nl-BE" sz="1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144605"/>
            <a:ext cx="2098183" cy="148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a:xfrm>
            <a:off x="457201" y="1535113"/>
            <a:ext cx="4040188" cy="669752"/>
          </a:xfrm>
        </p:spPr>
        <p:txBody>
          <a:bodyPr/>
          <a:lstStyle/>
          <a:p>
            <a:r>
              <a:rPr lang="nl-BE" dirty="0" smtClean="0">
                <a:solidFill>
                  <a:srgbClr val="FF0000"/>
                </a:solidFill>
              </a:rPr>
              <a:t>HVG</a:t>
            </a:r>
            <a:endParaRPr lang="nl-BE" dirty="0">
              <a:solidFill>
                <a:srgbClr val="FF0000"/>
              </a:solidFill>
            </a:endParaRPr>
          </a:p>
        </p:txBody>
      </p:sp>
      <p:sp>
        <p:nvSpPr>
          <p:cNvPr id="6" name="Tijdelijke aanduiding voor inhoud 5"/>
          <p:cNvSpPr>
            <a:spLocks noGrp="1"/>
          </p:cNvSpPr>
          <p:nvPr>
            <p:ph sz="half" idx="2"/>
          </p:nvPr>
        </p:nvSpPr>
        <p:spPr>
          <a:xfrm>
            <a:off x="467544" y="2204864"/>
            <a:ext cx="4040188" cy="3744416"/>
          </a:xfrm>
        </p:spPr>
        <p:txBody>
          <a:bodyPr/>
          <a:lstStyle/>
          <a:p>
            <a:r>
              <a:rPr lang="nl-BE" sz="1400" b="1" dirty="0">
                <a:solidFill>
                  <a:srgbClr val="FF0000"/>
                </a:solidFill>
              </a:rPr>
              <a:t>Charter ethisch vervangen </a:t>
            </a:r>
          </a:p>
          <a:p>
            <a:pPr marL="0" indent="0">
              <a:buNone/>
            </a:pPr>
            <a:r>
              <a:rPr lang="nl-BE" sz="1000" dirty="0"/>
              <a:t> </a:t>
            </a:r>
            <a:r>
              <a:rPr lang="nl-BE" sz="1000" dirty="0" smtClean="0"/>
              <a:t> Voorstel </a:t>
            </a:r>
            <a:r>
              <a:rPr lang="nl-BE" sz="1000" dirty="0"/>
              <a:t>tot procedure in geval van niet geplande en langdurige arbeidsongeschiktheid van een collega-huisarts. </a:t>
            </a:r>
          </a:p>
          <a:p>
            <a:pPr marL="0" indent="0">
              <a:buNone/>
            </a:pPr>
            <a:r>
              <a:rPr lang="nl-BE" sz="1000" b="1" dirty="0"/>
              <a:t> </a:t>
            </a:r>
            <a:r>
              <a:rPr lang="nl-BE" sz="1000" b="1" dirty="0" smtClean="0"/>
              <a:t>1</a:t>
            </a:r>
            <a:r>
              <a:rPr lang="nl-BE" sz="1000" b="1" dirty="0"/>
              <a:t>. </a:t>
            </a:r>
            <a:r>
              <a:rPr lang="nl-BE" sz="1000" b="1" u="sng" dirty="0"/>
              <a:t>Doelstelling </a:t>
            </a:r>
          </a:p>
          <a:p>
            <a:pPr marL="0" indent="0">
              <a:buNone/>
            </a:pPr>
            <a:r>
              <a:rPr lang="nl-BE" sz="1000" dirty="0"/>
              <a:t> </a:t>
            </a:r>
            <a:r>
              <a:rPr lang="nl-BE" sz="1000" dirty="0" smtClean="0"/>
              <a:t>Voor </a:t>
            </a:r>
            <a:r>
              <a:rPr lang="nl-BE" sz="1000" dirty="0"/>
              <a:t>de patiënten: het waarborgen van de continuïteit van de zorg. Voor de arts: het in stand houden van het patiëntenbestand. </a:t>
            </a:r>
          </a:p>
          <a:p>
            <a:pPr marL="0" indent="0">
              <a:buNone/>
            </a:pPr>
            <a:r>
              <a:rPr lang="nl-BE" sz="1000" b="1" u="sng" dirty="0" smtClean="0">
                <a:solidFill>
                  <a:schemeClr val="tx1"/>
                </a:solidFill>
              </a:rPr>
              <a:t>2</a:t>
            </a:r>
            <a:r>
              <a:rPr lang="nl-BE" sz="1000" b="1" u="sng" dirty="0">
                <a:solidFill>
                  <a:schemeClr val="tx1"/>
                </a:solidFill>
              </a:rPr>
              <a:t>. Werkwijze. </a:t>
            </a:r>
          </a:p>
          <a:p>
            <a:pPr marL="0" indent="0">
              <a:buNone/>
            </a:pPr>
            <a:r>
              <a:rPr lang="nl-BE" sz="1000" dirty="0"/>
              <a:t> </a:t>
            </a:r>
            <a:r>
              <a:rPr lang="nl-BE" sz="1000" dirty="0" smtClean="0"/>
              <a:t>De </a:t>
            </a:r>
            <a:r>
              <a:rPr lang="nl-BE" sz="1000" dirty="0"/>
              <a:t>collega’s die bereid zijn aan dit systeem van collegiale solidariteit deel te nemen geven hun naam op aan de HVG. </a:t>
            </a:r>
            <a:r>
              <a:rPr lang="nl-BE" sz="1000" dirty="0" smtClean="0"/>
              <a:t> </a:t>
            </a:r>
            <a:endParaRPr lang="nl-BE" sz="1000" dirty="0"/>
          </a:p>
          <a:p>
            <a:pPr marL="0" indent="0">
              <a:buNone/>
            </a:pPr>
            <a:r>
              <a:rPr lang="nl-BE" sz="1000" dirty="0"/>
              <a:t>De HVG maakt een </a:t>
            </a:r>
            <a:r>
              <a:rPr lang="nl-BE" sz="1000" b="1" dirty="0"/>
              <a:t>lijst </a:t>
            </a:r>
            <a:r>
              <a:rPr lang="nl-BE" sz="1000" dirty="0"/>
              <a:t>op (“pool”) van de kandidaten, liefst per wijk, met hun coördinaten. </a:t>
            </a:r>
            <a:r>
              <a:rPr lang="nl-BE" sz="1000" dirty="0" smtClean="0"/>
              <a:t> </a:t>
            </a:r>
            <a:endParaRPr lang="nl-BE" sz="1000" dirty="0"/>
          </a:p>
          <a:p>
            <a:pPr marL="0" indent="0">
              <a:buNone/>
            </a:pPr>
            <a:r>
              <a:rPr lang="nl-BE" sz="1000" dirty="0"/>
              <a:t>Bij niet geplande en langdurige arbeidsongeschiktheid van een collega huisarts, </a:t>
            </a:r>
            <a:r>
              <a:rPr lang="nl-BE" sz="1000" b="1" dirty="0"/>
              <a:t>neemt hij/zij of diens naastbestaanden contact op met HVG. </a:t>
            </a:r>
            <a:r>
              <a:rPr lang="nl-BE" sz="1000" b="1" dirty="0" smtClean="0"/>
              <a:t> </a:t>
            </a:r>
            <a:endParaRPr lang="nl-BE" sz="1000" b="1" dirty="0"/>
          </a:p>
          <a:p>
            <a:pPr marL="0" indent="0">
              <a:buNone/>
            </a:pPr>
            <a:r>
              <a:rPr lang="nl-BE" sz="1000" dirty="0"/>
              <a:t>De HVG brengt enkele bereidwillige collega’s uit de buurt op de hoogte van de noodzaak aan </a:t>
            </a:r>
            <a:r>
              <a:rPr lang="nl-BE" sz="1000" b="1" dirty="0"/>
              <a:t>plotse en dringende vervanging</a:t>
            </a:r>
            <a:r>
              <a:rPr lang="nl-BE" sz="1000" dirty="0"/>
              <a:t>, indien mogelijk en wenselijk in samenspraak met de betrokkene. </a:t>
            </a:r>
            <a:r>
              <a:rPr lang="nl-BE" sz="1000" dirty="0" smtClean="0"/>
              <a:t> </a:t>
            </a:r>
            <a:endParaRPr lang="nl-BE" sz="1000" dirty="0"/>
          </a:p>
          <a:p>
            <a:pPr marL="0" indent="0">
              <a:buNone/>
            </a:pPr>
            <a:r>
              <a:rPr lang="nl-BE" sz="1000" dirty="0"/>
              <a:t>Bij de ingang van de praktijk van de te vervangen collega wordt door één van de vervangers een duidelijke </a:t>
            </a:r>
            <a:r>
              <a:rPr lang="nl-BE" sz="1000" b="1" dirty="0"/>
              <a:t>mededeling uitgehangen met de coördinaten van de huisartsen bij wie de patiënten terecht kunnen. </a:t>
            </a:r>
            <a:r>
              <a:rPr lang="nl-BE" sz="1000" b="1" dirty="0" smtClean="0"/>
              <a:t/>
            </a:r>
            <a:br>
              <a:rPr lang="nl-BE" sz="1000" b="1" dirty="0" smtClean="0"/>
            </a:br>
            <a:r>
              <a:rPr lang="nl-BE" sz="1000" dirty="0" smtClean="0"/>
              <a:t>Aanstelling van een </a:t>
            </a:r>
            <a:r>
              <a:rPr lang="nl-BE" sz="1000" b="1" dirty="0" smtClean="0"/>
              <a:t>eindverantwoordelijke</a:t>
            </a:r>
            <a:r>
              <a:rPr lang="nl-BE" sz="1000" dirty="0" smtClean="0"/>
              <a:t> in onderling overleg</a:t>
            </a:r>
            <a:endParaRPr lang="nl-BE" sz="1000" dirty="0"/>
          </a:p>
          <a:p>
            <a:pPr marL="0" indent="0">
              <a:buNone/>
            </a:pPr>
            <a:r>
              <a:rPr lang="nl-BE" dirty="0"/>
              <a:t> </a:t>
            </a:r>
          </a:p>
        </p:txBody>
      </p:sp>
      <p:sp>
        <p:nvSpPr>
          <p:cNvPr id="8" name="Tijdelijke aanduiding voor inhoud 7"/>
          <p:cNvSpPr>
            <a:spLocks noGrp="1"/>
          </p:cNvSpPr>
          <p:nvPr>
            <p:ph sz="quarter" idx="4"/>
          </p:nvPr>
        </p:nvSpPr>
        <p:spPr>
          <a:xfrm>
            <a:off x="4716016" y="1772816"/>
            <a:ext cx="4041775" cy="4494486"/>
          </a:xfrm>
        </p:spPr>
        <p:txBody>
          <a:bodyPr/>
          <a:lstStyle/>
          <a:p>
            <a:pPr marL="0" indent="0">
              <a:buNone/>
            </a:pPr>
            <a:r>
              <a:rPr lang="nl-BE" sz="1050" b="1" dirty="0">
                <a:solidFill>
                  <a:schemeClr val="tx1"/>
                </a:solidFill>
              </a:rPr>
              <a:t>3</a:t>
            </a:r>
            <a:r>
              <a:rPr lang="nl-BE" sz="1050" b="1" u="sng" dirty="0">
                <a:solidFill>
                  <a:schemeClr val="tx1"/>
                </a:solidFill>
              </a:rPr>
              <a:t>. Deontologie. </a:t>
            </a:r>
          </a:p>
          <a:p>
            <a:pPr marL="0" indent="0">
              <a:buNone/>
            </a:pPr>
            <a:r>
              <a:rPr lang="nl-BE" sz="1050" dirty="0"/>
              <a:t>Conform het huishoudelijk reglement van de HVG. </a:t>
            </a:r>
          </a:p>
          <a:p>
            <a:pPr marL="0" indent="0">
              <a:buNone/>
            </a:pPr>
            <a:r>
              <a:rPr lang="nl-BE" sz="1050" dirty="0"/>
              <a:t> </a:t>
            </a:r>
          </a:p>
          <a:p>
            <a:pPr marL="0" indent="0">
              <a:buNone/>
            </a:pPr>
            <a:r>
              <a:rPr lang="nl-BE" sz="1050" dirty="0"/>
              <a:t>1. De vervangende huisarts heeft de deontologische plicht de continuïteit van de zorg kwaliteitsvol te verzekeren en verbindt er zich daarom toe om de patiënten die op hem/haar beroep doen, </a:t>
            </a:r>
            <a:r>
              <a:rPr lang="nl-BE" sz="1050" b="1" dirty="0"/>
              <a:t>voor opvolging terug te verwijzen naar hun huisarts bij het beëindigen van diens arbeidsongeschiktheid. </a:t>
            </a:r>
          </a:p>
          <a:p>
            <a:pPr marL="0" indent="0">
              <a:buNone/>
            </a:pPr>
            <a:r>
              <a:rPr lang="nl-BE" sz="1050" dirty="0"/>
              <a:t> </a:t>
            </a:r>
            <a:r>
              <a:rPr lang="nl-BE" sz="1050" dirty="0" smtClean="0"/>
              <a:t>2</a:t>
            </a:r>
            <a:r>
              <a:rPr lang="nl-BE" sz="1050" dirty="0"/>
              <a:t>. Het ronselen van patiënten tijdens de vervanging is in strijd met de medische plichtenleer: </a:t>
            </a:r>
            <a:r>
              <a:rPr lang="nl-BE" sz="1050" b="1" dirty="0"/>
              <a:t>de vervangende arts start geen GMD</a:t>
            </a:r>
            <a:r>
              <a:rPr lang="nl-BE" sz="1050" dirty="0"/>
              <a:t>. </a:t>
            </a:r>
          </a:p>
          <a:p>
            <a:pPr marL="0" indent="0">
              <a:buNone/>
            </a:pPr>
            <a:r>
              <a:rPr lang="nl-BE" sz="1050" dirty="0"/>
              <a:t> </a:t>
            </a:r>
            <a:r>
              <a:rPr lang="nl-BE" sz="1050" dirty="0" smtClean="0"/>
              <a:t>3</a:t>
            </a:r>
            <a:r>
              <a:rPr lang="nl-BE" sz="1050" dirty="0"/>
              <a:t>. Hij/zij mag de patiënt niet de indruk geven bereid te zijn de opvolging verder te verzorgen na de werkhervatting van de vervangen collega. </a:t>
            </a:r>
          </a:p>
          <a:p>
            <a:pPr marL="0" indent="0">
              <a:buNone/>
            </a:pPr>
            <a:r>
              <a:rPr lang="nl-BE" sz="1050" dirty="0" smtClean="0"/>
              <a:t>4</a:t>
            </a:r>
            <a:r>
              <a:rPr lang="nl-BE" sz="1050" b="1" dirty="0"/>
              <a:t>. Bij verwijzing naar een specialist wordt altijd duidelijk de naam van de behandelende huisarts vermeld.  </a:t>
            </a:r>
          </a:p>
          <a:p>
            <a:pPr marL="0" indent="0">
              <a:buNone/>
            </a:pPr>
            <a:r>
              <a:rPr lang="nl-BE" sz="1050" dirty="0"/>
              <a:t> </a:t>
            </a:r>
            <a:r>
              <a:rPr lang="nl-BE" sz="1050" dirty="0" smtClean="0"/>
              <a:t>5</a:t>
            </a:r>
            <a:r>
              <a:rPr lang="nl-BE" sz="1050" dirty="0"/>
              <a:t>. Op geen enkele wijze mag de </a:t>
            </a:r>
            <a:r>
              <a:rPr lang="nl-BE" sz="1050" b="1" dirty="0"/>
              <a:t>reputatie van de huisarts </a:t>
            </a:r>
            <a:r>
              <a:rPr lang="nl-BE" sz="1050" dirty="0"/>
              <a:t>van de patiënt in diskrediet gebracht worden.  </a:t>
            </a:r>
          </a:p>
          <a:p>
            <a:pPr marL="0" indent="0">
              <a:buNone/>
            </a:pPr>
            <a:r>
              <a:rPr lang="nl-BE" sz="1050" dirty="0"/>
              <a:t> </a:t>
            </a:r>
            <a:r>
              <a:rPr lang="nl-BE" sz="1050" dirty="0" smtClean="0"/>
              <a:t>6</a:t>
            </a:r>
            <a:r>
              <a:rPr lang="nl-BE" sz="1050" dirty="0"/>
              <a:t>. </a:t>
            </a:r>
            <a:r>
              <a:rPr lang="nl-BE" sz="1050" b="1" dirty="0"/>
              <a:t>Alternatieve geneeswijzen </a:t>
            </a:r>
            <a:r>
              <a:rPr lang="nl-BE" sz="1050" dirty="0"/>
              <a:t>worden niet gesuggereerd noch toegepast. </a:t>
            </a:r>
          </a:p>
          <a:p>
            <a:pPr marL="0" indent="0">
              <a:buNone/>
            </a:pPr>
            <a:r>
              <a:rPr lang="nl-BE" sz="1050" dirty="0"/>
              <a:t> </a:t>
            </a:r>
            <a:r>
              <a:rPr lang="nl-BE" sz="1050" dirty="0" smtClean="0"/>
              <a:t>7</a:t>
            </a:r>
            <a:r>
              <a:rPr lang="nl-BE" sz="1050" dirty="0"/>
              <a:t>. Bevindingen, therapie, verwijzing en dergelijke worden </a:t>
            </a:r>
            <a:r>
              <a:rPr lang="nl-BE" sz="1050" b="1" dirty="0"/>
              <a:t>gerapporteerd</a:t>
            </a:r>
            <a:r>
              <a:rPr lang="nl-BE" sz="1050" dirty="0"/>
              <a:t> en ter beschikking gesteld aan de vervangen collega. </a:t>
            </a:r>
          </a:p>
          <a:p>
            <a:pPr marL="0" indent="0">
              <a:buNone/>
            </a:pPr>
            <a:r>
              <a:rPr lang="nl-BE" sz="1050" dirty="0"/>
              <a:t> </a:t>
            </a:r>
            <a:r>
              <a:rPr lang="nl-BE" sz="1050" dirty="0" smtClean="0"/>
              <a:t>8</a:t>
            </a:r>
            <a:r>
              <a:rPr lang="nl-BE" sz="1050" dirty="0"/>
              <a:t>. Bij ziekenhuisopname van de patiënt of bij overlijden, wordt de vervangen </a:t>
            </a:r>
            <a:r>
              <a:rPr lang="nl-BE" sz="1050" b="1" dirty="0"/>
              <a:t>collega telefonisch gecontacteerd </a:t>
            </a:r>
            <a:r>
              <a:rPr lang="nl-BE" sz="1050" dirty="0"/>
              <a:t>ten laatste bij het beëindigen van de vervanging. </a:t>
            </a:r>
          </a:p>
          <a:p>
            <a:pPr marL="0" indent="0">
              <a:buNone/>
            </a:pPr>
            <a:endParaRPr lang="nl-BE" dirty="0"/>
          </a:p>
          <a:p>
            <a:r>
              <a:rPr lang="nl-BE" dirty="0"/>
              <a:t> </a:t>
            </a:r>
          </a:p>
        </p:txBody>
      </p:sp>
    </p:spTree>
    <p:extLst>
      <p:ext uri="{BB962C8B-B14F-4D97-AF65-F5344CB8AC3E}">
        <p14:creationId xmlns:p14="http://schemas.microsoft.com/office/powerpoint/2010/main" val="226164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1200" dirty="0" smtClean="0">
                <a:solidFill>
                  <a:schemeClr val="tx1"/>
                </a:solidFill>
              </a:rPr>
              <a:t/>
            </a:r>
            <a:br>
              <a:rPr lang="nl-BE" sz="1200" dirty="0" smtClean="0">
                <a:solidFill>
                  <a:schemeClr val="tx1"/>
                </a:solidFill>
              </a:rPr>
            </a:br>
            <a:r>
              <a:rPr lang="nl-BE" sz="1200" dirty="0">
                <a:solidFill>
                  <a:schemeClr val="tx1"/>
                </a:solidFill>
                <a:sym typeface="Wingdings" panose="05000000000000000000" pitchFamily="2" charset="2"/>
              </a:rPr>
              <a:t/>
            </a:r>
            <a:br>
              <a:rPr lang="nl-BE" sz="1200" dirty="0">
                <a:solidFill>
                  <a:schemeClr val="tx1"/>
                </a:solidFill>
                <a:sym typeface="Wingdings" panose="05000000000000000000" pitchFamily="2" charset="2"/>
              </a:rPr>
            </a:br>
            <a:r>
              <a:rPr lang="nl-BE" sz="1400" dirty="0" smtClean="0">
                <a:solidFill>
                  <a:schemeClr val="tx1"/>
                </a:solidFill>
                <a:sym typeface="Wingdings" panose="05000000000000000000" pitchFamily="2" charset="2"/>
              </a:rPr>
              <a:t>5 </a:t>
            </a:r>
            <a:r>
              <a:rPr lang="nl-BE" sz="1400" b="1" u="sng" dirty="0">
                <a:solidFill>
                  <a:schemeClr val="tx1"/>
                </a:solidFill>
                <a:sym typeface="Wingdings" panose="05000000000000000000" pitchFamily="2" charset="2"/>
              </a:rPr>
              <a:t>beschikbare tools </a:t>
            </a:r>
            <a:r>
              <a:rPr lang="nl-BE" sz="1400" b="1" u="sng" dirty="0" smtClean="0">
                <a:solidFill>
                  <a:schemeClr val="tx1"/>
                </a:solidFill>
                <a:sym typeface="Wingdings" panose="05000000000000000000" pitchFamily="2" charset="2"/>
              </a:rPr>
              <a:t> </a:t>
            </a:r>
            <a:r>
              <a:rPr lang="nl-BE" sz="1400" u="sng" dirty="0" smtClean="0">
                <a:solidFill>
                  <a:schemeClr val="tx1"/>
                </a:solidFill>
                <a:sym typeface="Wingdings" panose="05000000000000000000" pitchFamily="2" charset="2"/>
              </a:rPr>
              <a:t>kennen en gebruiken </a:t>
            </a:r>
            <a:r>
              <a:rPr lang="nl-BE" sz="1400" u="sng" dirty="0">
                <a:solidFill>
                  <a:schemeClr val="tx1"/>
                </a:solidFill>
                <a:sym typeface="Wingdings" panose="05000000000000000000" pitchFamily="2" charset="2"/>
              </a:rPr>
              <a:t>voor  </a:t>
            </a:r>
            <a:r>
              <a:rPr lang="nl-BE" sz="1400" b="1" u="sng" dirty="0">
                <a:solidFill>
                  <a:schemeClr val="tx1"/>
                </a:solidFill>
                <a:sym typeface="Wingdings" panose="05000000000000000000" pitchFamily="2" charset="2"/>
              </a:rPr>
              <a:t>externe vervanging</a:t>
            </a:r>
            <a:r>
              <a:rPr lang="nl-BE" sz="1200" u="sng" dirty="0">
                <a:solidFill>
                  <a:schemeClr val="tx1"/>
                </a:solidFill>
                <a:sym typeface="Wingdings" panose="05000000000000000000" pitchFamily="2" charset="2"/>
              </a:rPr>
              <a:t/>
            </a:r>
            <a:br>
              <a:rPr lang="nl-BE" sz="1200" u="sng" dirty="0">
                <a:solidFill>
                  <a:schemeClr val="tx1"/>
                </a:solidFill>
                <a:sym typeface="Wingdings" panose="05000000000000000000" pitchFamily="2" charset="2"/>
              </a:rPr>
            </a:br>
            <a:r>
              <a:rPr lang="nl-BE" sz="1200" u="sng" dirty="0">
                <a:sym typeface="Wingdings" panose="05000000000000000000" pitchFamily="2" charset="2"/>
              </a:rPr>
              <a:t/>
            </a:r>
            <a:br>
              <a:rPr lang="nl-BE" sz="1200" u="sng" dirty="0">
                <a:sym typeface="Wingdings" panose="05000000000000000000" pitchFamily="2" charset="2"/>
              </a:rPr>
            </a:br>
            <a:r>
              <a:rPr lang="nl-BE" sz="1400" b="1" i="1" u="sng" dirty="0" smtClean="0">
                <a:solidFill>
                  <a:srgbClr val="0070C0"/>
                </a:solidFill>
                <a:sym typeface="Wingdings" panose="05000000000000000000" pitchFamily="2" charset="2"/>
              </a:rPr>
              <a:t>Vinden vervanging</a:t>
            </a:r>
            <a:r>
              <a:rPr lang="nl-BE" sz="1200" b="1" i="1" u="sng" dirty="0" smtClean="0">
                <a:sym typeface="Wingdings" panose="05000000000000000000" pitchFamily="2" charset="2"/>
              </a:rPr>
              <a:t/>
            </a:r>
            <a:br>
              <a:rPr lang="nl-BE" sz="1200" b="1" i="1" u="sng" dirty="0" smtClean="0">
                <a:sym typeface="Wingdings" panose="05000000000000000000" pitchFamily="2" charset="2"/>
              </a:rPr>
            </a:br>
            <a:r>
              <a:rPr lang="nl-BE" sz="1200" u="sng" dirty="0">
                <a:sym typeface="Wingdings" panose="05000000000000000000" pitchFamily="2" charset="2"/>
              </a:rPr>
              <a:t/>
            </a:r>
            <a:br>
              <a:rPr lang="nl-BE" sz="1200" u="sng" dirty="0">
                <a:sym typeface="Wingdings" panose="05000000000000000000" pitchFamily="2" charset="2"/>
              </a:rPr>
            </a:br>
            <a:r>
              <a:rPr lang="nl-BE" sz="1200" b="1" dirty="0">
                <a:sym typeface="Wingdings" panose="05000000000000000000" pitchFamily="2" charset="2"/>
              </a:rPr>
              <a:t>Tool 1 DM</a:t>
            </a:r>
            <a:r>
              <a:rPr lang="nl-BE" sz="1200" dirty="0">
                <a:sym typeface="Wingdings" panose="05000000000000000000" pitchFamily="2" charset="2"/>
              </a:rPr>
              <a:t> : </a:t>
            </a:r>
            <a:r>
              <a:rPr lang="nl-BE" sz="1200" b="1" dirty="0" err="1">
                <a:solidFill>
                  <a:srgbClr val="FF0000"/>
                </a:solidFill>
                <a:sym typeface="Wingdings" panose="05000000000000000000" pitchFamily="2" charset="2"/>
              </a:rPr>
              <a:t>webplatform</a:t>
            </a:r>
            <a:r>
              <a:rPr lang="nl-BE" sz="1200" b="1" dirty="0">
                <a:solidFill>
                  <a:srgbClr val="FF0000"/>
                </a:solidFill>
                <a:sym typeface="Wingdings" panose="05000000000000000000" pitchFamily="2" charset="2"/>
              </a:rPr>
              <a:t> DM  </a:t>
            </a:r>
            <a:r>
              <a:rPr lang="nl-BE" sz="1200" dirty="0">
                <a:sym typeface="Wingdings" panose="05000000000000000000" pitchFamily="2" charset="2"/>
              </a:rPr>
              <a:t>voor gestructureerd vraag / aanbod</a:t>
            </a:r>
            <a:br>
              <a:rPr lang="nl-BE" sz="1200" dirty="0">
                <a:sym typeface="Wingdings" panose="05000000000000000000" pitchFamily="2" charset="2"/>
              </a:rPr>
            </a:br>
            <a:r>
              <a:rPr lang="nl-BE" sz="1200" dirty="0" smtClean="0">
                <a:sym typeface="Wingdings" panose="05000000000000000000" pitchFamily="2" charset="2"/>
              </a:rPr>
              <a:t>                                                       </a:t>
            </a:r>
            <a:r>
              <a:rPr lang="nl-BE" sz="1200" u="sng" dirty="0" smtClean="0">
                <a:sym typeface="Wingdings" panose="05000000000000000000" pitchFamily="2" charset="2"/>
                <a:hlinkClick r:id="rId2"/>
              </a:rPr>
              <a:t>http</a:t>
            </a:r>
            <a:r>
              <a:rPr lang="nl-BE" sz="1200" u="sng" dirty="0">
                <a:sym typeface="Wingdings" panose="05000000000000000000" pitchFamily="2" charset="2"/>
                <a:hlinkClick r:id="rId2"/>
              </a:rPr>
              <a:t>://</a:t>
            </a:r>
            <a:r>
              <a:rPr lang="nl-BE" sz="1200" u="sng" dirty="0" smtClean="0">
                <a:sym typeface="Wingdings" panose="05000000000000000000" pitchFamily="2" charset="2"/>
                <a:hlinkClick r:id="rId2"/>
              </a:rPr>
              <a:t>www.domusmedica.be/praktijk/vraag-en-aanbod</a:t>
            </a:r>
            <a:r>
              <a:rPr lang="nl-BE" sz="1200" u="sng" dirty="0" smtClean="0">
                <a:sym typeface="Wingdings" panose="05000000000000000000" pitchFamily="2" charset="2"/>
              </a:rPr>
              <a:t> </a:t>
            </a:r>
            <a:r>
              <a:rPr lang="nl-BE" sz="1200" dirty="0" smtClean="0">
                <a:sym typeface="Wingdings" panose="05000000000000000000" pitchFamily="2" charset="2"/>
              </a:rPr>
              <a:t> </a:t>
            </a:r>
            <a:r>
              <a:rPr lang="nl-BE" sz="1200" dirty="0">
                <a:sym typeface="Wingdings" panose="05000000000000000000" pitchFamily="2" charset="2"/>
              </a:rPr>
              <a:t/>
            </a:r>
            <a:br>
              <a:rPr lang="nl-BE" sz="1200" dirty="0">
                <a:sym typeface="Wingdings" panose="05000000000000000000" pitchFamily="2" charset="2"/>
              </a:rPr>
            </a:br>
            <a:r>
              <a:rPr lang="nl-BE" sz="1200" b="1" dirty="0">
                <a:sym typeface="Wingdings" panose="05000000000000000000" pitchFamily="2" charset="2"/>
              </a:rPr>
              <a:t>Tool 2 ICHO </a:t>
            </a:r>
            <a:r>
              <a:rPr lang="nl-BE" sz="1200" u="sng" dirty="0">
                <a:solidFill>
                  <a:srgbClr val="FF0000"/>
                </a:solidFill>
                <a:sym typeface="Wingdings" panose="05000000000000000000" pitchFamily="2" charset="2"/>
              </a:rPr>
              <a:t>:  www.icho.be/vacatures </a:t>
            </a:r>
            <a:r>
              <a:rPr lang="nl-BE" sz="1200" dirty="0">
                <a:sym typeface="Wingdings" panose="05000000000000000000" pitchFamily="2" charset="2"/>
              </a:rPr>
              <a:t>– </a:t>
            </a:r>
            <a:r>
              <a:rPr lang="nl-BE" sz="1200" b="1" dirty="0">
                <a:sym typeface="Wingdings" panose="05000000000000000000" pitchFamily="2" charset="2"/>
              </a:rPr>
              <a:t> Artsenkrant  </a:t>
            </a:r>
            <a:r>
              <a:rPr lang="nl-BE" sz="1200" dirty="0">
                <a:solidFill>
                  <a:srgbClr val="FF0000"/>
                </a:solidFill>
                <a:sym typeface="Wingdings" panose="05000000000000000000" pitchFamily="2" charset="2"/>
              </a:rPr>
              <a:t>: </a:t>
            </a:r>
            <a:r>
              <a:rPr lang="nl-BE" sz="1200" u="sng" dirty="0">
                <a:solidFill>
                  <a:srgbClr val="FF0000"/>
                </a:solidFill>
                <a:sym typeface="Wingdings" panose="05000000000000000000" pitchFamily="2" charset="2"/>
              </a:rPr>
              <a:t>www.artsenkrant.com/mijn zoekertjes</a:t>
            </a:r>
            <a:r>
              <a:rPr lang="nl-BE" sz="1200" u="sng" dirty="0">
                <a:sym typeface="Wingdings" panose="05000000000000000000" pitchFamily="2" charset="2"/>
              </a:rPr>
              <a:t/>
            </a:r>
            <a:br>
              <a:rPr lang="nl-BE" sz="1200" u="sng" dirty="0">
                <a:sym typeface="Wingdings" panose="05000000000000000000" pitchFamily="2" charset="2"/>
              </a:rPr>
            </a:br>
            <a:r>
              <a:rPr lang="nl-BE" sz="1200" b="1" dirty="0">
                <a:sym typeface="Wingdings" panose="05000000000000000000" pitchFamily="2" charset="2"/>
              </a:rPr>
              <a:t>Tool 3  AHA artsen blog </a:t>
            </a:r>
            <a:r>
              <a:rPr lang="nl-BE" sz="1200" dirty="0">
                <a:sym typeface="Wingdings" panose="05000000000000000000" pitchFamily="2" charset="2"/>
              </a:rPr>
              <a:t>: </a:t>
            </a:r>
            <a:r>
              <a:rPr lang="nl-BE" sz="1200" u="sng" dirty="0" smtClean="0">
                <a:solidFill>
                  <a:srgbClr val="FF0000"/>
                </a:solidFill>
              </a:rPr>
              <a:t>atypischehuisarts.blogspot.com</a:t>
            </a:r>
            <a:r>
              <a:rPr lang="nl-BE" sz="1200" u="sng" dirty="0" smtClean="0"/>
              <a:t/>
            </a:r>
            <a:br>
              <a:rPr lang="nl-BE" sz="1200" u="sng" dirty="0" smtClean="0"/>
            </a:br>
            <a:r>
              <a:rPr lang="nl-BE" sz="1200" dirty="0">
                <a:sym typeface="Wingdings" panose="05000000000000000000" pitchFamily="2" charset="2"/>
              </a:rPr>
              <a:t/>
            </a:r>
            <a:br>
              <a:rPr lang="nl-BE" sz="1200" dirty="0">
                <a:sym typeface="Wingdings" panose="05000000000000000000" pitchFamily="2" charset="2"/>
              </a:rPr>
            </a:br>
            <a:r>
              <a:rPr lang="nl-BE" sz="1400" b="1" i="1" u="sng" dirty="0">
                <a:solidFill>
                  <a:srgbClr val="0070C0"/>
                </a:solidFill>
                <a:sym typeface="Wingdings" panose="05000000000000000000" pitchFamily="2" charset="2"/>
              </a:rPr>
              <a:t>M</a:t>
            </a:r>
            <a:r>
              <a:rPr lang="nl-BE" sz="1400" b="1" i="1" u="sng" dirty="0" smtClean="0">
                <a:solidFill>
                  <a:srgbClr val="0070C0"/>
                </a:solidFill>
              </a:rPr>
              <a:t>anagen vervanging</a:t>
            </a:r>
            <a:r>
              <a:rPr lang="nl-BE" sz="1200" b="1" i="1" dirty="0" smtClean="0"/>
              <a:t/>
            </a:r>
            <a:br>
              <a:rPr lang="nl-BE" sz="1200" b="1" i="1" dirty="0" smtClean="0"/>
            </a:br>
            <a:r>
              <a:rPr lang="nl-BE" sz="1200" b="1" i="1" dirty="0" smtClean="0"/>
              <a:t/>
            </a:r>
            <a:br>
              <a:rPr lang="nl-BE" sz="1200" b="1" i="1" dirty="0" smtClean="0"/>
            </a:br>
            <a:r>
              <a:rPr lang="nl-BE" sz="1200" b="1" i="1" dirty="0" smtClean="0"/>
              <a:t>Tool DM : </a:t>
            </a:r>
            <a:br>
              <a:rPr lang="nl-BE" sz="1200" b="1" i="1" dirty="0" smtClean="0"/>
            </a:br>
            <a:r>
              <a:rPr lang="nl-BE" sz="1200" b="1" i="1" u="sng" dirty="0" smtClean="0">
                <a:solidFill>
                  <a:srgbClr val="FF0000"/>
                </a:solidFill>
              </a:rPr>
              <a:t>“ Gids voor vervangartsen “ </a:t>
            </a:r>
            <a:r>
              <a:rPr lang="nl-BE" sz="1200" u="sng" dirty="0" smtClean="0">
                <a:solidFill>
                  <a:srgbClr val="FF0000"/>
                </a:solidFill>
              </a:rPr>
              <a:t> </a:t>
            </a:r>
            <a:r>
              <a:rPr lang="nl-BE" sz="1200" dirty="0" smtClean="0">
                <a:solidFill>
                  <a:srgbClr val="FF0000"/>
                </a:solidFill>
              </a:rPr>
              <a:t>-- </a:t>
            </a:r>
            <a:r>
              <a:rPr lang="nl-BE" sz="1200" dirty="0" smtClean="0"/>
              <a:t>financiële overeenkomst , onkosten , rechten en plichten </a:t>
            </a:r>
          </a:p>
          <a:p>
            <a:pPr marL="0" indent="0">
              <a:buNone/>
            </a:pPr>
            <a:r>
              <a:rPr lang="nl-BE" sz="1200" dirty="0" smtClean="0"/>
              <a:t>                   + </a:t>
            </a:r>
            <a:r>
              <a:rPr lang="nl-BE" sz="1200" b="1" i="1" u="sng" dirty="0" smtClean="0">
                <a:solidFill>
                  <a:srgbClr val="FF0000"/>
                </a:solidFill>
              </a:rPr>
              <a:t>Voorbeeldovereenkomst vervangartsen </a:t>
            </a:r>
            <a:r>
              <a:rPr lang="nl-BE" sz="1200" dirty="0" smtClean="0"/>
              <a:t/>
            </a:r>
            <a:br>
              <a:rPr lang="nl-BE" sz="1200" dirty="0" smtClean="0"/>
            </a:br>
            <a:endParaRPr lang="nl-BE" sz="1200" b="1" i="1" dirty="0"/>
          </a:p>
        </p:txBody>
      </p:sp>
      <p:sp>
        <p:nvSpPr>
          <p:cNvPr id="4" name="Rechthoek 3"/>
          <p:cNvSpPr/>
          <p:nvPr/>
        </p:nvSpPr>
        <p:spPr>
          <a:xfrm>
            <a:off x="539552" y="5085184"/>
            <a:ext cx="8064896" cy="276999"/>
          </a:xfrm>
          <a:prstGeom prst="rect">
            <a:avLst/>
          </a:prstGeom>
        </p:spPr>
        <p:txBody>
          <a:bodyPr wrap="square">
            <a:spAutoFit/>
          </a:bodyPr>
          <a:lstStyle/>
          <a:p>
            <a:r>
              <a:rPr lang="nl-BE" sz="1200" dirty="0" smtClean="0">
                <a:solidFill>
                  <a:schemeClr val="tx2">
                    <a:lumMod val="75000"/>
                  </a:schemeClr>
                </a:solidFill>
                <a:sym typeface="Wingdings" panose="05000000000000000000" pitchFamily="2" charset="2"/>
              </a:rPr>
              <a:t>6  </a:t>
            </a:r>
            <a:r>
              <a:rPr lang="nl-BE" sz="1200" u="sng" dirty="0">
                <a:solidFill>
                  <a:schemeClr val="tx2">
                    <a:lumMod val="75000"/>
                  </a:schemeClr>
                </a:solidFill>
                <a:sym typeface="Wingdings" panose="05000000000000000000" pitchFamily="2" charset="2"/>
              </a:rPr>
              <a:t>iedere huisarts heeft een </a:t>
            </a:r>
            <a:r>
              <a:rPr lang="nl-BE" sz="1200" b="1" u="sng" dirty="0">
                <a:solidFill>
                  <a:schemeClr val="tx2">
                    <a:lumMod val="75000"/>
                  </a:schemeClr>
                </a:solidFill>
                <a:sym typeface="Wingdings" panose="05000000000000000000" pitchFamily="2" charset="2"/>
              </a:rPr>
              <a:t>inventarisatie-checklist</a:t>
            </a:r>
            <a:r>
              <a:rPr lang="nl-BE" sz="1200" u="sng" dirty="0">
                <a:solidFill>
                  <a:schemeClr val="tx2">
                    <a:lumMod val="75000"/>
                  </a:schemeClr>
                </a:solidFill>
                <a:sym typeface="Wingdings" panose="05000000000000000000" pitchFamily="2" charset="2"/>
              </a:rPr>
              <a:t> voor nabestaanden en vervangers</a:t>
            </a:r>
            <a:endParaRPr lang="nl-BE" sz="1200" dirty="0">
              <a:solidFill>
                <a:schemeClr val="tx2">
                  <a:lumMod val="75000"/>
                </a:schemeClr>
              </a:solidFill>
            </a:endParaRPr>
          </a:p>
        </p:txBody>
      </p:sp>
    </p:spTree>
    <p:extLst>
      <p:ext uri="{BB962C8B-B14F-4D97-AF65-F5344CB8AC3E}">
        <p14:creationId xmlns:p14="http://schemas.microsoft.com/office/powerpoint/2010/main" val="1894055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u="sng" dirty="0">
                <a:solidFill>
                  <a:srgbClr val="FFFF00"/>
                </a:solidFill>
                <a:sym typeface="Wingdings" panose="05000000000000000000" pitchFamily="2" charset="2"/>
              </a:rPr>
              <a:t>B</a:t>
            </a:r>
            <a:r>
              <a:rPr lang="nl-BE" sz="2000" dirty="0" smtClean="0">
                <a:solidFill>
                  <a:srgbClr val="FFFF00"/>
                </a:solidFill>
                <a:sym typeface="Wingdings" panose="05000000000000000000" pitchFamily="2" charset="2"/>
              </a:rPr>
              <a:t>-&gt; </a:t>
            </a:r>
            <a:r>
              <a:rPr lang="nl-BE" sz="2000" dirty="0">
                <a:solidFill>
                  <a:srgbClr val="FFFF00"/>
                </a:solidFill>
                <a:sym typeface="Wingdings" panose="05000000000000000000" pitchFamily="2" charset="2"/>
              </a:rPr>
              <a:t>vóórkomen of opvangen van een </a:t>
            </a:r>
            <a:r>
              <a:rPr lang="nl-BE" sz="2000" dirty="0">
                <a:solidFill>
                  <a:srgbClr val="FF0000"/>
                </a:solidFill>
                <a:sym typeface="Wingdings" panose="05000000000000000000" pitchFamily="2" charset="2"/>
              </a:rPr>
              <a:t>dreigend </a:t>
            </a:r>
            <a:r>
              <a:rPr lang="nl-BE" sz="2000" dirty="0" smtClean="0">
                <a:solidFill>
                  <a:srgbClr val="FF0000"/>
                </a:solidFill>
                <a:sym typeface="Wingdings" panose="05000000000000000000" pitchFamily="2" charset="2"/>
              </a:rPr>
              <a:t>huisartsentekort</a:t>
            </a:r>
            <a:br>
              <a:rPr lang="nl-BE" sz="2000" dirty="0" smtClean="0">
                <a:solidFill>
                  <a:srgbClr val="FF0000"/>
                </a:solidFill>
                <a:sym typeface="Wingdings" panose="05000000000000000000" pitchFamily="2" charset="2"/>
              </a:rPr>
            </a:br>
            <a:r>
              <a:rPr lang="nl-BE" sz="2000" dirty="0" smtClean="0">
                <a:solidFill>
                  <a:srgbClr val="FF0000"/>
                </a:solidFill>
                <a:sym typeface="Wingdings" panose="05000000000000000000" pitchFamily="2" charset="2"/>
              </a:rPr>
              <a:t>                                                                                                    </a:t>
            </a:r>
            <a:r>
              <a:rPr lang="nl-BE" sz="2000" dirty="0">
                <a:solidFill>
                  <a:srgbClr val="FF0000"/>
                </a:solidFill>
                <a:sym typeface="Wingdings" panose="05000000000000000000" pitchFamily="2" charset="2"/>
              </a:rPr>
              <a:t>in de regio</a:t>
            </a:r>
            <a:endParaRPr lang="nl-BE" sz="2000"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nl-BE" sz="1400" b="1" dirty="0" smtClean="0">
                <a:sym typeface="Wingdings" panose="05000000000000000000" pitchFamily="2" charset="2"/>
              </a:rPr>
              <a:t/>
            </a:r>
            <a:br>
              <a:rPr lang="nl-BE" sz="1400" b="1" dirty="0" smtClean="0">
                <a:sym typeface="Wingdings" panose="05000000000000000000" pitchFamily="2" charset="2"/>
              </a:rPr>
            </a:br>
            <a:r>
              <a:rPr lang="nl-BE" sz="1400" b="1" dirty="0" smtClean="0">
                <a:solidFill>
                  <a:schemeClr val="tx1"/>
                </a:solidFill>
                <a:sym typeface="Wingdings" panose="05000000000000000000" pitchFamily="2" charset="2"/>
              </a:rPr>
              <a:t> 1  </a:t>
            </a:r>
            <a:r>
              <a:rPr lang="nl-BE" sz="1400" b="1" u="sng" dirty="0" smtClean="0">
                <a:solidFill>
                  <a:schemeClr val="tx1"/>
                </a:solidFill>
                <a:sym typeface="Wingdings" panose="05000000000000000000" pitchFamily="2" charset="2"/>
              </a:rPr>
              <a:t>inventariseren -  opmaken van een kringkadaster</a:t>
            </a:r>
            <a:r>
              <a:rPr lang="nl-BE" sz="1400" u="sng" dirty="0" smtClean="0">
                <a:sym typeface="Wingdings" panose="05000000000000000000" pitchFamily="2" charset="2"/>
              </a:rPr>
              <a:t/>
            </a:r>
            <a:br>
              <a:rPr lang="nl-BE" sz="1400" u="sng" dirty="0" smtClean="0">
                <a:sym typeface="Wingdings" panose="05000000000000000000" pitchFamily="2" charset="2"/>
              </a:rPr>
            </a:br>
            <a:r>
              <a:rPr lang="nl-BE" sz="1400" dirty="0" smtClean="0">
                <a:sym typeface="Wingdings" panose="05000000000000000000" pitchFamily="2" charset="2"/>
              </a:rPr>
              <a:t/>
            </a:r>
            <a:br>
              <a:rPr lang="nl-BE" sz="1400" dirty="0" smtClean="0">
                <a:sym typeface="Wingdings" panose="05000000000000000000" pitchFamily="2" charset="2"/>
              </a:rPr>
            </a:br>
            <a:r>
              <a:rPr lang="nl-BE" sz="1400" dirty="0" smtClean="0">
                <a:sym typeface="Wingdings" panose="05000000000000000000" pitchFamily="2" charset="2"/>
              </a:rPr>
              <a:t>aandacht voor spreiding , werkbelasting , FTE , ouderdom + werkhorizon</a:t>
            </a:r>
          </a:p>
          <a:p>
            <a:pPr marL="0" indent="0">
              <a:buNone/>
            </a:pPr>
            <a:r>
              <a:rPr lang="nl-BE" sz="1400" dirty="0" smtClean="0">
                <a:sym typeface="Wingdings" panose="05000000000000000000" pitchFamily="2" charset="2"/>
              </a:rPr>
              <a:t>------ aanvraag HA arm gebied of stedelijk met grote sociale druk  ( </a:t>
            </a:r>
            <a:r>
              <a:rPr lang="nl-BE" sz="1400" dirty="0" err="1" smtClean="0">
                <a:sym typeface="Wingdings" panose="05000000000000000000" pitchFamily="2" charset="2"/>
              </a:rPr>
              <a:t>Impulseo</a:t>
            </a:r>
            <a:r>
              <a:rPr lang="nl-BE" sz="1400" dirty="0" smtClean="0">
                <a:sym typeface="Wingdings" panose="05000000000000000000" pitchFamily="2" charset="2"/>
              </a:rPr>
              <a:t> 1 subsidie / lening) </a:t>
            </a:r>
            <a:br>
              <a:rPr lang="nl-BE" sz="1400" dirty="0" smtClean="0">
                <a:sym typeface="Wingdings" panose="05000000000000000000" pitchFamily="2" charset="2"/>
              </a:rPr>
            </a:br>
            <a:r>
              <a:rPr lang="nl-BE" sz="1400" dirty="0" err="1" smtClean="0">
                <a:sym typeface="Wingdings" panose="05000000000000000000" pitchFamily="2" charset="2"/>
              </a:rPr>
              <a:t>cave</a:t>
            </a:r>
            <a:r>
              <a:rPr lang="nl-BE" sz="1400" dirty="0" smtClean="0">
                <a:sym typeface="Wingdings" panose="05000000000000000000" pitchFamily="2" charset="2"/>
              </a:rPr>
              <a:t> : </a:t>
            </a:r>
            <a:br>
              <a:rPr lang="nl-BE" sz="1400" dirty="0" smtClean="0">
                <a:sym typeface="Wingdings" panose="05000000000000000000" pitchFamily="2" charset="2"/>
              </a:rPr>
            </a:br>
            <a:r>
              <a:rPr lang="nl-BE" sz="1400" dirty="0" smtClean="0">
                <a:sym typeface="Wingdings" panose="05000000000000000000" pitchFamily="2" charset="2"/>
              </a:rPr>
              <a:t>. vicieuze cirkel ( minder HA  in regio = minder aantrekken jonge HA )</a:t>
            </a:r>
            <a:br>
              <a:rPr lang="nl-BE" sz="1400" dirty="0" smtClean="0">
                <a:sym typeface="Wingdings" panose="05000000000000000000" pitchFamily="2" charset="2"/>
              </a:rPr>
            </a:br>
            <a:r>
              <a:rPr lang="nl-BE" sz="1400" dirty="0" smtClean="0">
                <a:sym typeface="Wingdings" panose="05000000000000000000" pitchFamily="2" charset="2"/>
              </a:rPr>
              <a:t>. bereidheid tot samenwerken  en  werkherverdeling</a:t>
            </a:r>
            <a:br>
              <a:rPr lang="nl-BE" sz="1400" dirty="0" smtClean="0">
                <a:sym typeface="Wingdings" panose="05000000000000000000" pitchFamily="2" charset="2"/>
              </a:rPr>
            </a:br>
            <a:endParaRPr lang="nl-BE" sz="1400" dirty="0" smtClean="0">
              <a:sym typeface="Wingdings" panose="05000000000000000000" pitchFamily="2" charset="2"/>
            </a:endParaRPr>
          </a:p>
          <a:p>
            <a:pPr marL="0" indent="0">
              <a:buNone/>
            </a:pPr>
            <a:r>
              <a:rPr lang="nl-BE" sz="1400" b="1" dirty="0" smtClean="0">
                <a:solidFill>
                  <a:schemeClr val="tx1"/>
                </a:solidFill>
                <a:sym typeface="Wingdings" panose="05000000000000000000" pitchFamily="2" charset="2"/>
              </a:rPr>
              <a:t>2  </a:t>
            </a:r>
            <a:r>
              <a:rPr lang="nl-BE" sz="1400" b="1" u="sng" dirty="0" smtClean="0">
                <a:solidFill>
                  <a:schemeClr val="tx1"/>
                </a:solidFill>
                <a:sym typeface="Wingdings" panose="05000000000000000000" pitchFamily="2" charset="2"/>
              </a:rPr>
              <a:t>goed gestructureerde wachtdienstorganisatie   aantrekken jonge artsen </a:t>
            </a:r>
            <a:r>
              <a:rPr lang="nl-BE" sz="1400" u="sng" dirty="0" smtClean="0">
                <a:sym typeface="Wingdings" panose="05000000000000000000" pitchFamily="2" charset="2"/>
              </a:rPr>
              <a:t/>
            </a:r>
            <a:br>
              <a:rPr lang="nl-BE" sz="1400" u="sng" dirty="0" smtClean="0">
                <a:sym typeface="Wingdings" panose="05000000000000000000" pitchFamily="2" charset="2"/>
              </a:rPr>
            </a:br>
            <a:r>
              <a:rPr lang="nl-BE" sz="1400" u="sng" dirty="0" smtClean="0">
                <a:sym typeface="Wingdings" panose="05000000000000000000" pitchFamily="2" charset="2"/>
              </a:rPr>
              <a:t/>
            </a:r>
            <a:br>
              <a:rPr lang="nl-BE" sz="1400" u="sng" dirty="0" smtClean="0">
                <a:sym typeface="Wingdings" panose="05000000000000000000" pitchFamily="2" charset="2"/>
              </a:rPr>
            </a:br>
            <a:r>
              <a:rPr lang="nl-BE" sz="1400" dirty="0" smtClean="0">
                <a:sym typeface="Wingdings" panose="05000000000000000000" pitchFamily="2" charset="2"/>
              </a:rPr>
              <a:t>- </a:t>
            </a:r>
            <a:r>
              <a:rPr lang="nl-BE" sz="1400" u="sng" dirty="0" smtClean="0">
                <a:sym typeface="Wingdings" panose="05000000000000000000" pitchFamily="2" charset="2"/>
              </a:rPr>
              <a:t>weekwacht</a:t>
            </a:r>
            <a:r>
              <a:rPr lang="nl-BE" sz="1400" dirty="0" smtClean="0">
                <a:sym typeface="Wingdings" panose="05000000000000000000" pitchFamily="2" charset="2"/>
              </a:rPr>
              <a:t> + verslaggeving </a:t>
            </a:r>
            <a:br>
              <a:rPr lang="nl-BE" sz="1400" dirty="0" smtClean="0">
                <a:sym typeface="Wingdings" panose="05000000000000000000" pitchFamily="2" charset="2"/>
              </a:rPr>
            </a:br>
            <a:r>
              <a:rPr lang="nl-BE" sz="1400" dirty="0" smtClean="0">
                <a:sym typeface="Wingdings" panose="05000000000000000000" pitchFamily="2" charset="2"/>
              </a:rPr>
              <a:t>- </a:t>
            </a:r>
            <a:r>
              <a:rPr lang="nl-BE" sz="1400" u="sng" dirty="0" smtClean="0">
                <a:sym typeface="Wingdings" panose="05000000000000000000" pitchFamily="2" charset="2"/>
              </a:rPr>
              <a:t>HR / RIO </a:t>
            </a:r>
            <a:r>
              <a:rPr lang="nl-BE" sz="1400" dirty="0" smtClean="0">
                <a:sym typeface="Wingdings" panose="05000000000000000000" pitchFamily="2" charset="2"/>
              </a:rPr>
              <a:t>met duidelijke richtlijnen in en  buiten wachtdienst  met praktische afspraken / deontologische regels</a:t>
            </a:r>
            <a:br>
              <a:rPr lang="nl-BE" sz="1400" dirty="0" smtClean="0">
                <a:sym typeface="Wingdings" panose="05000000000000000000" pitchFamily="2" charset="2"/>
              </a:rPr>
            </a:br>
            <a:r>
              <a:rPr lang="nl-BE" sz="1400" dirty="0" smtClean="0">
                <a:sym typeface="Wingdings" panose="05000000000000000000" pitchFamily="2" charset="2"/>
              </a:rPr>
              <a:t>- transparantie in toekennen van </a:t>
            </a:r>
            <a:r>
              <a:rPr lang="nl-BE" sz="1400" u="sng" dirty="0" smtClean="0">
                <a:sym typeface="Wingdings" panose="05000000000000000000" pitchFamily="2" charset="2"/>
              </a:rPr>
              <a:t>vrijstellingen </a:t>
            </a:r>
            <a:r>
              <a:rPr lang="nl-BE" sz="1400" dirty="0" smtClean="0">
                <a:sym typeface="Wingdings" panose="05000000000000000000" pitchFamily="2" charset="2"/>
              </a:rPr>
              <a:t/>
            </a:r>
            <a:br>
              <a:rPr lang="nl-BE" sz="1400" dirty="0" smtClean="0">
                <a:sym typeface="Wingdings" panose="05000000000000000000" pitchFamily="2" charset="2"/>
              </a:rPr>
            </a:br>
            <a:r>
              <a:rPr lang="nl-BE" sz="1400" dirty="0" smtClean="0">
                <a:sym typeface="Wingdings" panose="05000000000000000000" pitchFamily="2" charset="2"/>
              </a:rPr>
              <a:t>-</a:t>
            </a:r>
            <a:r>
              <a:rPr lang="nl-BE" sz="1400" u="sng" dirty="0" smtClean="0">
                <a:sym typeface="Wingdings" panose="05000000000000000000" pitchFamily="2" charset="2"/>
              </a:rPr>
              <a:t> aanspreekpunt </a:t>
            </a:r>
            <a:r>
              <a:rPr lang="nl-BE" sz="1400" dirty="0" smtClean="0">
                <a:sym typeface="Wingdings" panose="05000000000000000000" pitchFamily="2" charset="2"/>
              </a:rPr>
              <a:t>als ombudsman/vrouw </a:t>
            </a:r>
            <a:br>
              <a:rPr lang="nl-BE" sz="1400" dirty="0" smtClean="0">
                <a:sym typeface="Wingdings" panose="05000000000000000000" pitchFamily="2" charset="2"/>
              </a:rPr>
            </a:br>
            <a:r>
              <a:rPr lang="nl-BE" sz="1400" dirty="0" smtClean="0">
                <a:sym typeface="Wingdings" panose="05000000000000000000" pitchFamily="2" charset="2"/>
              </a:rPr>
              <a:t>- </a:t>
            </a:r>
            <a:r>
              <a:rPr lang="nl-BE" sz="1400" u="sng" dirty="0" smtClean="0">
                <a:sym typeface="Wingdings" panose="05000000000000000000" pitchFamily="2" charset="2"/>
              </a:rPr>
              <a:t>bemiddelingscommissie ( </a:t>
            </a:r>
            <a:r>
              <a:rPr lang="nl-BE" sz="1400" dirty="0" smtClean="0">
                <a:sym typeface="Wingdings" panose="05000000000000000000" pitchFamily="2" charset="2"/>
              </a:rPr>
              <a:t>kring overschrijdend) </a:t>
            </a:r>
            <a:br>
              <a:rPr lang="nl-BE" sz="1400" dirty="0" smtClean="0">
                <a:sym typeface="Wingdings" panose="05000000000000000000" pitchFamily="2" charset="2"/>
              </a:rPr>
            </a:br>
            <a:r>
              <a:rPr lang="nl-BE" sz="1400" dirty="0" smtClean="0">
                <a:sym typeface="Wingdings" panose="05000000000000000000" pitchFamily="2" charset="2"/>
              </a:rPr>
              <a:t>- beroep doen op PGC / Orde  kan rol spelen bij bepalen vrijstelling </a:t>
            </a:r>
            <a:br>
              <a:rPr lang="nl-BE" sz="1400" dirty="0" smtClean="0">
                <a:sym typeface="Wingdings" panose="05000000000000000000" pitchFamily="2" charset="2"/>
              </a:rPr>
            </a:br>
            <a:r>
              <a:rPr lang="nl-BE" sz="1400" dirty="0" smtClean="0">
                <a:sym typeface="Wingdings" panose="05000000000000000000" pitchFamily="2" charset="2"/>
              </a:rPr>
              <a:t/>
            </a:r>
            <a:br>
              <a:rPr lang="nl-BE" sz="1400" dirty="0" smtClean="0">
                <a:sym typeface="Wingdings" panose="05000000000000000000" pitchFamily="2" charset="2"/>
              </a:rPr>
            </a:br>
            <a:r>
              <a:rPr lang="nl-BE" sz="1400" b="1" dirty="0" smtClean="0">
                <a:sym typeface="Wingdings" panose="05000000000000000000" pitchFamily="2" charset="2"/>
              </a:rPr>
              <a:t>DM</a:t>
            </a:r>
            <a:r>
              <a:rPr lang="nl-BE" sz="1400" dirty="0" smtClean="0">
                <a:sym typeface="Wingdings" panose="05000000000000000000" pitchFamily="2" charset="2"/>
              </a:rPr>
              <a:t> : uitwerking document </a:t>
            </a:r>
            <a:r>
              <a:rPr lang="nl-BE" sz="1400" u="sng" dirty="0" smtClean="0">
                <a:sym typeface="Wingdings" panose="05000000000000000000" pitchFamily="2" charset="2"/>
              </a:rPr>
              <a:t>“ Medische permanentie praktisch bekeken “ </a:t>
            </a:r>
            <a:br>
              <a:rPr lang="nl-BE" sz="1400" u="sng" dirty="0" smtClean="0">
                <a:sym typeface="Wingdings" panose="05000000000000000000" pitchFamily="2" charset="2"/>
              </a:rPr>
            </a:br>
            <a:endParaRPr lang="nl-BE" sz="1400" u="sng" dirty="0"/>
          </a:p>
        </p:txBody>
      </p:sp>
    </p:spTree>
    <p:extLst>
      <p:ext uri="{BB962C8B-B14F-4D97-AF65-F5344CB8AC3E}">
        <p14:creationId xmlns:p14="http://schemas.microsoft.com/office/powerpoint/2010/main" val="335170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u="sng" dirty="0">
                <a:solidFill>
                  <a:srgbClr val="FFFF00"/>
                </a:solidFill>
                <a:sym typeface="Wingdings" panose="05000000000000000000" pitchFamily="2" charset="2"/>
              </a:rPr>
              <a:t>C</a:t>
            </a:r>
            <a:r>
              <a:rPr lang="nl-BE" sz="2000" dirty="0" smtClean="0">
                <a:solidFill>
                  <a:srgbClr val="FFFF00"/>
                </a:solidFill>
                <a:sym typeface="Wingdings" panose="05000000000000000000" pitchFamily="2" charset="2"/>
              </a:rPr>
              <a:t>-&gt; </a:t>
            </a:r>
            <a:r>
              <a:rPr lang="nl-BE" sz="2000" dirty="0">
                <a:solidFill>
                  <a:srgbClr val="FF0000"/>
                </a:solidFill>
                <a:sym typeface="Wingdings" panose="05000000000000000000" pitchFamily="2" charset="2"/>
              </a:rPr>
              <a:t>samenwerkingen</a:t>
            </a:r>
            <a:r>
              <a:rPr lang="nl-BE" sz="2000" dirty="0">
                <a:solidFill>
                  <a:srgbClr val="00B0F0"/>
                </a:solidFill>
                <a:sym typeface="Wingdings" panose="05000000000000000000" pitchFamily="2" charset="2"/>
              </a:rPr>
              <a:t> </a:t>
            </a:r>
            <a:r>
              <a:rPr lang="nl-BE" sz="2000" dirty="0">
                <a:solidFill>
                  <a:srgbClr val="FFFF00"/>
                </a:solidFill>
                <a:sym typeface="Wingdings" panose="05000000000000000000" pitchFamily="2" charset="2"/>
              </a:rPr>
              <a:t>initiëren of stimuleren</a:t>
            </a:r>
            <a:endParaRPr lang="nl-BE" sz="2000" dirty="0">
              <a:solidFill>
                <a:srgbClr val="FFFF00"/>
              </a:solidFill>
            </a:endParaRPr>
          </a:p>
        </p:txBody>
      </p:sp>
      <p:sp>
        <p:nvSpPr>
          <p:cNvPr id="3" name="Tijdelijke aanduiding voor inhoud 2"/>
          <p:cNvSpPr>
            <a:spLocks noGrp="1"/>
          </p:cNvSpPr>
          <p:nvPr>
            <p:ph idx="1"/>
          </p:nvPr>
        </p:nvSpPr>
        <p:spPr>
          <a:xfrm>
            <a:off x="457200" y="1600200"/>
            <a:ext cx="8229600" cy="4853136"/>
          </a:xfrm>
        </p:spPr>
        <p:txBody>
          <a:bodyPr/>
          <a:lstStyle/>
          <a:p>
            <a:pPr marL="0" indent="0">
              <a:buNone/>
            </a:pPr>
            <a:r>
              <a:rPr lang="nl-BE" sz="1800" b="1" dirty="0" smtClean="0">
                <a:solidFill>
                  <a:schemeClr val="tx1"/>
                </a:solidFill>
                <a:sym typeface="Wingdings" panose="05000000000000000000" pitchFamily="2" charset="2"/>
              </a:rPr>
              <a:t>- </a:t>
            </a:r>
            <a:r>
              <a:rPr lang="nl-BE" sz="1600" b="1" dirty="0">
                <a:solidFill>
                  <a:schemeClr val="tx1"/>
                </a:solidFill>
                <a:sym typeface="Wingdings" panose="05000000000000000000" pitchFamily="2" charset="2"/>
              </a:rPr>
              <a:t>stimuleren praktijknetwerken </a:t>
            </a:r>
            <a:r>
              <a:rPr lang="nl-BE" sz="1800" dirty="0" smtClean="0">
                <a:sym typeface="Wingdings" panose="05000000000000000000" pitchFamily="2" charset="2"/>
              </a:rPr>
              <a:t/>
            </a:r>
            <a:br>
              <a:rPr lang="nl-BE" sz="1800" dirty="0" smtClean="0">
                <a:sym typeface="Wingdings" panose="05000000000000000000" pitchFamily="2" charset="2"/>
              </a:rPr>
            </a:br>
            <a:r>
              <a:rPr lang="nl-BE" sz="1100" dirty="0" smtClean="0">
                <a:sym typeface="Wingdings" panose="05000000000000000000" pitchFamily="2" charset="2"/>
              </a:rPr>
              <a:t>(= netwerk tussen  2 solo en/of duo praktijken werkend vanuit een eigen adres en met afspraken rond gezamenlijke zorg/ inzage dossiers/ verslagen/ continuïteit / </a:t>
            </a:r>
            <a:r>
              <a:rPr lang="nl-BE" sz="1100" dirty="0" err="1" smtClean="0">
                <a:sym typeface="Wingdings" panose="05000000000000000000" pitchFamily="2" charset="2"/>
              </a:rPr>
              <a:t>gmd</a:t>
            </a:r>
            <a:r>
              <a:rPr lang="nl-BE" sz="1100" dirty="0" smtClean="0">
                <a:sym typeface="Wingdings" panose="05000000000000000000" pitchFamily="2" charset="2"/>
              </a:rPr>
              <a:t> / financieel)</a:t>
            </a:r>
            <a:br>
              <a:rPr lang="nl-BE" sz="1100" dirty="0" smtClean="0">
                <a:sym typeface="Wingdings" panose="05000000000000000000" pitchFamily="2" charset="2"/>
              </a:rPr>
            </a:br>
            <a:r>
              <a:rPr lang="nl-BE" sz="1100" dirty="0" smtClean="0">
                <a:sym typeface="Wingdings" panose="05000000000000000000" pitchFamily="2" charset="2"/>
              </a:rPr>
              <a:t/>
            </a:r>
            <a:br>
              <a:rPr lang="nl-BE" sz="1100" dirty="0" smtClean="0">
                <a:sym typeface="Wingdings" panose="05000000000000000000" pitchFamily="2" charset="2"/>
              </a:rPr>
            </a:br>
            <a:r>
              <a:rPr lang="nl-BE" sz="1100" b="1" dirty="0" smtClean="0">
                <a:sym typeface="Wingdings" panose="05000000000000000000" pitchFamily="2" charset="2"/>
              </a:rPr>
              <a:t>Groepsregistratie</a:t>
            </a:r>
            <a:r>
              <a:rPr lang="nl-BE" sz="1100" dirty="0" smtClean="0">
                <a:sym typeface="Wingdings" panose="05000000000000000000" pitchFamily="2" charset="2"/>
              </a:rPr>
              <a:t> is mogelijk met terugbetalingsgelijkheid .</a:t>
            </a:r>
            <a:r>
              <a:rPr lang="nl-BE" sz="1200" dirty="0" smtClean="0">
                <a:sym typeface="Wingdings" panose="05000000000000000000" pitchFamily="2" charset="2"/>
              </a:rPr>
              <a:t/>
            </a:r>
            <a:br>
              <a:rPr lang="nl-BE" sz="1200" dirty="0" smtClean="0">
                <a:sym typeface="Wingdings" panose="05000000000000000000" pitchFamily="2" charset="2"/>
              </a:rPr>
            </a:br>
            <a:r>
              <a:rPr lang="nl-BE" sz="1800" dirty="0">
                <a:sym typeface="Wingdings" panose="05000000000000000000" pitchFamily="2" charset="2"/>
              </a:rPr>
              <a:t/>
            </a:r>
            <a:br>
              <a:rPr lang="nl-BE" sz="1800" dirty="0">
                <a:sym typeface="Wingdings" panose="05000000000000000000" pitchFamily="2" charset="2"/>
              </a:rPr>
            </a:br>
            <a:r>
              <a:rPr lang="nl-BE" sz="1600" b="1" dirty="0">
                <a:solidFill>
                  <a:schemeClr val="tx1"/>
                </a:solidFill>
                <a:sym typeface="Wingdings" panose="05000000000000000000" pitchFamily="2" charset="2"/>
              </a:rPr>
              <a:t>- duidelijke afspraken in praktijknetwerken </a:t>
            </a:r>
            <a:r>
              <a:rPr lang="nl-BE" sz="1800" dirty="0" smtClean="0">
                <a:sym typeface="Wingdings" panose="05000000000000000000" pitchFamily="2" charset="2"/>
              </a:rPr>
              <a:t/>
            </a:r>
            <a:br>
              <a:rPr lang="nl-BE" sz="1800" dirty="0" smtClean="0">
                <a:sym typeface="Wingdings" panose="05000000000000000000" pitchFamily="2" charset="2"/>
              </a:rPr>
            </a:br>
            <a:r>
              <a:rPr lang="nl-BE" sz="1100" dirty="0" smtClean="0">
                <a:sym typeface="Wingdings" panose="05000000000000000000" pitchFamily="2" charset="2"/>
              </a:rPr>
              <a:t>+ vastleggen interne communicatie / verslagen / toegang dossiers</a:t>
            </a:r>
            <a:br>
              <a:rPr lang="nl-BE" sz="1100" dirty="0" smtClean="0">
                <a:sym typeface="Wingdings" panose="05000000000000000000" pitchFamily="2" charset="2"/>
              </a:rPr>
            </a:br>
            <a:r>
              <a:rPr lang="nl-BE" sz="1100" dirty="0" smtClean="0">
                <a:sym typeface="Wingdings" panose="05000000000000000000" pitchFamily="2" charset="2"/>
              </a:rPr>
              <a:t>+ aanduiden eindverantwoordelijke / coördinator</a:t>
            </a:r>
            <a:r>
              <a:rPr lang="nl-BE" sz="1800" dirty="0" smtClean="0">
                <a:sym typeface="Wingdings" panose="05000000000000000000" pitchFamily="2" charset="2"/>
              </a:rPr>
              <a:t/>
            </a:r>
            <a:br>
              <a:rPr lang="nl-BE" sz="1800" dirty="0" smtClean="0">
                <a:sym typeface="Wingdings" panose="05000000000000000000" pitchFamily="2" charset="2"/>
              </a:rPr>
            </a:br>
            <a:r>
              <a:rPr lang="nl-BE" sz="1800" dirty="0">
                <a:sym typeface="Wingdings" panose="05000000000000000000" pitchFamily="2" charset="2"/>
              </a:rPr>
              <a:t/>
            </a:r>
            <a:br>
              <a:rPr lang="nl-BE" sz="1800" dirty="0">
                <a:sym typeface="Wingdings" panose="05000000000000000000" pitchFamily="2" charset="2"/>
              </a:rPr>
            </a:br>
            <a:r>
              <a:rPr lang="nl-BE" sz="1800" b="1" dirty="0">
                <a:sym typeface="Wingdings" panose="05000000000000000000" pitchFamily="2" charset="2"/>
              </a:rPr>
              <a:t>- </a:t>
            </a:r>
            <a:r>
              <a:rPr lang="nl-BE" sz="1600" b="1" dirty="0">
                <a:solidFill>
                  <a:schemeClr val="tx1"/>
                </a:solidFill>
                <a:sym typeface="Wingdings" panose="05000000000000000000" pitchFamily="2" charset="2"/>
              </a:rPr>
              <a:t>verzamelen knowhow  &amp; tools </a:t>
            </a:r>
            <a:r>
              <a:rPr lang="nl-BE" sz="1800" dirty="0">
                <a:sym typeface="Wingdings" panose="05000000000000000000" pitchFamily="2" charset="2"/>
              </a:rPr>
              <a:t/>
            </a:r>
            <a:br>
              <a:rPr lang="nl-BE" sz="1800" dirty="0">
                <a:sym typeface="Wingdings" panose="05000000000000000000" pitchFamily="2" charset="2"/>
              </a:rPr>
            </a:br>
            <a:r>
              <a:rPr lang="nl-BE" sz="1100" dirty="0">
                <a:sym typeface="Wingdings" panose="05000000000000000000" pitchFamily="2" charset="2"/>
              </a:rPr>
              <a:t>                 vanuit </a:t>
            </a:r>
            <a:r>
              <a:rPr lang="nl-BE" sz="1100" b="1" dirty="0" smtClean="0">
                <a:sym typeface="Wingdings" panose="05000000000000000000" pitchFamily="2" charset="2"/>
              </a:rPr>
              <a:t>Kennisdomein Praktijkorganisatie  </a:t>
            </a:r>
            <a:r>
              <a:rPr lang="nl-BE" sz="1100" dirty="0">
                <a:sym typeface="Wingdings" panose="05000000000000000000" pitchFamily="2" charset="2"/>
              </a:rPr>
              <a:t>( DM) </a:t>
            </a:r>
            <a:r>
              <a:rPr lang="nl-BE" sz="1100" dirty="0" smtClean="0">
                <a:sym typeface="Wingdings" panose="05000000000000000000" pitchFamily="2" charset="2"/>
              </a:rPr>
              <a:t> : </a:t>
            </a:r>
            <a:r>
              <a:rPr lang="nl-BE" sz="1100" u="sng" dirty="0" err="1" smtClean="0">
                <a:sym typeface="Wingdings" panose="05000000000000000000" pitchFamily="2" charset="2"/>
              </a:rPr>
              <a:t>info@domusmedica,be</a:t>
            </a:r>
            <a:r>
              <a:rPr lang="nl-BE" sz="1100" dirty="0" smtClean="0">
                <a:sym typeface="Wingdings" panose="05000000000000000000" pitchFamily="2" charset="2"/>
              </a:rPr>
              <a:t/>
            </a:r>
            <a:br>
              <a:rPr lang="nl-BE" sz="1100" dirty="0" smtClean="0">
                <a:sym typeface="Wingdings" panose="05000000000000000000" pitchFamily="2" charset="2"/>
              </a:rPr>
            </a:br>
            <a:r>
              <a:rPr lang="nl-BE" sz="1100" dirty="0" smtClean="0">
                <a:sym typeface="Wingdings" panose="05000000000000000000" pitchFamily="2" charset="2"/>
              </a:rPr>
              <a:t>                                                      5-stappenplan  samenwerking / startgids-praktijkgids / </a:t>
            </a:r>
            <a:r>
              <a:rPr lang="nl-BE" sz="1100" dirty="0" err="1" smtClean="0">
                <a:sym typeface="Wingdings" panose="05000000000000000000" pitchFamily="2" charset="2"/>
              </a:rPr>
              <a:t>webplatform</a:t>
            </a:r>
            <a:r>
              <a:rPr lang="nl-BE" sz="1100" dirty="0" smtClean="0">
                <a:sym typeface="Wingdings" panose="05000000000000000000" pitchFamily="2" charset="2"/>
              </a:rPr>
              <a:t> vervangingen </a:t>
            </a:r>
            <a:br>
              <a:rPr lang="nl-BE" sz="1100" dirty="0" smtClean="0">
                <a:sym typeface="Wingdings" panose="05000000000000000000" pitchFamily="2" charset="2"/>
              </a:rPr>
            </a:br>
            <a:r>
              <a:rPr lang="nl-BE" sz="1100" dirty="0">
                <a:sym typeface="Wingdings" panose="05000000000000000000" pitchFamily="2" charset="2"/>
              </a:rPr>
              <a:t/>
            </a:r>
            <a:br>
              <a:rPr lang="nl-BE" sz="1100" dirty="0">
                <a:sym typeface="Wingdings" panose="05000000000000000000" pitchFamily="2" charset="2"/>
              </a:rPr>
            </a:br>
            <a:r>
              <a:rPr lang="nl-BE" sz="1100" dirty="0">
                <a:sym typeface="Wingdings" panose="05000000000000000000" pitchFamily="2" charset="2"/>
              </a:rPr>
              <a:t>               </a:t>
            </a:r>
            <a:r>
              <a:rPr lang="nl-BE" sz="1100" b="1" dirty="0">
                <a:sym typeface="Wingdings" panose="05000000000000000000" pitchFamily="2" charset="2"/>
              </a:rPr>
              <a:t>  coaching trajecten ECHTT </a:t>
            </a:r>
            <a:r>
              <a:rPr lang="nl-BE" sz="1100" dirty="0" smtClean="0">
                <a:sym typeface="Wingdings" panose="05000000000000000000" pitchFamily="2" charset="2"/>
              </a:rPr>
              <a:t>: individueel / intervisie / </a:t>
            </a:r>
            <a:r>
              <a:rPr lang="nl-BE" sz="1100" dirty="0" err="1" smtClean="0">
                <a:sym typeface="Wingdings" panose="05000000000000000000" pitchFamily="2" charset="2"/>
              </a:rPr>
              <a:t>Haio</a:t>
            </a:r>
            <a:r>
              <a:rPr lang="nl-BE" sz="1100" dirty="0" smtClean="0">
                <a:sym typeface="Wingdings" panose="05000000000000000000" pitchFamily="2" charset="2"/>
              </a:rPr>
              <a:t> opleiding</a:t>
            </a:r>
            <a:br>
              <a:rPr lang="nl-BE" sz="1100" dirty="0" smtClean="0">
                <a:sym typeface="Wingdings" panose="05000000000000000000" pitchFamily="2" charset="2"/>
              </a:rPr>
            </a:br>
            <a:r>
              <a:rPr lang="nl-BE" sz="1100" dirty="0" smtClean="0">
                <a:sym typeface="Wingdings" panose="05000000000000000000" pitchFamily="2" charset="2"/>
              </a:rPr>
              <a:t>                                                       </a:t>
            </a:r>
            <a:r>
              <a:rPr lang="nl-BE" sz="1100" dirty="0" smtClean="0">
                <a:sym typeface="Wingdings" panose="05000000000000000000" pitchFamily="2" charset="2"/>
                <a:hlinkClick r:id="rId2"/>
              </a:rPr>
              <a:t>www.echtt.be</a:t>
            </a:r>
            <a:r>
              <a:rPr lang="nl-BE" sz="1100" dirty="0" smtClean="0">
                <a:sym typeface="Wingdings" panose="05000000000000000000" pitchFamily="2" charset="2"/>
              </a:rPr>
              <a:t> – </a:t>
            </a:r>
            <a:r>
              <a:rPr lang="nl-BE" sz="1100" dirty="0" smtClean="0">
                <a:sym typeface="Wingdings" panose="05000000000000000000" pitchFamily="2" charset="2"/>
                <a:hlinkClick r:id="rId3"/>
              </a:rPr>
              <a:t>info@echtt.be</a:t>
            </a:r>
            <a:r>
              <a:rPr lang="nl-BE" sz="1100" dirty="0" smtClean="0">
                <a:sym typeface="Wingdings" panose="05000000000000000000" pitchFamily="2" charset="2"/>
              </a:rPr>
              <a:t/>
            </a:r>
            <a:br>
              <a:rPr lang="nl-BE" sz="1100" dirty="0" smtClean="0">
                <a:sym typeface="Wingdings" panose="05000000000000000000" pitchFamily="2" charset="2"/>
              </a:rPr>
            </a:br>
            <a:r>
              <a:rPr lang="nl-BE" sz="1100" dirty="0">
                <a:sym typeface="Wingdings" panose="05000000000000000000" pitchFamily="2" charset="2"/>
              </a:rPr>
              <a:t/>
            </a:r>
            <a:br>
              <a:rPr lang="nl-BE" sz="1100" dirty="0">
                <a:sym typeface="Wingdings" panose="05000000000000000000" pitchFamily="2" charset="2"/>
              </a:rPr>
            </a:br>
            <a:r>
              <a:rPr lang="nl-BE" sz="1100" b="1" dirty="0">
                <a:sym typeface="Wingdings" panose="05000000000000000000" pitchFamily="2" charset="2"/>
              </a:rPr>
              <a:t>                 LOK </a:t>
            </a:r>
            <a:r>
              <a:rPr lang="nl-BE" sz="1100" dirty="0">
                <a:sym typeface="Wingdings" panose="05000000000000000000" pitchFamily="2" charset="2"/>
              </a:rPr>
              <a:t>en </a:t>
            </a:r>
            <a:r>
              <a:rPr lang="nl-BE" sz="1100" dirty="0">
                <a:solidFill>
                  <a:schemeClr val="tx1"/>
                </a:solidFill>
                <a:sym typeface="Wingdings" panose="05000000000000000000" pitchFamily="2" charset="2"/>
              </a:rPr>
              <a:t>specifieke navorming </a:t>
            </a:r>
            <a:r>
              <a:rPr lang="nl-BE" sz="1100" dirty="0">
                <a:sym typeface="Wingdings" panose="05000000000000000000" pitchFamily="2" charset="2"/>
              </a:rPr>
              <a:t>via </a:t>
            </a:r>
            <a:r>
              <a:rPr lang="nl-BE" sz="1100" dirty="0" smtClean="0">
                <a:sym typeface="Wingdings" panose="05000000000000000000" pitchFamily="2" charset="2"/>
              </a:rPr>
              <a:t>DM ( “werken met de kring aan samenwerken” – samenwerken tussen generaties ..)</a:t>
            </a:r>
            <a:br>
              <a:rPr lang="nl-BE" sz="1100" dirty="0" smtClean="0">
                <a:sym typeface="Wingdings" panose="05000000000000000000" pitchFamily="2" charset="2"/>
              </a:rPr>
            </a:br>
            <a:r>
              <a:rPr lang="nl-BE" sz="1100" dirty="0">
                <a:sym typeface="Wingdings" panose="05000000000000000000" pitchFamily="2" charset="2"/>
              </a:rPr>
              <a:t/>
            </a:r>
            <a:br>
              <a:rPr lang="nl-BE" sz="1100" dirty="0">
                <a:sym typeface="Wingdings" panose="05000000000000000000" pitchFamily="2" charset="2"/>
              </a:rPr>
            </a:br>
            <a:r>
              <a:rPr lang="nl-BE" sz="1100" dirty="0">
                <a:sym typeface="Wingdings" panose="05000000000000000000" pitchFamily="2" charset="2"/>
              </a:rPr>
              <a:t>                </a:t>
            </a:r>
            <a:r>
              <a:rPr lang="nl-BE" sz="1100" b="1" dirty="0">
                <a:sym typeface="Wingdings" panose="05000000000000000000" pitchFamily="2" charset="2"/>
              </a:rPr>
              <a:t> </a:t>
            </a:r>
            <a:r>
              <a:rPr lang="nl-BE" sz="1100" b="1" dirty="0" smtClean="0">
                <a:sym typeface="Wingdings" panose="05000000000000000000" pitchFamily="2" charset="2"/>
              </a:rPr>
              <a:t>LMN </a:t>
            </a:r>
            <a:r>
              <a:rPr lang="nl-BE" sz="1100" dirty="0" smtClean="0">
                <a:sym typeface="Wingdings" panose="05000000000000000000" pitchFamily="2" charset="2"/>
              </a:rPr>
              <a:t>via zorgtrajectpromotor rond multidisciplinair samenwerken</a:t>
            </a:r>
            <a:br>
              <a:rPr lang="nl-BE" sz="1100" dirty="0" smtClean="0">
                <a:sym typeface="Wingdings" panose="05000000000000000000" pitchFamily="2" charset="2"/>
              </a:rPr>
            </a:br>
            <a:r>
              <a:rPr lang="nl-BE" sz="1100" dirty="0" smtClean="0">
                <a:sym typeface="Wingdings" panose="05000000000000000000" pitchFamily="2" charset="2"/>
              </a:rPr>
              <a:t>                 </a:t>
            </a:r>
            <a:r>
              <a:rPr lang="nl-BE" sz="1100" b="1" dirty="0" smtClean="0">
                <a:sym typeface="Wingdings" panose="05000000000000000000" pitchFamily="2" charset="2"/>
              </a:rPr>
              <a:t>Presentaties DM </a:t>
            </a:r>
            <a:r>
              <a:rPr lang="nl-BE" sz="1100" dirty="0" smtClean="0">
                <a:sym typeface="Wingdings" panose="05000000000000000000" pitchFamily="2" charset="2"/>
              </a:rPr>
              <a:t>rond samenwerken </a:t>
            </a:r>
            <a:r>
              <a:rPr lang="nl-BE" sz="1100" dirty="0" err="1" smtClean="0">
                <a:sym typeface="Wingdings" panose="05000000000000000000" pitchFamily="2" charset="2"/>
              </a:rPr>
              <a:t>oa</a:t>
            </a:r>
            <a:r>
              <a:rPr lang="nl-BE" sz="1100" dirty="0" smtClean="0">
                <a:sym typeface="Wingdings" panose="05000000000000000000" pitchFamily="2" charset="2"/>
              </a:rPr>
              <a:t> .met verpleegkundige …</a:t>
            </a:r>
            <a:r>
              <a:rPr lang="nl-BE" sz="1100" dirty="0">
                <a:sym typeface="Wingdings" panose="05000000000000000000" pitchFamily="2" charset="2"/>
              </a:rPr>
              <a:t/>
            </a:r>
            <a:br>
              <a:rPr lang="nl-BE" sz="1100" dirty="0">
                <a:sym typeface="Wingdings" panose="05000000000000000000" pitchFamily="2" charset="2"/>
              </a:rPr>
            </a:br>
            <a:r>
              <a:rPr lang="nl-BE" sz="1100" b="1" dirty="0">
                <a:solidFill>
                  <a:schemeClr val="tx1"/>
                </a:solidFill>
                <a:sym typeface="Wingdings" panose="05000000000000000000" pitchFamily="2" charset="2"/>
              </a:rPr>
              <a:t>                 Orde </a:t>
            </a:r>
            <a:r>
              <a:rPr lang="nl-BE" sz="1100" dirty="0">
                <a:sym typeface="Wingdings" panose="05000000000000000000" pitchFamily="2" charset="2"/>
              </a:rPr>
              <a:t>( richtlijnen samenwerking – supervisie </a:t>
            </a:r>
            <a:r>
              <a:rPr lang="nl-BE" sz="1100" dirty="0" smtClean="0">
                <a:sym typeface="Wingdings" panose="05000000000000000000" pitchFamily="2" charset="2"/>
              </a:rPr>
              <a:t>contracten)</a:t>
            </a:r>
            <a:br>
              <a:rPr lang="nl-BE" sz="1100" dirty="0" smtClean="0">
                <a:sym typeface="Wingdings" panose="05000000000000000000" pitchFamily="2" charset="2"/>
              </a:rPr>
            </a:br>
            <a:r>
              <a:rPr lang="nl-BE" sz="1100" dirty="0" smtClean="0">
                <a:sym typeface="Wingdings" panose="05000000000000000000" pitchFamily="2" charset="2"/>
              </a:rPr>
              <a:t/>
            </a:r>
            <a:br>
              <a:rPr lang="nl-BE" sz="1100" dirty="0" smtClean="0">
                <a:sym typeface="Wingdings" panose="05000000000000000000" pitchFamily="2" charset="2"/>
              </a:rPr>
            </a:br>
            <a:r>
              <a:rPr lang="nl-BE" sz="1200" b="1" u="sng" dirty="0" smtClean="0">
                <a:sym typeface="Wingdings" panose="05000000000000000000" pitchFamily="2" charset="2"/>
              </a:rPr>
              <a:t>Maar : samenwerken is niet evident ! </a:t>
            </a:r>
            <a:endParaRPr lang="nl-BE" sz="1200" b="1" u="sng" dirty="0"/>
          </a:p>
        </p:txBody>
      </p:sp>
    </p:spTree>
    <p:extLst>
      <p:ext uri="{BB962C8B-B14F-4D97-AF65-F5344CB8AC3E}">
        <p14:creationId xmlns:p14="http://schemas.microsoft.com/office/powerpoint/2010/main" val="358015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u="sng" dirty="0">
                <a:solidFill>
                  <a:srgbClr val="FFFF00"/>
                </a:solidFill>
                <a:sym typeface="Wingdings" panose="05000000000000000000" pitchFamily="2" charset="2"/>
              </a:rPr>
              <a:t>D</a:t>
            </a:r>
            <a:r>
              <a:rPr lang="nl-BE" sz="2000" dirty="0" smtClean="0">
                <a:solidFill>
                  <a:srgbClr val="FFFF00"/>
                </a:solidFill>
                <a:sym typeface="Wingdings" panose="05000000000000000000" pitchFamily="2" charset="2"/>
              </a:rPr>
              <a:t>-&gt; </a:t>
            </a:r>
            <a:r>
              <a:rPr lang="nl-BE" sz="2000" dirty="0">
                <a:solidFill>
                  <a:srgbClr val="FF0000"/>
                </a:solidFill>
                <a:sym typeface="Wingdings" panose="05000000000000000000" pitchFamily="2" charset="2"/>
              </a:rPr>
              <a:t>interne organisatie </a:t>
            </a:r>
            <a:r>
              <a:rPr lang="nl-BE" sz="2000" dirty="0">
                <a:solidFill>
                  <a:srgbClr val="FFFF00"/>
                </a:solidFill>
                <a:sym typeface="Wingdings" panose="05000000000000000000" pitchFamily="2" charset="2"/>
              </a:rPr>
              <a:t>optimaliseren</a:t>
            </a:r>
            <a:endParaRPr lang="nl-BE" sz="2000" dirty="0">
              <a:solidFill>
                <a:srgbClr val="FFFF00"/>
              </a:solidFill>
            </a:endParaRPr>
          </a:p>
        </p:txBody>
      </p:sp>
      <p:sp>
        <p:nvSpPr>
          <p:cNvPr id="3" name="Tijdelijke aanduiding voor inhoud 2"/>
          <p:cNvSpPr>
            <a:spLocks noGrp="1"/>
          </p:cNvSpPr>
          <p:nvPr>
            <p:ph idx="1"/>
          </p:nvPr>
        </p:nvSpPr>
        <p:spPr/>
        <p:txBody>
          <a:bodyPr/>
          <a:lstStyle/>
          <a:p>
            <a:pPr marL="0" indent="0">
              <a:buNone/>
            </a:pPr>
            <a:r>
              <a:rPr lang="nl-BE" sz="1400" dirty="0" smtClean="0"/>
              <a:t> </a:t>
            </a:r>
            <a:r>
              <a:rPr lang="nl-BE" sz="1400" dirty="0" smtClean="0">
                <a:solidFill>
                  <a:schemeClr val="tx1"/>
                </a:solidFill>
              </a:rPr>
              <a:t>Goede organisatie van de kring ondersteunt de huisartsen en kan uitval verhinderen </a:t>
            </a:r>
            <a:r>
              <a:rPr lang="nl-BE" sz="1400" dirty="0">
                <a:solidFill>
                  <a:schemeClr val="tx1"/>
                </a:solidFill>
              </a:rPr>
              <a:t> </a:t>
            </a:r>
            <a:r>
              <a:rPr lang="nl-BE" sz="1400" dirty="0" smtClean="0">
                <a:solidFill>
                  <a:schemeClr val="tx1"/>
                </a:solidFill>
              </a:rPr>
              <a:t>+ aantrekking jonge    artsen bevorderen.</a:t>
            </a:r>
            <a:r>
              <a:rPr lang="nl-BE" sz="1400" dirty="0" smtClean="0"/>
              <a:t/>
            </a:r>
            <a:br>
              <a:rPr lang="nl-BE" sz="1400" dirty="0" smtClean="0"/>
            </a:br>
            <a:endParaRPr lang="nl-BE" sz="1400" dirty="0" smtClean="0"/>
          </a:p>
          <a:p>
            <a:pPr marL="0" indent="0">
              <a:buNone/>
            </a:pPr>
            <a:r>
              <a:rPr lang="nl-BE" sz="1400" b="1" dirty="0" smtClean="0">
                <a:solidFill>
                  <a:schemeClr val="tx1"/>
                </a:solidFill>
              </a:rPr>
              <a:t>Het generisch model van de kringfuncties </a:t>
            </a:r>
            <a:r>
              <a:rPr lang="nl-BE" sz="1400" dirty="0" smtClean="0"/>
              <a:t>( uitgewerkt door de kringen zelf) is een inventaris van uiteenlopende functies die de kring kan vervullen,</a:t>
            </a:r>
            <a:br>
              <a:rPr lang="nl-BE" sz="1400" dirty="0" smtClean="0"/>
            </a:br>
            <a:r>
              <a:rPr lang="nl-BE" sz="1400" u="sng" dirty="0" smtClean="0">
                <a:hlinkClick r:id="rId2"/>
              </a:rPr>
              <a:t>www.domusmedica.be/medicawiki/index.php?title</a:t>
            </a:r>
            <a:r>
              <a:rPr lang="nl-BE" sz="1400" u="sng" dirty="0" smtClean="0"/>
              <a:t> </a:t>
            </a:r>
            <a:r>
              <a:rPr lang="nl-BE" sz="1400" u="sng" dirty="0" smtClean="0">
                <a:solidFill>
                  <a:srgbClr val="FF0000"/>
                </a:solidFill>
              </a:rPr>
              <a:t>=Het generisch model van de kringfuncties</a:t>
            </a:r>
            <a:r>
              <a:rPr lang="nl-BE" sz="1400" u="sng" dirty="0" smtClean="0"/>
              <a:t/>
            </a:r>
            <a:br>
              <a:rPr lang="nl-BE" sz="1400" u="sng" dirty="0" smtClean="0"/>
            </a:br>
            <a:r>
              <a:rPr lang="nl-BE" sz="1400" u="sng" dirty="0" smtClean="0"/>
              <a:t/>
            </a:r>
            <a:br>
              <a:rPr lang="nl-BE" sz="1400" u="sng" dirty="0" smtClean="0"/>
            </a:br>
            <a:r>
              <a:rPr lang="nl-BE" sz="1400" b="1" dirty="0" smtClean="0">
                <a:solidFill>
                  <a:schemeClr val="tx1"/>
                </a:solidFill>
              </a:rPr>
              <a:t>+</a:t>
            </a:r>
            <a:r>
              <a:rPr lang="nl-BE" sz="1400" b="1" u="sng" dirty="0" smtClean="0">
                <a:solidFill>
                  <a:schemeClr val="tx1"/>
                </a:solidFill>
              </a:rPr>
              <a:t> Jonge huisartsen coachen naar kringengagement</a:t>
            </a:r>
            <a:r>
              <a:rPr lang="nl-BE" sz="1400" dirty="0" smtClean="0"/>
              <a:t/>
            </a:r>
            <a:br>
              <a:rPr lang="nl-BE" sz="1400" dirty="0" smtClean="0"/>
            </a:br>
            <a:r>
              <a:rPr lang="nl-BE" sz="1400" dirty="0" smtClean="0"/>
              <a:t>- meetings om specifiek de jonge huisartsen samen te brengen met toelichting van de kringwerking </a:t>
            </a:r>
            <a:br>
              <a:rPr lang="nl-BE" sz="1400" dirty="0" smtClean="0"/>
            </a:br>
            <a:r>
              <a:rPr lang="nl-BE" sz="1400" dirty="0" smtClean="0"/>
              <a:t>- vrijwilligers die jonge artsen aanspreken</a:t>
            </a:r>
            <a:br>
              <a:rPr lang="nl-BE" sz="1400" dirty="0" smtClean="0"/>
            </a:br>
            <a:r>
              <a:rPr lang="nl-BE" sz="1400" dirty="0" smtClean="0"/>
              <a:t>- optimaal vergaderen ( efficiënte vergadertechnieken)</a:t>
            </a:r>
            <a:br>
              <a:rPr lang="nl-BE" sz="1400" dirty="0" smtClean="0"/>
            </a:br>
            <a:r>
              <a:rPr lang="nl-BE" sz="1400" dirty="0" smtClean="0"/>
              <a:t>- toekomstplan voor de kring uitwerken</a:t>
            </a:r>
            <a:br>
              <a:rPr lang="nl-BE" sz="1400" dirty="0" smtClean="0"/>
            </a:br>
            <a:r>
              <a:rPr lang="nl-BE" sz="1400" dirty="0" smtClean="0"/>
              <a:t>- betaalbaar werken met kringpersoneel </a:t>
            </a:r>
            <a:br>
              <a:rPr lang="nl-BE" sz="1400" dirty="0" smtClean="0"/>
            </a:br>
            <a:r>
              <a:rPr lang="nl-BE" sz="1400" dirty="0" smtClean="0"/>
              <a:t/>
            </a:r>
            <a:br>
              <a:rPr lang="nl-BE" sz="1400" dirty="0" smtClean="0"/>
            </a:br>
            <a:r>
              <a:rPr lang="nl-BE" sz="1400" u="sng" dirty="0" smtClean="0">
                <a:solidFill>
                  <a:srgbClr val="FF0000"/>
                </a:solidFill>
              </a:rPr>
              <a:t>www.domusmedica.be/groepen/kringen/nieuws/5672-kringvergadering-29-november-2014-huisartsenkringen-staan-klaar-voor-de-toekomst.html</a:t>
            </a:r>
            <a:r>
              <a:rPr lang="nl-BE" sz="1400" dirty="0" smtClean="0"/>
              <a:t/>
            </a:r>
            <a:br>
              <a:rPr lang="nl-BE" sz="1400" dirty="0" smtClean="0"/>
            </a:br>
            <a:endParaRPr lang="nl-BE" sz="1400" dirty="0"/>
          </a:p>
        </p:txBody>
      </p:sp>
    </p:spTree>
    <p:extLst>
      <p:ext uri="{BB962C8B-B14F-4D97-AF65-F5344CB8AC3E}">
        <p14:creationId xmlns:p14="http://schemas.microsoft.com/office/powerpoint/2010/main" val="2179473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u="sng" dirty="0">
                <a:solidFill>
                  <a:srgbClr val="FFFF00"/>
                </a:solidFill>
                <a:sym typeface="Wingdings" panose="05000000000000000000" pitchFamily="2" charset="2"/>
              </a:rPr>
              <a:t>E</a:t>
            </a:r>
            <a:r>
              <a:rPr lang="nl-BE" sz="2000" dirty="0" smtClean="0">
                <a:solidFill>
                  <a:srgbClr val="FFFF00"/>
                </a:solidFill>
                <a:sym typeface="Wingdings" panose="05000000000000000000" pitchFamily="2" charset="2"/>
              </a:rPr>
              <a:t>-&gt; </a:t>
            </a:r>
            <a:r>
              <a:rPr lang="nl-BE" sz="2000" dirty="0">
                <a:solidFill>
                  <a:srgbClr val="FFFF00"/>
                </a:solidFill>
                <a:sym typeface="Wingdings" panose="05000000000000000000" pitchFamily="2" charset="2"/>
              </a:rPr>
              <a:t>sluimerende </a:t>
            </a:r>
            <a:r>
              <a:rPr lang="nl-BE" sz="2000" dirty="0">
                <a:solidFill>
                  <a:srgbClr val="FF0000"/>
                </a:solidFill>
                <a:sym typeface="Wingdings" panose="05000000000000000000" pitchFamily="2" charset="2"/>
              </a:rPr>
              <a:t>conflicten aanpakken</a:t>
            </a:r>
            <a:endParaRPr lang="nl-BE" sz="2000"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nl-BE" sz="1400" b="1" dirty="0" smtClean="0">
                <a:solidFill>
                  <a:schemeClr val="tx1"/>
                </a:solidFill>
              </a:rPr>
              <a:t>Actoren</a:t>
            </a:r>
            <a:r>
              <a:rPr lang="nl-BE" sz="1400" dirty="0" smtClean="0"/>
              <a:t> :</a:t>
            </a:r>
            <a:br>
              <a:rPr lang="nl-BE" sz="1400" dirty="0" smtClean="0"/>
            </a:br>
            <a:r>
              <a:rPr lang="nl-BE" sz="1200" dirty="0">
                <a:solidFill>
                  <a:srgbClr val="FF0000"/>
                </a:solidFill>
                <a:sym typeface="Wingdings" panose="05000000000000000000" pitchFamily="2" charset="2"/>
              </a:rPr>
              <a:t> </a:t>
            </a:r>
            <a:r>
              <a:rPr lang="nl-BE" sz="1200" u="sng" dirty="0"/>
              <a:t> </a:t>
            </a:r>
            <a:r>
              <a:rPr lang="nl-BE" sz="1200" u="sng" dirty="0">
                <a:solidFill>
                  <a:schemeClr val="tx1"/>
                </a:solidFill>
              </a:rPr>
              <a:t>Aanstellen van een </a:t>
            </a:r>
            <a:r>
              <a:rPr lang="nl-BE" sz="1200" b="1" u="sng" dirty="0">
                <a:solidFill>
                  <a:schemeClr val="bg2">
                    <a:lumMod val="50000"/>
                  </a:schemeClr>
                </a:solidFill>
              </a:rPr>
              <a:t>ombudsman/-</a:t>
            </a:r>
            <a:r>
              <a:rPr lang="nl-BE" sz="1200" b="1" u="sng" dirty="0" smtClean="0">
                <a:solidFill>
                  <a:schemeClr val="bg2">
                    <a:lumMod val="50000"/>
                  </a:schemeClr>
                </a:solidFill>
              </a:rPr>
              <a:t>vrouw</a:t>
            </a:r>
            <a:r>
              <a:rPr lang="nl-BE" sz="1200" b="1" dirty="0" smtClean="0">
                <a:solidFill>
                  <a:schemeClr val="bg2">
                    <a:lumMod val="50000"/>
                  </a:schemeClr>
                </a:solidFill>
              </a:rPr>
              <a:t> </a:t>
            </a:r>
            <a:r>
              <a:rPr lang="nl-BE" sz="1200" b="1" dirty="0" smtClean="0"/>
              <a:t>: </a:t>
            </a:r>
            <a:r>
              <a:rPr lang="nl-BE" sz="1200" dirty="0" smtClean="0"/>
              <a:t>snelle analyse, communicatie , neutraal</a:t>
            </a:r>
            <a:r>
              <a:rPr lang="nl-BE" sz="1200" dirty="0"/>
              <a:t/>
            </a:r>
            <a:br>
              <a:rPr lang="nl-BE" sz="1200" dirty="0"/>
            </a:br>
            <a:r>
              <a:rPr lang="nl-BE" sz="1200" dirty="0"/>
              <a:t>                                 (eerste opvang conflicten , discussies  rond vrijstellingen WD –eerlijke verdeling)  </a:t>
            </a:r>
            <a:br>
              <a:rPr lang="nl-BE" sz="1200" dirty="0"/>
            </a:br>
            <a:r>
              <a:rPr lang="nl-BE" sz="1200" dirty="0" smtClean="0"/>
              <a:t>                                                                     </a:t>
            </a:r>
            <a:r>
              <a:rPr lang="nl-BE" sz="1200" dirty="0" smtClean="0">
                <a:sym typeface="Wingdings" panose="05000000000000000000" pitchFamily="2" charset="2"/>
              </a:rPr>
              <a:t> </a:t>
            </a:r>
            <a:r>
              <a:rPr lang="nl-BE" sz="1200" dirty="0">
                <a:sym typeface="Wingdings" panose="05000000000000000000" pitchFamily="2" charset="2"/>
              </a:rPr>
              <a:t>verwijzing bemiddelingscommissie / bestuur   Orde , PGC  rechtbank</a:t>
            </a:r>
            <a:r>
              <a:rPr lang="nl-BE" sz="1200" dirty="0" smtClean="0">
                <a:sym typeface="Wingdings" panose="05000000000000000000" pitchFamily="2" charset="2"/>
              </a:rPr>
              <a:t>)</a:t>
            </a:r>
            <a:br>
              <a:rPr lang="nl-BE" sz="1200" dirty="0" smtClean="0">
                <a:sym typeface="Wingdings" panose="05000000000000000000" pitchFamily="2" charset="2"/>
              </a:rPr>
            </a:br>
            <a:r>
              <a:rPr lang="nl-BE" sz="1200" dirty="0" smtClean="0">
                <a:sym typeface="Wingdings" panose="05000000000000000000" pitchFamily="2" charset="2"/>
              </a:rPr>
              <a:t/>
            </a:r>
            <a:br>
              <a:rPr lang="nl-BE" sz="1200" dirty="0" smtClean="0">
                <a:sym typeface="Wingdings" panose="05000000000000000000" pitchFamily="2" charset="2"/>
              </a:rPr>
            </a:br>
            <a:r>
              <a:rPr lang="nl-BE" sz="1200" dirty="0">
                <a:solidFill>
                  <a:srgbClr val="FF0000"/>
                </a:solidFill>
                <a:sym typeface="Wingdings" panose="05000000000000000000" pitchFamily="2" charset="2"/>
              </a:rPr>
              <a:t> </a:t>
            </a:r>
            <a:r>
              <a:rPr lang="nl-BE" sz="1200" u="sng" dirty="0"/>
              <a:t> </a:t>
            </a:r>
            <a:r>
              <a:rPr lang="nl-BE" sz="1200" u="sng" dirty="0">
                <a:solidFill>
                  <a:schemeClr val="tx1"/>
                </a:solidFill>
              </a:rPr>
              <a:t>Aanstellen van </a:t>
            </a:r>
            <a:r>
              <a:rPr lang="nl-BE" sz="1200" b="1" u="sng" dirty="0">
                <a:solidFill>
                  <a:schemeClr val="bg2">
                    <a:lumMod val="50000"/>
                  </a:schemeClr>
                </a:solidFill>
              </a:rPr>
              <a:t>bemiddelingscommissie</a:t>
            </a:r>
            <a:r>
              <a:rPr lang="nl-BE" sz="1200" b="1" u="sng" dirty="0">
                <a:solidFill>
                  <a:srgbClr val="7030A0"/>
                </a:solidFill>
              </a:rPr>
              <a:t/>
            </a:r>
            <a:br>
              <a:rPr lang="nl-BE" sz="1200" b="1" u="sng" dirty="0">
                <a:solidFill>
                  <a:srgbClr val="7030A0"/>
                </a:solidFill>
              </a:rPr>
            </a:br>
            <a:r>
              <a:rPr lang="nl-BE" sz="1200" dirty="0">
                <a:solidFill>
                  <a:srgbClr val="7030A0"/>
                </a:solidFill>
              </a:rPr>
              <a:t>        (beoordelen van klachten , vrijstellingen , conflicten)</a:t>
            </a:r>
            <a:endParaRPr lang="nl-BE" sz="1200" b="1" u="sng" dirty="0">
              <a:solidFill>
                <a:srgbClr val="7030A0"/>
              </a:solidFill>
            </a:endParaRPr>
          </a:p>
          <a:p>
            <a:pPr marL="0" indent="0">
              <a:buNone/>
            </a:pPr>
            <a:r>
              <a:rPr lang="nl-BE" sz="1200" dirty="0"/>
              <a:t>                                                                     Eventueel doorverwijzen via kringbestuur naar Orde , PGC , rechtbank</a:t>
            </a:r>
            <a:br>
              <a:rPr lang="nl-BE" sz="1200" dirty="0"/>
            </a:br>
            <a:endParaRPr lang="nl-BE" sz="1200" dirty="0"/>
          </a:p>
          <a:p>
            <a:r>
              <a:rPr lang="nl-BE" sz="1200" b="1" dirty="0"/>
              <a:t>De instelling van een bemiddelings- en een geschillencommissie </a:t>
            </a:r>
            <a:r>
              <a:rPr lang="nl-BE" sz="1200" dirty="0"/>
              <a:t>vraagt een belangrijke inspanning van een kring. </a:t>
            </a:r>
            <a:r>
              <a:rPr lang="nl-BE" sz="1200" dirty="0" smtClean="0"/>
              <a:t/>
            </a:r>
            <a:br>
              <a:rPr lang="nl-BE" sz="1200" dirty="0" smtClean="0"/>
            </a:br>
            <a:r>
              <a:rPr lang="nl-BE" sz="1200" dirty="0" smtClean="0"/>
              <a:t> </a:t>
            </a:r>
            <a:r>
              <a:rPr lang="nl-BE" sz="1200" dirty="0"/>
              <a:t/>
            </a:r>
            <a:br>
              <a:rPr lang="nl-BE" sz="1200" dirty="0"/>
            </a:br>
            <a:r>
              <a:rPr lang="nl-BE" sz="1200" dirty="0"/>
              <a:t>K</a:t>
            </a:r>
            <a:r>
              <a:rPr lang="nl-BE" sz="1200" dirty="0" smtClean="0"/>
              <a:t>leinere </a:t>
            </a:r>
            <a:r>
              <a:rPr lang="nl-BE" sz="1200" dirty="0"/>
              <a:t>kringen er alle belang bij om </a:t>
            </a:r>
            <a:r>
              <a:rPr lang="nl-BE" sz="1200" u="sng" dirty="0"/>
              <a:t>dit boven het niveau van </a:t>
            </a:r>
            <a:r>
              <a:rPr lang="nl-BE" sz="1200" dirty="0"/>
              <a:t>de </a:t>
            </a:r>
            <a:r>
              <a:rPr lang="nl-BE" sz="1200" u="sng" dirty="0"/>
              <a:t>kring (dus met meerdere kringen samen) te organiseren. </a:t>
            </a:r>
            <a:r>
              <a:rPr lang="nl-BE" sz="1200" dirty="0"/>
              <a:t/>
            </a:r>
            <a:br>
              <a:rPr lang="nl-BE" sz="1200" dirty="0"/>
            </a:br>
            <a:r>
              <a:rPr lang="nl-BE" sz="1200" dirty="0"/>
              <a:t>Ook voor grote kringen kan dit voordelig zijn, omdat zo de eventuele lokale verwevenheden uit de discussie gehaald worden ten voordele van een objectieve beslissing</a:t>
            </a:r>
            <a:r>
              <a:rPr lang="nl-BE" sz="1200" dirty="0" smtClean="0"/>
              <a:t>.</a:t>
            </a:r>
            <a:r>
              <a:rPr lang="nl-BE" sz="1100" dirty="0"/>
              <a:t/>
            </a:r>
            <a:br>
              <a:rPr lang="nl-BE" sz="1100" dirty="0"/>
            </a:br>
            <a:endParaRPr lang="nl-BE" sz="1100" dirty="0" smtClean="0"/>
          </a:p>
          <a:p>
            <a:pPr marL="0" indent="0">
              <a:buNone/>
            </a:pPr>
            <a:r>
              <a:rPr lang="nl-BE" sz="1200" dirty="0" smtClean="0">
                <a:solidFill>
                  <a:srgbClr val="FF0000"/>
                </a:solidFill>
                <a:sym typeface="Wingdings" panose="05000000000000000000" pitchFamily="2" charset="2"/>
              </a:rPr>
              <a:t> </a:t>
            </a:r>
            <a:r>
              <a:rPr lang="nl-BE" sz="1200" b="1" dirty="0" smtClean="0">
                <a:sym typeface="Wingdings" panose="05000000000000000000" pitchFamily="2" charset="2"/>
              </a:rPr>
              <a:t>v</a:t>
            </a:r>
            <a:r>
              <a:rPr lang="nl-BE" sz="1200" b="1" dirty="0" smtClean="0"/>
              <a:t>ia </a:t>
            </a:r>
            <a:r>
              <a:rPr lang="nl-BE" sz="1200" b="1" dirty="0"/>
              <a:t>juridisch – deontologisch advies  </a:t>
            </a:r>
            <a:r>
              <a:rPr lang="nl-BE" sz="1200" b="1" dirty="0">
                <a:solidFill>
                  <a:srgbClr val="00B050"/>
                </a:solidFill>
              </a:rPr>
              <a:t>Orde </a:t>
            </a:r>
            <a:br>
              <a:rPr lang="nl-BE" sz="1200" b="1" dirty="0">
                <a:solidFill>
                  <a:srgbClr val="00B050"/>
                </a:solidFill>
              </a:rPr>
            </a:br>
            <a:endParaRPr lang="nl-BE" sz="1200" b="1" dirty="0">
              <a:solidFill>
                <a:srgbClr val="00B050"/>
              </a:solidFill>
            </a:endParaRPr>
          </a:p>
          <a:p>
            <a:pPr marL="0" indent="0">
              <a:buNone/>
            </a:pPr>
            <a:r>
              <a:rPr lang="nl-BE" sz="1200" b="1" dirty="0" smtClean="0">
                <a:solidFill>
                  <a:srgbClr val="FF0000"/>
                </a:solidFill>
                <a:sym typeface="Wingdings" panose="05000000000000000000" pitchFamily="2" charset="2"/>
              </a:rPr>
              <a:t> </a:t>
            </a:r>
            <a:r>
              <a:rPr lang="nl-BE" sz="1200" b="1" dirty="0">
                <a:sym typeface="Wingdings" panose="05000000000000000000" pitchFamily="2" charset="2"/>
              </a:rPr>
              <a:t>v</a:t>
            </a:r>
            <a:r>
              <a:rPr lang="nl-BE" sz="1200" b="1" dirty="0" smtClean="0"/>
              <a:t>ia </a:t>
            </a:r>
            <a:r>
              <a:rPr lang="nl-BE" sz="1200" b="1" dirty="0">
                <a:solidFill>
                  <a:srgbClr val="00B050"/>
                </a:solidFill>
              </a:rPr>
              <a:t>PGC </a:t>
            </a:r>
            <a:r>
              <a:rPr lang="nl-BE" sz="1200" b="1" dirty="0" smtClean="0">
                <a:solidFill>
                  <a:srgbClr val="00B050"/>
                </a:solidFill>
              </a:rPr>
              <a:t/>
            </a:r>
            <a:br>
              <a:rPr lang="nl-BE" sz="1200" b="1" dirty="0" smtClean="0">
                <a:solidFill>
                  <a:srgbClr val="00B050"/>
                </a:solidFill>
              </a:rPr>
            </a:br>
            <a:endParaRPr lang="nl-BE" sz="1200" b="1" dirty="0">
              <a:solidFill>
                <a:srgbClr val="00B050"/>
              </a:solidFill>
            </a:endParaRPr>
          </a:p>
          <a:p>
            <a:pPr marL="0" indent="0">
              <a:buNone/>
            </a:pPr>
            <a:r>
              <a:rPr lang="nl-BE" sz="1200" b="1" dirty="0"/>
              <a:t>. Problemen rond fysische –psychische geschiktheid ( visum) </a:t>
            </a:r>
            <a:br>
              <a:rPr lang="nl-BE" sz="1200" b="1" dirty="0"/>
            </a:br>
            <a:r>
              <a:rPr lang="nl-BE" sz="1200" b="1" dirty="0"/>
              <a:t>. Betwistingen vrijstellingen</a:t>
            </a:r>
            <a:br>
              <a:rPr lang="nl-BE" sz="1200" b="1" dirty="0"/>
            </a:br>
            <a:r>
              <a:rPr lang="nl-BE" sz="1200" b="1" dirty="0"/>
              <a:t>. Permanentie – organisatie + controle</a:t>
            </a:r>
            <a:br>
              <a:rPr lang="nl-BE" sz="1200" b="1" dirty="0"/>
            </a:br>
            <a:r>
              <a:rPr lang="nl-BE" sz="1200" dirty="0"/>
              <a:t>  ( naast voorschrijfregels narcotica , onwettige uitoefening gezondheidsberoep , rampenplannen)</a:t>
            </a:r>
          </a:p>
          <a:p>
            <a:pPr marL="0" lvl="0" indent="0">
              <a:buNone/>
            </a:pPr>
            <a:endParaRPr lang="nl-BE" sz="1200" dirty="0"/>
          </a:p>
          <a:p>
            <a:pPr marL="0" indent="0">
              <a:buNone/>
            </a:pPr>
            <a:endParaRPr lang="nl-BE" sz="1100" dirty="0"/>
          </a:p>
        </p:txBody>
      </p:sp>
    </p:spTree>
    <p:extLst>
      <p:ext uri="{BB962C8B-B14F-4D97-AF65-F5344CB8AC3E}">
        <p14:creationId xmlns:p14="http://schemas.microsoft.com/office/powerpoint/2010/main" val="1778799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ffectLst>
            <a:glow rad="228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prst="relaxedInset"/>
          </a:sp3d>
        </p:spPr>
        <p:txBody>
          <a:bodyPr/>
          <a:lstStyle/>
          <a:p>
            <a:r>
              <a:rPr lang="nl-BE" dirty="0" smtClean="0">
                <a:solidFill>
                  <a:schemeClr val="accent3">
                    <a:lumMod val="75000"/>
                  </a:schemeClr>
                </a:solidFill>
              </a:rPr>
              <a:t>                            </a:t>
            </a:r>
            <a:r>
              <a:rPr lang="nl-BE" b="1" dirty="0" smtClean="0">
                <a:solidFill>
                  <a:schemeClr val="accent3">
                    <a:lumMod val="75000"/>
                  </a:schemeClr>
                </a:solidFill>
              </a:rPr>
              <a:t>B VR</a:t>
            </a:r>
            <a:endParaRPr lang="nl-BE" b="1" dirty="0">
              <a:solidFill>
                <a:schemeClr val="accent3">
                  <a:lumMod val="75000"/>
                </a:schemeClr>
              </a:solidFill>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28800"/>
            <a:ext cx="6053328" cy="2898648"/>
          </a:xfrm>
        </p:spPr>
      </p:pic>
      <p:sp>
        <p:nvSpPr>
          <p:cNvPr id="5" name="Tekstvak 4"/>
          <p:cNvSpPr txBox="1"/>
          <p:nvPr/>
        </p:nvSpPr>
        <p:spPr>
          <a:xfrm>
            <a:off x="662949" y="5103217"/>
            <a:ext cx="7556877" cy="523220"/>
          </a:xfrm>
          <a:prstGeom prst="rect">
            <a:avLst/>
          </a:prstGeom>
          <a:noFill/>
        </p:spPr>
        <p:txBody>
          <a:bodyPr wrap="none" rtlCol="0">
            <a:spAutoFit/>
          </a:bodyPr>
          <a:lstStyle/>
          <a:p>
            <a:r>
              <a:rPr lang="nl-BE" sz="1400" b="1" dirty="0" smtClean="0">
                <a:solidFill>
                  <a:srgbClr val="0070C0"/>
                </a:solidFill>
              </a:rPr>
              <a:t>“ De huisartsenkring organiseert de huisartspraktijkpermanentie : </a:t>
            </a:r>
            <a:br>
              <a:rPr lang="nl-BE" sz="1400" b="1" dirty="0" smtClean="0">
                <a:solidFill>
                  <a:srgbClr val="0070C0"/>
                </a:solidFill>
              </a:rPr>
            </a:br>
            <a:r>
              <a:rPr lang="nl-BE" sz="1400" b="1" dirty="0" smtClean="0">
                <a:solidFill>
                  <a:srgbClr val="0070C0"/>
                </a:solidFill>
              </a:rPr>
              <a:t>de huisartsgeneeskunde is beschikbaar voor de patiënten van één of meer praktijken “</a:t>
            </a:r>
            <a:endParaRPr lang="nl-BE" sz="1400" b="1" dirty="0">
              <a:solidFill>
                <a:srgbClr val="0070C0"/>
              </a:solidFill>
            </a:endParaRPr>
          </a:p>
        </p:txBody>
      </p:sp>
    </p:spTree>
    <p:extLst>
      <p:ext uri="{BB962C8B-B14F-4D97-AF65-F5344CB8AC3E}">
        <p14:creationId xmlns:p14="http://schemas.microsoft.com/office/powerpoint/2010/main" val="1523384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u="sng" dirty="0">
                <a:solidFill>
                  <a:srgbClr val="FFFF00"/>
                </a:solidFill>
                <a:sym typeface="Wingdings" panose="05000000000000000000" pitchFamily="2" charset="2"/>
              </a:rPr>
              <a:t>E</a:t>
            </a:r>
            <a:r>
              <a:rPr lang="nl-BE" sz="2000" dirty="0" smtClean="0">
                <a:solidFill>
                  <a:srgbClr val="FFFF00"/>
                </a:solidFill>
                <a:sym typeface="Wingdings" panose="05000000000000000000" pitchFamily="2" charset="2"/>
              </a:rPr>
              <a:t>-&gt; </a:t>
            </a:r>
            <a:r>
              <a:rPr lang="nl-BE" sz="2000" dirty="0">
                <a:solidFill>
                  <a:srgbClr val="FFFF00"/>
                </a:solidFill>
                <a:sym typeface="Wingdings" panose="05000000000000000000" pitchFamily="2" charset="2"/>
              </a:rPr>
              <a:t>preventieve aandacht voor </a:t>
            </a:r>
            <a:r>
              <a:rPr lang="nl-BE" sz="2000" dirty="0">
                <a:solidFill>
                  <a:srgbClr val="FF0000"/>
                </a:solidFill>
                <a:sym typeface="Wingdings" panose="05000000000000000000" pitchFamily="2" charset="2"/>
              </a:rPr>
              <a:t>psychische problemen</a:t>
            </a:r>
            <a:endParaRPr lang="nl-BE" sz="2000" dirty="0">
              <a:solidFill>
                <a:srgbClr val="FF0000"/>
              </a:solidFill>
            </a:endParaRPr>
          </a:p>
        </p:txBody>
      </p:sp>
      <p:sp>
        <p:nvSpPr>
          <p:cNvPr id="3" name="Tijdelijke aanduiding voor inhoud 2"/>
          <p:cNvSpPr>
            <a:spLocks noGrp="1"/>
          </p:cNvSpPr>
          <p:nvPr>
            <p:ph idx="1"/>
          </p:nvPr>
        </p:nvSpPr>
        <p:spPr/>
        <p:txBody>
          <a:bodyPr/>
          <a:lstStyle/>
          <a:p>
            <a:r>
              <a:rPr lang="nl-BE" sz="1600" b="1" dirty="0" smtClean="0">
                <a:solidFill>
                  <a:schemeClr val="tx1"/>
                </a:solidFill>
              </a:rPr>
              <a:t>Detectie en doorverwijzing </a:t>
            </a:r>
            <a:r>
              <a:rPr lang="nl-BE" sz="1600" dirty="0" smtClean="0"/>
              <a:t>:</a:t>
            </a:r>
            <a:r>
              <a:rPr lang="nl-BE" sz="1600" dirty="0"/>
              <a:t> </a:t>
            </a:r>
            <a:r>
              <a:rPr lang="nl-BE" sz="1600" dirty="0" smtClean="0"/>
              <a:t>info bij </a:t>
            </a:r>
            <a:r>
              <a:rPr lang="nl-BE" sz="1600" u="sng" dirty="0" smtClean="0">
                <a:solidFill>
                  <a:srgbClr val="FF0000"/>
                </a:solidFill>
                <a:hlinkClick r:id="rId2"/>
              </a:rPr>
              <a:t>www.doctors4doctors.be</a:t>
            </a:r>
            <a:r>
              <a:rPr lang="nl-BE" sz="1600" u="sng" dirty="0" smtClean="0"/>
              <a:t/>
            </a:r>
            <a:br>
              <a:rPr lang="nl-BE" sz="1600" u="sng" dirty="0" smtClean="0"/>
            </a:br>
            <a:endParaRPr lang="nl-BE" sz="1600" u="sng" dirty="0" smtClean="0"/>
          </a:p>
          <a:p>
            <a:r>
              <a:rPr lang="nl-BE" sz="1600" b="1" u="sng" dirty="0" smtClean="0">
                <a:solidFill>
                  <a:schemeClr val="tx1"/>
                </a:solidFill>
              </a:rPr>
              <a:t>Project co-artsen </a:t>
            </a:r>
            <a:r>
              <a:rPr lang="nl-BE" sz="1600" dirty="0" smtClean="0">
                <a:solidFill>
                  <a:schemeClr val="tx1"/>
                </a:solidFill>
              </a:rPr>
              <a:t>( </a:t>
            </a:r>
            <a:r>
              <a:rPr lang="nl-BE" sz="1600" dirty="0" smtClean="0"/>
              <a:t>gatekeepers ) D4D + DM</a:t>
            </a:r>
            <a:br>
              <a:rPr lang="nl-BE" sz="1600" dirty="0" smtClean="0"/>
            </a:br>
            <a:r>
              <a:rPr lang="nl-BE" sz="1600" dirty="0" smtClean="0"/>
              <a:t/>
            </a:r>
            <a:br>
              <a:rPr lang="nl-BE" sz="1600" dirty="0" smtClean="0"/>
            </a:br>
            <a:r>
              <a:rPr lang="nl-BE" sz="1400" dirty="0" smtClean="0"/>
              <a:t>opleiding van HA in de kring als vrijwillig aanspreekpunt voor zoektocht naar zelfhulp</a:t>
            </a:r>
            <a:br>
              <a:rPr lang="nl-BE" sz="1400" dirty="0" smtClean="0"/>
            </a:br>
            <a:r>
              <a:rPr lang="nl-BE" sz="1400" dirty="0" smtClean="0">
                <a:sym typeface="Wingdings" panose="05000000000000000000" pitchFamily="2" charset="2"/>
              </a:rPr>
              <a:t> faciliteren opleidingen zond zelfzorg , burn-out , </a:t>
            </a:r>
            <a:r>
              <a:rPr lang="nl-BE" sz="1400" dirty="0" err="1" smtClean="0">
                <a:sym typeface="Wingdings" panose="05000000000000000000" pitchFamily="2" charset="2"/>
              </a:rPr>
              <a:t>taboe’s</a:t>
            </a:r>
            <a:r>
              <a:rPr lang="nl-BE" sz="1400" dirty="0" smtClean="0">
                <a:sym typeface="Wingdings" panose="05000000000000000000" pitchFamily="2" charset="2"/>
              </a:rPr>
              <a:t/>
            </a:r>
            <a:br>
              <a:rPr lang="nl-BE" sz="1400" dirty="0" smtClean="0">
                <a:sym typeface="Wingdings" panose="05000000000000000000" pitchFamily="2" charset="2"/>
              </a:rPr>
            </a:br>
            <a:r>
              <a:rPr lang="nl-BE" sz="1400" dirty="0" smtClean="0">
                <a:sym typeface="Wingdings" panose="05000000000000000000" pitchFamily="2" charset="2"/>
              </a:rPr>
              <a:t> herkennen van risicofactoren / gedrag , </a:t>
            </a:r>
            <a:r>
              <a:rPr lang="nl-BE" sz="1400" dirty="0" err="1" smtClean="0">
                <a:sym typeface="Wingdings" panose="05000000000000000000" pitchFamily="2" charset="2"/>
              </a:rPr>
              <a:t>critical</a:t>
            </a:r>
            <a:r>
              <a:rPr lang="nl-BE" sz="1400" dirty="0" smtClean="0">
                <a:sym typeface="Wingdings" panose="05000000000000000000" pitchFamily="2" charset="2"/>
              </a:rPr>
              <a:t> </a:t>
            </a:r>
            <a:r>
              <a:rPr lang="nl-BE" sz="1400" dirty="0" err="1" smtClean="0">
                <a:sym typeface="Wingdings" panose="05000000000000000000" pitchFamily="2" charset="2"/>
              </a:rPr>
              <a:t>incidents</a:t>
            </a:r>
            <a:r>
              <a:rPr lang="nl-BE" sz="1400" dirty="0" smtClean="0">
                <a:sym typeface="Wingdings" panose="05000000000000000000" pitchFamily="2" charset="2"/>
              </a:rPr>
              <a:t/>
            </a:r>
            <a:br>
              <a:rPr lang="nl-BE" sz="1400" dirty="0" smtClean="0">
                <a:sym typeface="Wingdings" panose="05000000000000000000" pitchFamily="2" charset="2"/>
              </a:rPr>
            </a:br>
            <a:r>
              <a:rPr lang="nl-BE" sz="1400" dirty="0" smtClean="0">
                <a:sym typeface="Wingdings" panose="05000000000000000000" pitchFamily="2" charset="2"/>
              </a:rPr>
              <a:t> verwijzen naar D4D , andere zorgverleners , DM…</a:t>
            </a:r>
            <a:br>
              <a:rPr lang="nl-BE" sz="1400" dirty="0" smtClean="0">
                <a:sym typeface="Wingdings" panose="05000000000000000000" pitchFamily="2" charset="2"/>
              </a:rPr>
            </a:br>
            <a:endParaRPr lang="nl-BE" sz="1400" dirty="0" smtClean="0">
              <a:sym typeface="Wingdings" panose="05000000000000000000" pitchFamily="2" charset="2"/>
            </a:endParaRPr>
          </a:p>
          <a:p>
            <a:r>
              <a:rPr lang="nl-BE" sz="1600" b="1" u="sng" dirty="0" smtClean="0">
                <a:solidFill>
                  <a:schemeClr val="tx1"/>
                </a:solidFill>
                <a:sym typeface="Wingdings" panose="05000000000000000000" pitchFamily="2" charset="2"/>
              </a:rPr>
              <a:t>LOK vergadering </a:t>
            </a:r>
            <a:r>
              <a:rPr lang="nl-BE" sz="1400" b="1" u="sng" dirty="0" smtClean="0">
                <a:solidFill>
                  <a:schemeClr val="tx1"/>
                </a:solidFill>
                <a:sym typeface="Wingdings" panose="05000000000000000000" pitchFamily="2" charset="2"/>
              </a:rPr>
              <a:t> </a:t>
            </a:r>
            <a:r>
              <a:rPr lang="nl-BE" sz="1400" dirty="0" smtClean="0">
                <a:sym typeface="Wingdings" panose="05000000000000000000" pitchFamily="2" charset="2"/>
              </a:rPr>
              <a:t>rond zelfzorg , preventie burn-out  (D4D – DM)</a:t>
            </a:r>
            <a:br>
              <a:rPr lang="nl-BE" sz="1400" dirty="0" smtClean="0">
                <a:sym typeface="Wingdings" panose="05000000000000000000" pitchFamily="2" charset="2"/>
              </a:rPr>
            </a:br>
            <a:endParaRPr lang="nl-BE" sz="1400" dirty="0" smtClean="0">
              <a:sym typeface="Wingdings" panose="05000000000000000000" pitchFamily="2" charset="2"/>
            </a:endParaRPr>
          </a:p>
          <a:p>
            <a:r>
              <a:rPr lang="nl-BE" sz="1600" b="1" dirty="0">
                <a:solidFill>
                  <a:schemeClr val="tx1"/>
                </a:solidFill>
                <a:sym typeface="Wingdings" panose="05000000000000000000" pitchFamily="2" charset="2"/>
              </a:rPr>
              <a:t>Project </a:t>
            </a:r>
            <a:r>
              <a:rPr lang="nl-BE" sz="1600" b="1" dirty="0" smtClean="0">
                <a:solidFill>
                  <a:schemeClr val="tx1"/>
                </a:solidFill>
                <a:sym typeface="Wingdings" panose="05000000000000000000" pitchFamily="2" charset="2"/>
              </a:rPr>
              <a:t>Orde (O </a:t>
            </a:r>
            <a:r>
              <a:rPr lang="nl-BE" sz="1600" b="1" dirty="0" err="1" smtClean="0">
                <a:solidFill>
                  <a:schemeClr val="tx1"/>
                </a:solidFill>
                <a:sym typeface="Wingdings" panose="05000000000000000000" pitchFamily="2" charset="2"/>
              </a:rPr>
              <a:t>Vl</a:t>
            </a:r>
            <a:r>
              <a:rPr lang="nl-BE" sz="1600" b="1" dirty="0" smtClean="0">
                <a:solidFill>
                  <a:schemeClr val="tx1"/>
                </a:solidFill>
                <a:sym typeface="Wingdings" panose="05000000000000000000" pitchFamily="2" charset="2"/>
              </a:rPr>
              <a:t>) </a:t>
            </a:r>
            <a:r>
              <a:rPr lang="nl-BE" sz="1600" b="1" dirty="0">
                <a:solidFill>
                  <a:schemeClr val="tx1"/>
                </a:solidFill>
                <a:sym typeface="Wingdings" panose="05000000000000000000" pitchFamily="2" charset="2"/>
              </a:rPr>
              <a:t>: </a:t>
            </a:r>
            <a:r>
              <a:rPr lang="nl-BE" sz="1600" b="1" u="sng" dirty="0">
                <a:solidFill>
                  <a:schemeClr val="tx1"/>
                </a:solidFill>
                <a:sym typeface="Wingdings" panose="05000000000000000000" pitchFamily="2" charset="2"/>
              </a:rPr>
              <a:t>Arts in nood </a:t>
            </a:r>
            <a:r>
              <a:rPr lang="nl-BE" sz="1400" dirty="0" smtClean="0">
                <a:sym typeface="Wingdings" panose="05000000000000000000" pitchFamily="2" charset="2"/>
              </a:rPr>
              <a:t/>
            </a:r>
            <a:br>
              <a:rPr lang="nl-BE" sz="1400" dirty="0" smtClean="0">
                <a:sym typeface="Wingdings" panose="05000000000000000000" pitchFamily="2" charset="2"/>
              </a:rPr>
            </a:br>
            <a:r>
              <a:rPr lang="nl-BE" sz="1400" dirty="0" smtClean="0">
                <a:sym typeface="Wingdings" panose="05000000000000000000" pitchFamily="2" charset="2"/>
              </a:rPr>
              <a:t>via onafhankelijke vertrouwenspersonen zoeken naar structurele probleemoplossing</a:t>
            </a:r>
            <a:br>
              <a:rPr lang="nl-BE" sz="1400" dirty="0" smtClean="0">
                <a:sym typeface="Wingdings" panose="05000000000000000000" pitchFamily="2" charset="2"/>
              </a:rPr>
            </a:br>
            <a:r>
              <a:rPr lang="nl-BE" sz="1400" u="sng" dirty="0" smtClean="0">
                <a:solidFill>
                  <a:srgbClr val="FF0000"/>
                </a:solidFill>
                <a:sym typeface="Wingdings" panose="05000000000000000000" pitchFamily="2" charset="2"/>
              </a:rPr>
              <a:t>www.artsinnood.be</a:t>
            </a:r>
            <a:r>
              <a:rPr lang="nl-BE" sz="1400" dirty="0" smtClean="0">
                <a:sym typeface="Wingdings" panose="05000000000000000000" pitchFamily="2" charset="2"/>
              </a:rPr>
              <a:t/>
            </a:r>
            <a:br>
              <a:rPr lang="nl-BE" sz="1400" dirty="0" smtClean="0">
                <a:sym typeface="Wingdings" panose="05000000000000000000" pitchFamily="2" charset="2"/>
              </a:rPr>
            </a:br>
            <a:endParaRPr lang="nl-BE" sz="1400" dirty="0"/>
          </a:p>
          <a:p>
            <a:pPr marL="0" indent="0">
              <a:buNone/>
            </a:pPr>
            <a:r>
              <a:rPr lang="nl-BE" sz="1400" dirty="0" smtClean="0">
                <a:sym typeface="Wingdings" panose="05000000000000000000" pitchFamily="2" charset="2"/>
              </a:rPr>
              <a:t>Suïcide preventie huisartsen :</a:t>
            </a:r>
            <a:br>
              <a:rPr lang="nl-BE" sz="1400" dirty="0" smtClean="0">
                <a:sym typeface="Wingdings" panose="05000000000000000000" pitchFamily="2" charset="2"/>
              </a:rPr>
            </a:br>
            <a:r>
              <a:rPr lang="nl-BE" sz="1400" dirty="0" smtClean="0">
                <a:sym typeface="Wingdings" panose="05000000000000000000" pitchFamily="2" charset="2"/>
              </a:rPr>
              <a:t>                   onderzoeksrapport </a:t>
            </a:r>
            <a:br>
              <a:rPr lang="nl-BE" sz="1400" dirty="0" smtClean="0">
                <a:sym typeface="Wingdings" panose="05000000000000000000" pitchFamily="2" charset="2"/>
              </a:rPr>
            </a:br>
            <a:r>
              <a:rPr lang="nl-BE" sz="1400" dirty="0" smtClean="0">
                <a:sym typeface="Wingdings" panose="05000000000000000000" pitchFamily="2" charset="2"/>
              </a:rPr>
              <a:t> </a:t>
            </a:r>
            <a:r>
              <a:rPr lang="nl-BE" sz="1400" u="sng" dirty="0" err="1" smtClean="0">
                <a:solidFill>
                  <a:srgbClr val="FF0000"/>
                </a:solidFill>
                <a:sym typeface="Wingdings" panose="05000000000000000000" pitchFamily="2" charset="2"/>
              </a:rPr>
              <a:t>www,domusmedica,be</a:t>
            </a:r>
            <a:r>
              <a:rPr lang="nl-BE" sz="1400" u="sng" dirty="0" smtClean="0">
                <a:solidFill>
                  <a:srgbClr val="FF0000"/>
                </a:solidFill>
                <a:sym typeface="Wingdings" panose="05000000000000000000" pitchFamily="2" charset="2"/>
              </a:rPr>
              <a:t>/images/</a:t>
            </a:r>
            <a:r>
              <a:rPr lang="nl-BE" sz="1400" u="sng" dirty="0" err="1" smtClean="0">
                <a:solidFill>
                  <a:srgbClr val="FF0000"/>
                </a:solidFill>
                <a:sym typeface="Wingdings" panose="05000000000000000000" pitchFamily="2" charset="2"/>
              </a:rPr>
              <a:t>stories</a:t>
            </a:r>
            <a:r>
              <a:rPr lang="nl-BE" sz="1400" u="sng" dirty="0" smtClean="0">
                <a:solidFill>
                  <a:srgbClr val="FF0000"/>
                </a:solidFill>
                <a:sym typeface="Wingdings" panose="05000000000000000000" pitchFamily="2" charset="2"/>
              </a:rPr>
              <a:t>/allerlei/2016/Suïcidepreventie bij huisartsen -20160601-web.pdf</a:t>
            </a:r>
          </a:p>
        </p:txBody>
      </p:sp>
    </p:spTree>
    <p:extLst>
      <p:ext uri="{BB962C8B-B14F-4D97-AF65-F5344CB8AC3E}">
        <p14:creationId xmlns:p14="http://schemas.microsoft.com/office/powerpoint/2010/main" val="3461767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u="sng" dirty="0">
                <a:solidFill>
                  <a:srgbClr val="FFFF00"/>
                </a:solidFill>
                <a:sym typeface="Wingdings" panose="05000000000000000000" pitchFamily="2" charset="2"/>
              </a:rPr>
              <a:t>H</a:t>
            </a:r>
            <a:r>
              <a:rPr lang="nl-BE" sz="2000" dirty="0">
                <a:solidFill>
                  <a:srgbClr val="FFFF00"/>
                </a:solidFill>
                <a:sym typeface="Wingdings" panose="05000000000000000000" pitchFamily="2" charset="2"/>
              </a:rPr>
              <a:t>-&gt; oog voor </a:t>
            </a:r>
            <a:r>
              <a:rPr lang="nl-BE" sz="2000" dirty="0">
                <a:solidFill>
                  <a:srgbClr val="FF0000"/>
                </a:solidFill>
                <a:sym typeface="Wingdings" panose="05000000000000000000" pitchFamily="2" charset="2"/>
              </a:rPr>
              <a:t>veiligheidsproblemen</a:t>
            </a:r>
            <a:endParaRPr lang="nl-BE" sz="2000" dirty="0">
              <a:solidFill>
                <a:srgbClr val="FF0000"/>
              </a:solidFill>
            </a:endParaRP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798505359"/>
              </p:ext>
            </p:extLst>
          </p:nvPr>
        </p:nvGraphicFramePr>
        <p:xfrm>
          <a:off x="827584" y="3140968"/>
          <a:ext cx="7128792" cy="1368152"/>
        </p:xfrm>
        <a:graphic>
          <a:graphicData uri="http://schemas.openxmlformats.org/drawingml/2006/table">
            <a:tbl>
              <a:tblPr firstRow="1" firstCol="1" bandRow="1">
                <a:tableStyleId>{5C22544A-7EE6-4342-B048-85BDC9FD1C3A}</a:tableStyleId>
              </a:tblPr>
              <a:tblGrid>
                <a:gridCol w="7128792"/>
              </a:tblGrid>
              <a:tr h="1368152">
                <a:tc>
                  <a:txBody>
                    <a:bodyPr/>
                    <a:lstStyle/>
                    <a:p>
                      <a:pPr>
                        <a:spcBef>
                          <a:spcPts val="500"/>
                        </a:spcBef>
                        <a:spcAft>
                          <a:spcPts val="0"/>
                        </a:spcAft>
                      </a:pPr>
                      <a:r>
                        <a:rPr lang="fr-FR" sz="1400" b="1" dirty="0" err="1">
                          <a:solidFill>
                            <a:schemeClr val="tx1"/>
                          </a:solidFill>
                          <a:effectLst/>
                        </a:rPr>
                        <a:t>Samenvatting</a:t>
                      </a:r>
                      <a:r>
                        <a:rPr lang="fr-FR" sz="1400" b="1" dirty="0">
                          <a:solidFill>
                            <a:schemeClr val="tx1"/>
                          </a:solidFill>
                          <a:effectLst/>
                        </a:rPr>
                        <a:t> :</a:t>
                      </a:r>
                      <a:endParaRPr lang="nl-BE" sz="1400" b="1" dirty="0">
                        <a:solidFill>
                          <a:schemeClr val="tx1"/>
                        </a:solidFill>
                        <a:effectLst/>
                      </a:endParaRPr>
                    </a:p>
                    <a:p>
                      <a:pPr marL="342900" lvl="0" indent="-342900">
                        <a:spcBef>
                          <a:spcPts val="500"/>
                        </a:spcBef>
                        <a:spcAft>
                          <a:spcPts val="0"/>
                        </a:spcAft>
                        <a:buFont typeface="Wingdings"/>
                        <a:buChar char=""/>
                      </a:pPr>
                      <a:r>
                        <a:rPr lang="fr-FR" sz="1400" b="1" dirty="0" err="1">
                          <a:solidFill>
                            <a:schemeClr val="tx1"/>
                          </a:solidFill>
                          <a:effectLst/>
                        </a:rPr>
                        <a:t>Huisartsenkring</a:t>
                      </a:r>
                      <a:r>
                        <a:rPr lang="fr-FR" sz="1400" b="1" dirty="0">
                          <a:solidFill>
                            <a:schemeClr val="tx1"/>
                          </a:solidFill>
                          <a:effectLst/>
                        </a:rPr>
                        <a:t> kan </a:t>
                      </a:r>
                      <a:r>
                        <a:rPr lang="fr-FR" sz="1400" b="1" dirty="0" err="1">
                          <a:solidFill>
                            <a:schemeClr val="tx1"/>
                          </a:solidFill>
                          <a:effectLst/>
                        </a:rPr>
                        <a:t>acties</a:t>
                      </a:r>
                      <a:r>
                        <a:rPr lang="fr-FR" sz="1400" b="1" dirty="0">
                          <a:solidFill>
                            <a:schemeClr val="tx1"/>
                          </a:solidFill>
                          <a:effectLst/>
                        </a:rPr>
                        <a:t> </a:t>
                      </a:r>
                      <a:r>
                        <a:rPr lang="fr-FR" sz="1400" b="1" dirty="0" err="1">
                          <a:solidFill>
                            <a:schemeClr val="tx1"/>
                          </a:solidFill>
                          <a:effectLst/>
                        </a:rPr>
                        <a:t>ondernemen</a:t>
                      </a:r>
                      <a:r>
                        <a:rPr lang="fr-FR" sz="1400" b="1" dirty="0">
                          <a:solidFill>
                            <a:schemeClr val="tx1"/>
                          </a:solidFill>
                          <a:effectLst/>
                        </a:rPr>
                        <a:t> om </a:t>
                      </a:r>
                      <a:r>
                        <a:rPr lang="fr-FR" sz="1400" b="1" dirty="0" err="1">
                          <a:solidFill>
                            <a:schemeClr val="tx1"/>
                          </a:solidFill>
                          <a:effectLst/>
                        </a:rPr>
                        <a:t>veiligheid</a:t>
                      </a:r>
                      <a:r>
                        <a:rPr lang="fr-FR" sz="1400" b="1" dirty="0">
                          <a:solidFill>
                            <a:schemeClr val="tx1"/>
                          </a:solidFill>
                          <a:effectLst/>
                        </a:rPr>
                        <a:t> in de </a:t>
                      </a:r>
                      <a:r>
                        <a:rPr lang="fr-FR" sz="1400" b="1" dirty="0" err="1">
                          <a:solidFill>
                            <a:schemeClr val="tx1"/>
                          </a:solidFill>
                          <a:effectLst/>
                        </a:rPr>
                        <a:t>kring</a:t>
                      </a:r>
                      <a:r>
                        <a:rPr lang="fr-FR" sz="1400" b="1" dirty="0">
                          <a:solidFill>
                            <a:schemeClr val="tx1"/>
                          </a:solidFill>
                          <a:effectLst/>
                        </a:rPr>
                        <a:t> te </a:t>
                      </a:r>
                      <a:r>
                        <a:rPr lang="fr-FR" sz="1400" b="1" dirty="0" err="1">
                          <a:solidFill>
                            <a:schemeClr val="tx1"/>
                          </a:solidFill>
                          <a:effectLst/>
                        </a:rPr>
                        <a:t>verhogen</a:t>
                      </a:r>
                      <a:endParaRPr lang="nl-BE" sz="1400" b="1" dirty="0">
                        <a:solidFill>
                          <a:schemeClr val="tx1"/>
                        </a:solidFill>
                        <a:effectLst/>
                      </a:endParaRPr>
                    </a:p>
                    <a:p>
                      <a:pPr marL="342900" lvl="0" indent="-342900">
                        <a:spcBef>
                          <a:spcPts val="500"/>
                        </a:spcBef>
                        <a:spcAft>
                          <a:spcPts val="0"/>
                        </a:spcAft>
                        <a:buFont typeface="Wingdings"/>
                        <a:buChar char=""/>
                      </a:pPr>
                      <a:r>
                        <a:rPr lang="fr-FR" sz="1400" b="1" dirty="0" err="1">
                          <a:solidFill>
                            <a:schemeClr val="tx1"/>
                          </a:solidFill>
                          <a:effectLst/>
                        </a:rPr>
                        <a:t>Veiligheidscoördinator</a:t>
                      </a:r>
                      <a:r>
                        <a:rPr lang="fr-FR" sz="1400" b="1" dirty="0">
                          <a:solidFill>
                            <a:schemeClr val="tx1"/>
                          </a:solidFill>
                          <a:effectLst/>
                        </a:rPr>
                        <a:t> in de </a:t>
                      </a:r>
                      <a:r>
                        <a:rPr lang="fr-FR" sz="1400" b="1" dirty="0" err="1">
                          <a:solidFill>
                            <a:schemeClr val="tx1"/>
                          </a:solidFill>
                          <a:effectLst/>
                        </a:rPr>
                        <a:t>kring</a:t>
                      </a:r>
                      <a:endParaRPr lang="nl-BE" sz="1400" b="1" dirty="0">
                        <a:solidFill>
                          <a:schemeClr val="tx1"/>
                        </a:solidFill>
                        <a:effectLst/>
                      </a:endParaRPr>
                    </a:p>
                    <a:p>
                      <a:pPr marL="342900" lvl="0" indent="-342900">
                        <a:spcBef>
                          <a:spcPts val="500"/>
                        </a:spcBef>
                        <a:spcAft>
                          <a:spcPts val="0"/>
                        </a:spcAft>
                        <a:buFont typeface="Wingdings"/>
                        <a:buChar char=""/>
                      </a:pPr>
                      <a:r>
                        <a:rPr lang="fr-FR" sz="1400" b="1" dirty="0" err="1">
                          <a:solidFill>
                            <a:schemeClr val="tx1"/>
                          </a:solidFill>
                          <a:effectLst/>
                        </a:rPr>
                        <a:t>Bijscholingen</a:t>
                      </a:r>
                      <a:r>
                        <a:rPr lang="fr-FR" sz="1400" b="1" dirty="0">
                          <a:solidFill>
                            <a:schemeClr val="tx1"/>
                          </a:solidFill>
                          <a:effectLst/>
                        </a:rPr>
                        <a:t> over </a:t>
                      </a:r>
                      <a:r>
                        <a:rPr lang="fr-FR" sz="1400" b="1" dirty="0" err="1">
                          <a:solidFill>
                            <a:schemeClr val="tx1"/>
                          </a:solidFill>
                          <a:effectLst/>
                        </a:rPr>
                        <a:t>veiligheid</a:t>
                      </a:r>
                      <a:r>
                        <a:rPr lang="fr-FR" sz="1400" b="1" dirty="0">
                          <a:solidFill>
                            <a:schemeClr val="tx1"/>
                          </a:solidFill>
                          <a:effectLst/>
                        </a:rPr>
                        <a:t> </a:t>
                      </a:r>
                      <a:r>
                        <a:rPr lang="fr-FR" sz="1400" b="1" dirty="0" err="1">
                          <a:solidFill>
                            <a:schemeClr val="tx1"/>
                          </a:solidFill>
                          <a:effectLst/>
                        </a:rPr>
                        <a:t>mogelijk</a:t>
                      </a:r>
                      <a:endParaRPr lang="nl-BE" sz="1400" b="1" dirty="0">
                        <a:solidFill>
                          <a:schemeClr val="tx1"/>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66240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400" i="1" dirty="0" smtClean="0">
                <a:latin typeface="Abbess" pitchFamily="2" charset="0"/>
              </a:rPr>
              <a:t>C. Tussenkomst kring </a:t>
            </a:r>
            <a:br>
              <a:rPr lang="nl-BE" sz="2400" i="1" dirty="0" smtClean="0">
                <a:latin typeface="Abbess" pitchFamily="2" charset="0"/>
              </a:rPr>
            </a:br>
            <a:r>
              <a:rPr lang="nl-BE" sz="2400" i="1" dirty="0" smtClean="0">
                <a:latin typeface="Abbess" pitchFamily="2" charset="0"/>
              </a:rPr>
              <a:t>            </a:t>
            </a:r>
            <a:r>
              <a:rPr lang="nl-BE" sz="2000" dirty="0" smtClean="0"/>
              <a:t>bij probleemsituaties door niet geplande uitval</a:t>
            </a:r>
            <a:endParaRPr lang="nl-BE" sz="2000" dirty="0"/>
          </a:p>
        </p:txBody>
      </p:sp>
      <p:sp>
        <p:nvSpPr>
          <p:cNvPr id="3" name="Tijdelijke aanduiding voor inhoud 2"/>
          <p:cNvSpPr>
            <a:spLocks noGrp="1"/>
          </p:cNvSpPr>
          <p:nvPr>
            <p:ph idx="1"/>
          </p:nvPr>
        </p:nvSpPr>
        <p:spPr/>
        <p:txBody>
          <a:bodyPr/>
          <a:lstStyle/>
          <a:p>
            <a:pPr marL="0" indent="0">
              <a:buNone/>
            </a:pPr>
            <a:r>
              <a:rPr lang="nl-BE" sz="2000" b="1" dirty="0" smtClean="0">
                <a:solidFill>
                  <a:schemeClr val="tx1"/>
                </a:solidFill>
              </a:rPr>
              <a:t> Vooraf af te spreken </a:t>
            </a:r>
            <a:r>
              <a:rPr lang="nl-BE" sz="2400" b="1" dirty="0" smtClean="0">
                <a:solidFill>
                  <a:schemeClr val="tx1"/>
                </a:solidFill>
              </a:rPr>
              <a:t>: </a:t>
            </a:r>
            <a:r>
              <a:rPr lang="nl-BE" sz="2400" dirty="0" smtClean="0"/>
              <a:t/>
            </a:r>
            <a:br>
              <a:rPr lang="nl-BE" sz="2400" dirty="0" smtClean="0"/>
            </a:br>
            <a:r>
              <a:rPr lang="nl-BE" sz="2400" dirty="0" smtClean="0"/>
              <a:t/>
            </a:r>
            <a:br>
              <a:rPr lang="nl-BE" sz="2400" dirty="0" smtClean="0"/>
            </a:br>
            <a:r>
              <a:rPr lang="nl-BE" sz="1600" b="1" dirty="0" smtClean="0">
                <a:solidFill>
                  <a:schemeClr val="tx1"/>
                </a:solidFill>
                <a:sym typeface="Wingdings" panose="05000000000000000000" pitchFamily="2" charset="2"/>
              </a:rPr>
              <a:t> </a:t>
            </a:r>
            <a:r>
              <a:rPr lang="nl-BE" sz="1600" b="1" u="sng" dirty="0" smtClean="0">
                <a:solidFill>
                  <a:schemeClr val="tx1"/>
                </a:solidFill>
                <a:sym typeface="Wingdings" panose="05000000000000000000" pitchFamily="2" charset="2"/>
              </a:rPr>
              <a:t>anticiperende netwerkvorming </a:t>
            </a:r>
            <a:r>
              <a:rPr lang="nl-BE" sz="1800" u="sng" dirty="0" smtClean="0">
                <a:sym typeface="Wingdings" panose="05000000000000000000" pitchFamily="2" charset="2"/>
              </a:rPr>
              <a:t/>
            </a:r>
            <a:br>
              <a:rPr lang="nl-BE" sz="1800" u="sng"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400" dirty="0" smtClean="0">
                <a:sym typeface="Wingdings" panose="05000000000000000000" pitchFamily="2" charset="2"/>
              </a:rPr>
              <a:t>vastleggen interne communicatie / verslagen / toegang dossier</a:t>
            </a:r>
            <a:br>
              <a:rPr lang="nl-BE" sz="1400" dirty="0" smtClean="0">
                <a:sym typeface="Wingdings" panose="05000000000000000000" pitchFamily="2" charset="2"/>
              </a:rPr>
            </a:br>
            <a:r>
              <a:rPr lang="nl-BE" sz="1400" dirty="0" smtClean="0">
                <a:sym typeface="Wingdings" panose="05000000000000000000" pitchFamily="2" charset="2"/>
              </a:rPr>
              <a:t>aanduiden eindverantwoordelijke / coördinator </a:t>
            </a:r>
            <a:br>
              <a:rPr lang="nl-BE" sz="1400" dirty="0" smtClean="0">
                <a:sym typeface="Wingdings" panose="05000000000000000000" pitchFamily="2" charset="2"/>
              </a:rPr>
            </a:br>
            <a:r>
              <a:rPr lang="nl-BE" sz="1400" dirty="0" smtClean="0">
                <a:sym typeface="Wingdings" panose="05000000000000000000" pitchFamily="2" charset="2"/>
              </a:rPr>
              <a:t>bijstand expertise DM – ECHTT coaching</a:t>
            </a:r>
            <a:br>
              <a:rPr lang="nl-BE" sz="1400" dirty="0" smtClean="0">
                <a:sym typeface="Wingdings" panose="05000000000000000000" pitchFamily="2" charset="2"/>
              </a:rPr>
            </a:br>
            <a:r>
              <a:rPr lang="nl-BE" sz="1600" dirty="0">
                <a:solidFill>
                  <a:srgbClr val="FF0000"/>
                </a:solidFill>
                <a:sym typeface="Wingdings" panose="05000000000000000000" pitchFamily="2" charset="2"/>
              </a:rPr>
              <a:t>groepsregistratie ?</a:t>
            </a: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b="1" dirty="0" smtClean="0">
                <a:solidFill>
                  <a:schemeClr val="tx1"/>
                </a:solidFill>
                <a:sym typeface="Wingdings" panose="05000000000000000000" pitchFamily="2" charset="2"/>
              </a:rPr>
              <a:t> </a:t>
            </a:r>
            <a:r>
              <a:rPr lang="nl-BE" sz="1600" b="1" u="sng" dirty="0" smtClean="0">
                <a:solidFill>
                  <a:schemeClr val="tx1"/>
                </a:solidFill>
                <a:sym typeface="Wingdings" panose="05000000000000000000" pitchFamily="2" charset="2"/>
              </a:rPr>
              <a:t>anticiperende lokale poolvorming </a:t>
            </a:r>
            <a:r>
              <a:rPr lang="nl-BE" sz="1600" u="sng" dirty="0" smtClean="0">
                <a:sym typeface="Wingdings" panose="05000000000000000000" pitchFamily="2" charset="2"/>
              </a:rPr>
              <a:t/>
            </a:r>
            <a:br>
              <a:rPr lang="nl-BE" sz="1600" u="sng" dirty="0" smtClean="0">
                <a:sym typeface="Wingdings" panose="05000000000000000000" pitchFamily="2" charset="2"/>
              </a:rPr>
            </a:br>
            <a:r>
              <a:rPr lang="nl-BE" sz="1600" u="sng" dirty="0" smtClean="0">
                <a:sym typeface="Wingdings" panose="05000000000000000000" pitchFamily="2" charset="2"/>
              </a:rPr>
              <a:t/>
            </a:r>
            <a:br>
              <a:rPr lang="nl-BE" sz="1600" u="sng" dirty="0" smtClean="0">
                <a:sym typeface="Wingdings" panose="05000000000000000000" pitchFamily="2" charset="2"/>
              </a:rPr>
            </a:br>
            <a:r>
              <a:rPr lang="nl-BE" sz="1400" dirty="0" smtClean="0">
                <a:sym typeface="Wingdings" panose="05000000000000000000" pitchFamily="2" charset="2"/>
              </a:rPr>
              <a:t>met aflijnen van de samenwerking binnen een  huishoudelijk reglement ( HR –RIO)  </a:t>
            </a:r>
            <a:r>
              <a:rPr lang="nl-BE" sz="1600" dirty="0" smtClean="0">
                <a:sym typeface="Wingdings" panose="05000000000000000000" pitchFamily="2" charset="2"/>
              </a:rPr>
              <a:t/>
            </a:r>
            <a:br>
              <a:rPr lang="nl-BE" sz="1600" dirty="0" smtClean="0">
                <a:sym typeface="Wingdings" panose="05000000000000000000" pitchFamily="2" charset="2"/>
              </a:rPr>
            </a:br>
            <a:r>
              <a:rPr lang="nl-BE" sz="1400" dirty="0" smtClean="0">
                <a:sym typeface="Wingdings" panose="05000000000000000000" pitchFamily="2" charset="2"/>
              </a:rPr>
              <a:t>met </a:t>
            </a:r>
            <a:r>
              <a:rPr lang="nl-BE" sz="1600" dirty="0" smtClean="0">
                <a:sym typeface="Wingdings" panose="05000000000000000000" pitchFamily="2" charset="2"/>
              </a:rPr>
              <a:t/>
            </a:r>
            <a:br>
              <a:rPr lang="nl-BE" sz="1600" dirty="0" smtClean="0">
                <a:sym typeface="Wingdings" panose="05000000000000000000" pitchFamily="2" charset="2"/>
              </a:rPr>
            </a:br>
            <a:r>
              <a:rPr lang="nl-BE" sz="1400" dirty="0" smtClean="0">
                <a:sym typeface="Wingdings" panose="05000000000000000000" pitchFamily="2" charset="2"/>
              </a:rPr>
              <a:t>deontologische code ( HVG) , vastleggen interne communicatie , coördinator , timing </a:t>
            </a:r>
            <a:r>
              <a:rPr lang="nl-BE" sz="1600" dirty="0" smtClean="0">
                <a:sym typeface="Wingdings" panose="05000000000000000000" pitchFamily="2" charset="2"/>
              </a:rPr>
              <a:t>.</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olidFill>
                  <a:schemeClr val="tx1"/>
                </a:solidFill>
                <a:sym typeface="Wingdings" panose="05000000000000000000" pitchFamily="2" charset="2"/>
              </a:rPr>
              <a:t> </a:t>
            </a:r>
            <a:r>
              <a:rPr lang="nl-BE" sz="1600" u="sng" dirty="0" smtClean="0">
                <a:solidFill>
                  <a:schemeClr val="tx1"/>
                </a:solidFill>
                <a:sym typeface="Wingdings" panose="05000000000000000000" pitchFamily="2" charset="2"/>
              </a:rPr>
              <a:t>iedere huisarts heeft een inventarisatie-checklist voor nabestaanden en vervangers</a:t>
            </a:r>
            <a:r>
              <a:rPr lang="nl-BE" sz="1800" dirty="0" smtClean="0">
                <a:sym typeface="Wingdings" panose="05000000000000000000" pitchFamily="2" charset="2"/>
              </a:rPr>
              <a:t/>
            </a:r>
            <a:br>
              <a:rPr lang="nl-BE" sz="1800" dirty="0" smtClean="0">
                <a:sym typeface="Wingdings" panose="05000000000000000000" pitchFamily="2" charset="2"/>
              </a:rPr>
            </a:br>
            <a:endParaRPr lang="nl-BE" sz="1800" dirty="0"/>
          </a:p>
        </p:txBody>
      </p:sp>
    </p:spTree>
    <p:extLst>
      <p:ext uri="{BB962C8B-B14F-4D97-AF65-F5344CB8AC3E}">
        <p14:creationId xmlns:p14="http://schemas.microsoft.com/office/powerpoint/2010/main" val="47499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i="1" u="sng" dirty="0" smtClean="0"/>
              <a:t>Scenario bij acute uitval van huisartsen ?</a:t>
            </a:r>
            <a:endParaRPr lang="nl-BE" sz="2000" i="1" u="sng" dirty="0"/>
          </a:p>
        </p:txBody>
      </p:sp>
      <p:sp>
        <p:nvSpPr>
          <p:cNvPr id="3" name="Tijdelijke aanduiding voor inhoud 2"/>
          <p:cNvSpPr>
            <a:spLocks noGrp="1"/>
          </p:cNvSpPr>
          <p:nvPr>
            <p:ph idx="1"/>
          </p:nvPr>
        </p:nvSpPr>
        <p:spPr/>
        <p:txBody>
          <a:bodyPr/>
          <a:lstStyle/>
          <a:p>
            <a:pPr marL="0" indent="0">
              <a:buNone/>
            </a:pPr>
            <a:r>
              <a:rPr lang="nl-BE" sz="1600" dirty="0" smtClean="0">
                <a:sym typeface="Wingdings" panose="05000000000000000000" pitchFamily="2" charset="2"/>
              </a:rPr>
              <a:t> snel organiseren </a:t>
            </a:r>
            <a:r>
              <a:rPr lang="nl-BE" sz="1600" b="1" dirty="0" smtClean="0">
                <a:solidFill>
                  <a:schemeClr val="tx1"/>
                </a:solidFill>
                <a:sym typeface="Wingdings" panose="05000000000000000000" pitchFamily="2" charset="2"/>
              </a:rPr>
              <a:t>vergadering</a:t>
            </a:r>
            <a:r>
              <a:rPr lang="nl-BE" sz="1600" dirty="0" smtClean="0">
                <a:solidFill>
                  <a:schemeClr val="tx1"/>
                </a:solidFill>
                <a:sym typeface="Wingdings" panose="05000000000000000000" pitchFamily="2" charset="2"/>
              </a:rPr>
              <a:t> op kringniveau met familie </a:t>
            </a:r>
            <a:r>
              <a:rPr lang="nl-BE" sz="1600" dirty="0" smtClean="0">
                <a:sym typeface="Wingdings" panose="05000000000000000000" pitchFamily="2" charset="2"/>
              </a:rPr>
              <a:t>( +/- ECHTT Coach)</a:t>
            </a:r>
            <a:br>
              <a:rPr lang="nl-BE" sz="1600" dirty="0" smtClean="0">
                <a:sym typeface="Wingdings" panose="05000000000000000000" pitchFamily="2" charset="2"/>
              </a:rPr>
            </a:b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aanstellen coördinator / contactpersoon</a:t>
            </a:r>
            <a:br>
              <a:rPr lang="nl-BE" sz="1600" dirty="0" smtClean="0">
                <a:sym typeface="Wingdings" panose="05000000000000000000" pitchFamily="2" charset="2"/>
              </a:rPr>
            </a:br>
            <a:r>
              <a:rPr lang="nl-BE" sz="1600" dirty="0">
                <a:sym typeface="Wingdings" panose="05000000000000000000" pitchFamily="2" charset="2"/>
              </a:rPr>
              <a:t/>
            </a:r>
            <a:br>
              <a:rPr lang="nl-BE" sz="1600" dirty="0">
                <a:sym typeface="Wingdings" panose="05000000000000000000" pitchFamily="2" charset="2"/>
              </a:rPr>
            </a:br>
            <a:r>
              <a:rPr lang="nl-BE" sz="1600" dirty="0" smtClean="0">
                <a:sym typeface="Wingdings" panose="05000000000000000000" pitchFamily="2" charset="2"/>
              </a:rPr>
              <a:t> </a:t>
            </a:r>
            <a:r>
              <a:rPr lang="nl-BE" sz="1600" dirty="0" smtClean="0">
                <a:solidFill>
                  <a:schemeClr val="tx1"/>
                </a:solidFill>
                <a:sym typeface="Wingdings" panose="05000000000000000000" pitchFamily="2" charset="2"/>
              </a:rPr>
              <a:t>start </a:t>
            </a:r>
            <a:r>
              <a:rPr lang="nl-BE" sz="1600" b="1" dirty="0" smtClean="0">
                <a:solidFill>
                  <a:schemeClr val="tx1"/>
                </a:solidFill>
                <a:sym typeface="Wingdings" panose="05000000000000000000" pitchFamily="2" charset="2"/>
              </a:rPr>
              <a:t>informeel netwerk </a:t>
            </a: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a:sym typeface="Wingdings" panose="05000000000000000000" pitchFamily="2" charset="2"/>
              </a:rPr>
              <a:t>+ voorlopige opvang continuïteit, </a:t>
            </a:r>
            <a:r>
              <a:rPr lang="nl-BE" sz="1600" dirty="0" smtClean="0">
                <a:sym typeface="Wingdings" panose="05000000000000000000" pitchFamily="2" charset="2"/>
              </a:rPr>
              <a:t>nagaan impact </a:t>
            </a:r>
            <a:r>
              <a:rPr lang="nl-BE" sz="1600" dirty="0">
                <a:sym typeface="Wingdings" panose="05000000000000000000" pitchFamily="2" charset="2"/>
              </a:rPr>
              <a:t>wachtdiensten , GMD , financiële </a:t>
            </a:r>
            <a:r>
              <a:rPr lang="nl-BE" sz="1600" dirty="0" smtClean="0">
                <a:sym typeface="Wingdings" panose="05000000000000000000" pitchFamily="2" charset="2"/>
              </a:rPr>
              <a:t>afspraken, toegang dossiers , verslagen en communicatie , voorlopige timing </a:t>
            </a:r>
            <a:r>
              <a:rPr lang="nl-BE" sz="1600" dirty="0">
                <a:sym typeface="Wingdings" panose="05000000000000000000" pitchFamily="2" charset="2"/>
              </a:rPr>
              <a:t/>
            </a:r>
            <a:br>
              <a:rPr lang="nl-BE" sz="1600" dirty="0">
                <a:sym typeface="Wingdings" panose="05000000000000000000" pitchFamily="2" charset="2"/>
              </a:rPr>
            </a:br>
            <a:endParaRPr lang="nl-BE" sz="1600" dirty="0" smtClean="0">
              <a:sym typeface="Wingdings" panose="05000000000000000000" pitchFamily="2" charset="2"/>
            </a:endParaRPr>
          </a:p>
          <a:p>
            <a:pPr marL="0" indent="0">
              <a:buNone/>
            </a:pPr>
            <a:r>
              <a:rPr lang="nl-BE" sz="1600" dirty="0" smtClean="0">
                <a:sym typeface="Wingdings" panose="05000000000000000000" pitchFamily="2" charset="2"/>
              </a:rPr>
              <a:t> </a:t>
            </a:r>
            <a:r>
              <a:rPr lang="nl-BE" sz="1600" dirty="0" smtClean="0">
                <a:solidFill>
                  <a:schemeClr val="tx1"/>
                </a:solidFill>
                <a:sym typeface="Wingdings" panose="05000000000000000000" pitchFamily="2" charset="2"/>
              </a:rPr>
              <a:t>zoektocht naar </a:t>
            </a:r>
            <a:r>
              <a:rPr lang="nl-BE" sz="1600" b="1" dirty="0" smtClean="0">
                <a:solidFill>
                  <a:schemeClr val="tx1"/>
                </a:solidFill>
                <a:sym typeface="Wingdings" panose="05000000000000000000" pitchFamily="2" charset="2"/>
              </a:rPr>
              <a:t>externe vervanging </a:t>
            </a:r>
            <a:r>
              <a:rPr lang="nl-BE" sz="1600" b="1" dirty="0" smtClean="0">
                <a:sym typeface="Wingdings" panose="05000000000000000000" pitchFamily="2" charset="2"/>
              </a:rPr>
              <a:t/>
            </a:r>
            <a:br>
              <a:rPr lang="nl-BE" sz="1600" b="1" dirty="0" smtClean="0">
                <a:sym typeface="Wingdings" panose="05000000000000000000" pitchFamily="2" charset="2"/>
              </a:rPr>
            </a:br>
            <a:r>
              <a:rPr lang="nl-BE" sz="1600" dirty="0" smtClean="0">
                <a:sym typeface="Wingdings" panose="05000000000000000000" pitchFamily="2" charset="2"/>
              </a:rPr>
              <a:t>via diverse kanalen ( </a:t>
            </a:r>
            <a:r>
              <a:rPr lang="nl-BE" sz="1600" dirty="0" err="1" smtClean="0">
                <a:solidFill>
                  <a:srgbClr val="FF0000"/>
                </a:solidFill>
                <a:sym typeface="Wingdings" panose="05000000000000000000" pitchFamily="2" charset="2"/>
              </a:rPr>
              <a:t>webplatform</a:t>
            </a:r>
            <a:r>
              <a:rPr lang="nl-BE" sz="1600" dirty="0" smtClean="0">
                <a:solidFill>
                  <a:srgbClr val="FF0000"/>
                </a:solidFill>
                <a:sym typeface="Wingdings" panose="05000000000000000000" pitchFamily="2" charset="2"/>
              </a:rPr>
              <a:t> DM </a:t>
            </a:r>
            <a:r>
              <a:rPr lang="nl-BE" sz="1600" dirty="0" smtClean="0">
                <a:sym typeface="Wingdings" panose="05000000000000000000" pitchFamily="2" charset="2"/>
              </a:rPr>
              <a:t>– AHA artsen – AK )</a:t>
            </a:r>
            <a:br>
              <a:rPr lang="nl-BE" sz="1600" dirty="0" smtClean="0">
                <a:sym typeface="Wingdings" panose="05000000000000000000" pitchFamily="2" charset="2"/>
              </a:rPr>
            </a:br>
            <a:r>
              <a:rPr lang="nl-BE" sz="1600" dirty="0" smtClean="0">
                <a:sym typeface="Wingdings" panose="05000000000000000000" pitchFamily="2" charset="2"/>
              </a:rPr>
              <a:t>                    overeenkomst toetsen via </a:t>
            </a:r>
            <a:r>
              <a:rPr lang="nl-BE" sz="1600" dirty="0" smtClean="0">
                <a:solidFill>
                  <a:srgbClr val="FF0000"/>
                </a:solidFill>
                <a:sym typeface="Wingdings" panose="05000000000000000000" pitchFamily="2" charset="2"/>
              </a:rPr>
              <a:t>“Gids vervangartsen “ DM</a:t>
            </a:r>
            <a:r>
              <a:rPr lang="nl-BE" sz="1600" dirty="0" smtClean="0">
                <a:sym typeface="Wingdings" panose="05000000000000000000" pitchFamily="2" charset="2"/>
              </a:rPr>
              <a:t/>
            </a:r>
            <a:br>
              <a:rPr lang="nl-BE" sz="1600" dirty="0" smtClean="0">
                <a:sym typeface="Wingdings" panose="05000000000000000000" pitchFamily="2" charset="2"/>
              </a:rPr>
            </a:br>
            <a:endParaRPr lang="nl-BE" sz="1600" dirty="0" smtClean="0">
              <a:sym typeface="Wingdings" panose="05000000000000000000" pitchFamily="2" charset="2"/>
            </a:endParaRPr>
          </a:p>
          <a:p>
            <a:pPr marL="0" indent="0">
              <a:buNone/>
            </a:pPr>
            <a:r>
              <a:rPr lang="nl-BE" sz="1600" u="sng" dirty="0" smtClean="0">
                <a:sym typeface="Wingdings" panose="05000000000000000000" pitchFamily="2" charset="2"/>
              </a:rPr>
              <a:t>* Bij plots overlijden : </a:t>
            </a:r>
            <a:r>
              <a:rPr lang="nl-BE" sz="1600" dirty="0" smtClean="0">
                <a:sym typeface="Wingdings" panose="05000000000000000000" pitchFamily="2" charset="2"/>
              </a:rPr>
              <a:t/>
            </a:r>
            <a:br>
              <a:rPr lang="nl-BE" sz="1600" dirty="0" smtClean="0">
                <a:sym typeface="Wingdings" panose="05000000000000000000" pitchFamily="2" charset="2"/>
              </a:rPr>
            </a:br>
            <a:r>
              <a:rPr lang="nl-BE" sz="1600" dirty="0" smtClean="0">
                <a:sym typeface="Wingdings" panose="05000000000000000000" pitchFamily="2" charset="2"/>
              </a:rPr>
              <a:t>- acute vergadering rond organisatie + aanstellen coördinator</a:t>
            </a:r>
            <a:br>
              <a:rPr lang="nl-BE" sz="1600" dirty="0" smtClean="0">
                <a:sym typeface="Wingdings" panose="05000000000000000000" pitchFamily="2" charset="2"/>
              </a:rPr>
            </a:br>
            <a:r>
              <a:rPr lang="nl-BE" sz="1600" dirty="0" smtClean="0">
                <a:sym typeface="Wingdings" panose="05000000000000000000" pitchFamily="2" charset="2"/>
              </a:rPr>
              <a:t>                                              speciale aandacht voor dossieroverdracht , receptie , checklist</a:t>
            </a:r>
            <a:br>
              <a:rPr lang="nl-BE" sz="1600" dirty="0" smtClean="0">
                <a:sym typeface="Wingdings" panose="05000000000000000000" pitchFamily="2" charset="2"/>
              </a:rPr>
            </a:br>
            <a:r>
              <a:rPr lang="nl-BE" sz="1600" dirty="0" smtClean="0">
                <a:sym typeface="Wingdings" panose="05000000000000000000" pitchFamily="2" charset="2"/>
              </a:rPr>
              <a:t>-</a:t>
            </a:r>
            <a:r>
              <a:rPr lang="nl-BE" sz="1600" dirty="0" smtClean="0">
                <a:solidFill>
                  <a:schemeClr val="tx1"/>
                </a:solidFill>
                <a:sym typeface="Wingdings" panose="05000000000000000000" pitchFamily="2" charset="2"/>
              </a:rPr>
              <a:t> debriefingvergadering </a:t>
            </a:r>
            <a:r>
              <a:rPr lang="nl-BE" sz="1600" dirty="0" smtClean="0">
                <a:sym typeface="Wingdings" panose="05000000000000000000" pitchFamily="2" charset="2"/>
              </a:rPr>
              <a:t>post trauma ( + DM/D4D) – medisch psychologische hulp omgeving</a:t>
            </a:r>
            <a:br>
              <a:rPr lang="nl-BE" sz="1600" dirty="0" smtClean="0">
                <a:sym typeface="Wingdings" panose="05000000000000000000" pitchFamily="2" charset="2"/>
              </a:rPr>
            </a:br>
            <a:endParaRPr lang="nl-BE" sz="1600" dirty="0"/>
          </a:p>
        </p:txBody>
      </p:sp>
    </p:spTree>
    <p:extLst>
      <p:ext uri="{BB962C8B-B14F-4D97-AF65-F5344CB8AC3E}">
        <p14:creationId xmlns:p14="http://schemas.microsoft.com/office/powerpoint/2010/main" val="27072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solidFill>
                  <a:schemeClr val="tx2">
                    <a:lumMod val="40000"/>
                    <a:lumOff val="60000"/>
                  </a:schemeClr>
                </a:solidFill>
                <a:latin typeface="AR CENA" panose="02000000000000000000" pitchFamily="2" charset="0"/>
              </a:rPr>
              <a:t>2. </a:t>
            </a:r>
            <a:r>
              <a:rPr lang="nl-BE" sz="3200" i="1" dirty="0">
                <a:solidFill>
                  <a:schemeClr val="tx2">
                    <a:lumMod val="40000"/>
                    <a:lumOff val="60000"/>
                  </a:schemeClr>
                </a:solidFill>
                <a:latin typeface="AR CENA" panose="02000000000000000000" pitchFamily="2" charset="0"/>
              </a:rPr>
              <a:t>a</a:t>
            </a:r>
            <a:r>
              <a:rPr lang="nl-BE" sz="3200" i="1" dirty="0" smtClean="0">
                <a:solidFill>
                  <a:schemeClr val="tx2">
                    <a:lumMod val="40000"/>
                    <a:lumOff val="60000"/>
                  </a:schemeClr>
                </a:solidFill>
                <a:latin typeface="AR CENA" panose="02000000000000000000" pitchFamily="2" charset="0"/>
              </a:rPr>
              <a:t>cties op niveau individuele </a:t>
            </a:r>
            <a:r>
              <a:rPr lang="nl-BE" sz="3200" i="1" dirty="0" smtClean="0">
                <a:solidFill>
                  <a:schemeClr val="tx2">
                    <a:lumMod val="40000"/>
                    <a:lumOff val="60000"/>
                  </a:schemeClr>
                </a:solidFill>
                <a:latin typeface="AR CENA" panose="02000000000000000000" pitchFamily="2" charset="0"/>
              </a:rPr>
              <a:t>huisarts  ?</a:t>
            </a:r>
            <a:endParaRPr lang="nl-BE" sz="3200" i="1" dirty="0">
              <a:solidFill>
                <a:schemeClr val="tx2">
                  <a:lumMod val="40000"/>
                  <a:lumOff val="60000"/>
                </a:schemeClr>
              </a:solidFill>
              <a:latin typeface="AR CENA" panose="02000000000000000000" pitchFamily="2" charset="0"/>
            </a:endParaRPr>
          </a:p>
        </p:txBody>
      </p:sp>
      <p:sp>
        <p:nvSpPr>
          <p:cNvPr id="3" name="Tijdelijke aanduiding voor inhoud 2"/>
          <p:cNvSpPr>
            <a:spLocks noGrp="1"/>
          </p:cNvSpPr>
          <p:nvPr>
            <p:ph idx="1"/>
          </p:nvPr>
        </p:nvSpPr>
        <p:spPr>
          <a:xfrm>
            <a:off x="323528" y="1600200"/>
            <a:ext cx="8363272" cy="4525963"/>
          </a:xfrm>
        </p:spPr>
        <p:txBody>
          <a:bodyPr/>
          <a:lstStyle/>
          <a:p>
            <a:pPr marL="0" indent="0">
              <a:buNone/>
            </a:pPr>
            <a:endParaRPr lang="nl-BE" dirty="0" smtClean="0"/>
          </a:p>
          <a:p>
            <a:pPr marL="0" indent="0">
              <a:buNone/>
            </a:pPr>
            <a:endParaRPr lang="nl-BE" dirty="0"/>
          </a:p>
          <a:p>
            <a:pPr marL="0" indent="0">
              <a:buNone/>
            </a:pPr>
            <a:r>
              <a:rPr lang="nl-BE" sz="2800" b="1" dirty="0" smtClean="0"/>
              <a:t>Eindeloopbaanplanning</a:t>
            </a:r>
            <a:r>
              <a:rPr lang="nl-BE" sz="2800" dirty="0" smtClean="0"/>
              <a:t> </a:t>
            </a:r>
            <a:r>
              <a:rPr lang="nl-BE" dirty="0" smtClean="0"/>
              <a:t/>
            </a:r>
            <a:br>
              <a:rPr lang="nl-BE" dirty="0" smtClean="0"/>
            </a:br>
            <a:r>
              <a:rPr lang="nl-BE" dirty="0" smtClean="0"/>
              <a:t/>
            </a:r>
            <a:br>
              <a:rPr lang="nl-BE" dirty="0" smtClean="0"/>
            </a:br>
            <a:r>
              <a:rPr lang="nl-BE" dirty="0" smtClean="0"/>
              <a:t>                     </a:t>
            </a:r>
            <a:r>
              <a:rPr lang="nl-BE" sz="2400" dirty="0" smtClean="0"/>
              <a:t>“ uitbollen of uitstappen “ ? </a:t>
            </a:r>
            <a:endParaRPr lang="nl-BE" sz="2400" dirty="0"/>
          </a:p>
        </p:txBody>
      </p:sp>
    </p:spTree>
    <p:extLst>
      <p:ext uri="{BB962C8B-B14F-4D97-AF65-F5344CB8AC3E}">
        <p14:creationId xmlns:p14="http://schemas.microsoft.com/office/powerpoint/2010/main" val="1061762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smtClean="0"/>
              <a:t/>
            </a:r>
            <a:br>
              <a:rPr lang="nl-BE" dirty="0" smtClean="0"/>
            </a:br>
            <a:r>
              <a:rPr lang="nl-BE" sz="2800" dirty="0" smtClean="0">
                <a:solidFill>
                  <a:schemeClr val="tx1"/>
                </a:solidFill>
                <a:sym typeface="Wingdings" panose="05000000000000000000" pitchFamily="2" charset="2"/>
              </a:rPr>
              <a:t></a:t>
            </a:r>
            <a:r>
              <a:rPr lang="nl-BE" sz="2800" i="1" u="sng" dirty="0" smtClean="0">
                <a:sym typeface="Wingdings" panose="05000000000000000000" pitchFamily="2" charset="2"/>
              </a:rPr>
              <a:t> </a:t>
            </a:r>
            <a:r>
              <a:rPr lang="nl-BE" sz="2800" i="1" u="sng" dirty="0" smtClean="0">
                <a:solidFill>
                  <a:schemeClr val="tx1"/>
                </a:solidFill>
                <a:sym typeface="Wingdings" panose="05000000000000000000" pitchFamily="2" charset="2"/>
              </a:rPr>
              <a:t>uitstappen </a:t>
            </a:r>
            <a:r>
              <a:rPr lang="nl-BE" sz="2800" dirty="0" smtClean="0">
                <a:solidFill>
                  <a:schemeClr val="tx1"/>
                </a:solidFill>
                <a:sym typeface="Wingdings" panose="05000000000000000000" pitchFamily="2" charset="2"/>
              </a:rPr>
              <a:t>:</a:t>
            </a:r>
            <a:r>
              <a:rPr lang="nl-BE" sz="2800" dirty="0" smtClean="0">
                <a:solidFill>
                  <a:schemeClr val="tx1"/>
                </a:solidFill>
              </a:rPr>
              <a:t>     DM-gids </a:t>
            </a:r>
            <a:r>
              <a:rPr lang="nl-BE" sz="2800" dirty="0">
                <a:solidFill>
                  <a:schemeClr val="tx1"/>
                </a:solidFill>
              </a:rPr>
              <a:t>/ </a:t>
            </a:r>
            <a:r>
              <a:rPr lang="nl-BE" sz="2800" dirty="0" smtClean="0">
                <a:solidFill>
                  <a:schemeClr val="tx1"/>
                </a:solidFill>
              </a:rPr>
              <a:t>website</a:t>
            </a:r>
          </a:p>
          <a:p>
            <a:pPr marL="0" indent="0">
              <a:buNone/>
            </a:pPr>
            <a:r>
              <a:rPr lang="nl-BE" sz="2000" dirty="0" smtClean="0"/>
              <a:t>                    </a:t>
            </a:r>
            <a:r>
              <a:rPr lang="nl-BE" sz="2000" dirty="0" smtClean="0">
                <a:solidFill>
                  <a:schemeClr val="tx1"/>
                </a:solidFill>
              </a:rPr>
              <a:t>praktische elementen bij stopzetting praktijk </a:t>
            </a:r>
            <a:r>
              <a:rPr lang="nl-BE" sz="2000" dirty="0" smtClean="0">
                <a:solidFill>
                  <a:srgbClr val="FF0000"/>
                </a:solidFill>
              </a:rPr>
              <a:t>(“stopgids “)</a:t>
            </a:r>
            <a:r>
              <a:rPr lang="nl-BE" sz="2000" dirty="0" smtClean="0"/>
              <a:t/>
            </a:r>
            <a:br>
              <a:rPr lang="nl-BE" sz="2000" dirty="0" smtClean="0"/>
            </a:br>
            <a:endParaRPr lang="nl-BE" sz="2000" dirty="0"/>
          </a:p>
          <a:p>
            <a:pPr marL="0" indent="0">
              <a:buNone/>
            </a:pPr>
            <a:r>
              <a:rPr lang="nl-BE" sz="2800" i="1" dirty="0" smtClean="0">
                <a:solidFill>
                  <a:schemeClr val="tx1"/>
                </a:solidFill>
                <a:sym typeface="Wingdings" panose="05000000000000000000" pitchFamily="2" charset="2"/>
              </a:rPr>
              <a:t> </a:t>
            </a:r>
            <a:r>
              <a:rPr lang="nl-BE" sz="2800" i="1" u="sng" dirty="0" smtClean="0">
                <a:solidFill>
                  <a:schemeClr val="tx1"/>
                </a:solidFill>
                <a:sym typeface="Wingdings" panose="05000000000000000000" pitchFamily="2" charset="2"/>
              </a:rPr>
              <a:t>uitbollen </a:t>
            </a:r>
            <a:r>
              <a:rPr lang="nl-BE" sz="2800" dirty="0" smtClean="0">
                <a:solidFill>
                  <a:schemeClr val="tx1"/>
                </a:solidFill>
                <a:sym typeface="Wingdings" panose="05000000000000000000" pitchFamily="2" charset="2"/>
              </a:rPr>
              <a:t>: eindeloopbaan - samenwerking</a:t>
            </a:r>
            <a:br>
              <a:rPr lang="nl-BE" sz="2800" dirty="0" smtClean="0">
                <a:solidFill>
                  <a:schemeClr val="tx1"/>
                </a:solidFill>
                <a:sym typeface="Wingdings" panose="05000000000000000000" pitchFamily="2" charset="2"/>
              </a:rPr>
            </a:br>
            <a:r>
              <a:rPr lang="nl-BE" sz="2800" dirty="0" smtClean="0">
                <a:solidFill>
                  <a:schemeClr val="tx1"/>
                </a:solidFill>
                <a:sym typeface="Wingdings" panose="05000000000000000000" pitchFamily="2" charset="2"/>
              </a:rPr>
              <a:t/>
            </a:r>
            <a:br>
              <a:rPr lang="nl-BE" sz="2800" dirty="0" smtClean="0">
                <a:solidFill>
                  <a:schemeClr val="tx1"/>
                </a:solidFill>
                <a:sym typeface="Wingdings" panose="05000000000000000000" pitchFamily="2" charset="2"/>
              </a:rPr>
            </a:br>
            <a:r>
              <a:rPr lang="nl-BE" sz="2000" dirty="0" smtClean="0">
                <a:solidFill>
                  <a:schemeClr val="tx1"/>
                </a:solidFill>
                <a:sym typeface="Wingdings" panose="05000000000000000000" pitchFamily="2" charset="2"/>
              </a:rPr>
              <a:t>-  gids : </a:t>
            </a:r>
            <a:r>
              <a:rPr lang="nl-BE" sz="2000" dirty="0" smtClean="0">
                <a:solidFill>
                  <a:srgbClr val="FF0000"/>
                </a:solidFill>
                <a:sym typeface="Wingdings" panose="05000000000000000000" pitchFamily="2" charset="2"/>
              </a:rPr>
              <a:t>5 stappenplan</a:t>
            </a:r>
            <a:r>
              <a:rPr lang="nl-BE" sz="2000" dirty="0" smtClean="0">
                <a:solidFill>
                  <a:schemeClr val="tx1"/>
                </a:solidFill>
                <a:sym typeface="Wingdings" panose="05000000000000000000" pitchFamily="2" charset="2"/>
              </a:rPr>
              <a:t/>
            </a:r>
            <a:br>
              <a:rPr lang="nl-BE" sz="2000" dirty="0" smtClean="0">
                <a:solidFill>
                  <a:schemeClr val="tx1"/>
                </a:solidFill>
                <a:sym typeface="Wingdings" panose="05000000000000000000" pitchFamily="2" charset="2"/>
              </a:rPr>
            </a:br>
            <a:r>
              <a:rPr lang="nl-BE" sz="2000" dirty="0" smtClean="0">
                <a:solidFill>
                  <a:schemeClr val="tx1"/>
                </a:solidFill>
                <a:sym typeface="Wingdings" panose="05000000000000000000" pitchFamily="2" charset="2"/>
              </a:rPr>
              <a:t>       schema  + tekst </a:t>
            </a:r>
            <a:r>
              <a:rPr lang="nl-BE" sz="2000" dirty="0" smtClean="0">
                <a:solidFill>
                  <a:srgbClr val="FF0000"/>
                </a:solidFill>
                <a:sym typeface="Wingdings" panose="05000000000000000000" pitchFamily="2" charset="2"/>
              </a:rPr>
              <a:t>“ goed samenwerken in vijf stappen  “</a:t>
            </a:r>
            <a:br>
              <a:rPr lang="nl-BE" sz="2000" dirty="0" smtClean="0">
                <a:solidFill>
                  <a:srgbClr val="FF0000"/>
                </a:solidFill>
                <a:sym typeface="Wingdings" panose="05000000000000000000" pitchFamily="2" charset="2"/>
              </a:rPr>
            </a:br>
            <a:r>
              <a:rPr lang="nl-BE" sz="2000" dirty="0" smtClean="0">
                <a:solidFill>
                  <a:srgbClr val="FF0000"/>
                </a:solidFill>
                <a:sym typeface="Wingdings" panose="05000000000000000000" pitchFamily="2" charset="2"/>
              </a:rPr>
              <a:t/>
            </a:r>
            <a:br>
              <a:rPr lang="nl-BE" sz="2000" dirty="0" smtClean="0">
                <a:solidFill>
                  <a:srgbClr val="FF0000"/>
                </a:solidFill>
                <a:sym typeface="Wingdings" panose="05000000000000000000" pitchFamily="2" charset="2"/>
              </a:rPr>
            </a:br>
            <a:r>
              <a:rPr lang="nl-BE" sz="2000" dirty="0" smtClean="0">
                <a:solidFill>
                  <a:schemeClr val="tx1"/>
                </a:solidFill>
                <a:sym typeface="Wingdings" panose="05000000000000000000" pitchFamily="2" charset="2"/>
              </a:rPr>
              <a:t>-   individuele begeleiding : coaching project DM/ECHTT</a:t>
            </a:r>
            <a:endParaRPr lang="nl-BE" sz="2000" dirty="0">
              <a:solidFill>
                <a:schemeClr val="tx1"/>
              </a:solidFill>
            </a:endParaRPr>
          </a:p>
        </p:txBody>
      </p:sp>
    </p:spTree>
    <p:extLst>
      <p:ext uri="{BB962C8B-B14F-4D97-AF65-F5344CB8AC3E}">
        <p14:creationId xmlns:p14="http://schemas.microsoft.com/office/powerpoint/2010/main" val="1570409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800" b="1" dirty="0" smtClean="0"/>
              <a:t>Verantwoord samenwerken in 5 stappen</a:t>
            </a:r>
            <a:br>
              <a:rPr lang="nl-BE" sz="2800" b="1" dirty="0" smtClean="0"/>
            </a:br>
            <a:r>
              <a:rPr lang="nl-BE" sz="2400" b="1" dirty="0" smtClean="0"/>
              <a:t>          </a:t>
            </a:r>
            <a:endParaRPr lang="nl-BE" sz="2400" b="1" dirty="0"/>
          </a:p>
        </p:txBody>
      </p:sp>
      <p:pic>
        <p:nvPicPr>
          <p:cNvPr id="5122" name="Picture 2" descr="C:\Users\Gebruiker\Documents\C. Kringloket Domus 2015\PPT + tekst\5 stappenplan_kopi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12775"/>
            <a:ext cx="6768752" cy="433038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23528" y="5805264"/>
            <a:ext cx="8640960" cy="553998"/>
          </a:xfrm>
          <a:prstGeom prst="rect">
            <a:avLst/>
          </a:prstGeom>
          <a:noFill/>
        </p:spPr>
        <p:txBody>
          <a:bodyPr wrap="square" rtlCol="0">
            <a:spAutoFit/>
          </a:bodyPr>
          <a:lstStyle/>
          <a:p>
            <a:r>
              <a:rPr lang="nl-BE" sz="1400" dirty="0" smtClean="0">
                <a:solidFill>
                  <a:srgbClr val="46528C"/>
                </a:solidFill>
              </a:rPr>
              <a:t>Samenwerkingsproject : evolueert vanuit duidelijke visie/missie stapsgewijs naar concrete doelstellingen</a:t>
            </a:r>
            <a:r>
              <a:rPr lang="nl-BE" sz="1600" dirty="0" smtClean="0">
                <a:solidFill>
                  <a:srgbClr val="46528C"/>
                </a:solidFill>
              </a:rPr>
              <a:t/>
            </a:r>
            <a:br>
              <a:rPr lang="nl-BE" sz="1600" dirty="0" smtClean="0">
                <a:solidFill>
                  <a:srgbClr val="46528C"/>
                </a:solidFill>
              </a:rPr>
            </a:br>
            <a:r>
              <a:rPr lang="nl-BE" sz="1600" dirty="0" smtClean="0">
                <a:solidFill>
                  <a:srgbClr val="46528C"/>
                </a:solidFill>
              </a:rPr>
              <a:t>      </a:t>
            </a:r>
            <a:r>
              <a:rPr lang="nl-BE" sz="1400" dirty="0" smtClean="0">
                <a:solidFill>
                  <a:srgbClr val="46528C"/>
                </a:solidFill>
              </a:rPr>
              <a:t>Winst ? Valkuilen ?  Acties ? SMART gedefinieerd ?</a:t>
            </a:r>
            <a:endParaRPr lang="nl-BE" sz="1400" dirty="0">
              <a:solidFill>
                <a:srgbClr val="46528C"/>
              </a:solidFill>
            </a:endParaRPr>
          </a:p>
        </p:txBody>
      </p:sp>
      <p:sp>
        <p:nvSpPr>
          <p:cNvPr id="4" name="Rectangle 3"/>
          <p:cNvSpPr/>
          <p:nvPr/>
        </p:nvSpPr>
        <p:spPr>
          <a:xfrm>
            <a:off x="2771800" y="2852936"/>
            <a:ext cx="1800200"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61488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ebruiker\Documents\C. Kringloket Domus 2015\PPT + tekst\ECHTT_kopi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963" y="1600200"/>
            <a:ext cx="734607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88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solidFill>
                  <a:schemeClr val="tx2">
                    <a:lumMod val="40000"/>
                    <a:lumOff val="60000"/>
                  </a:schemeClr>
                </a:solidFill>
                <a:latin typeface="AR CENA" panose="02000000000000000000" pitchFamily="2" charset="0"/>
              </a:rPr>
              <a:t>3. </a:t>
            </a:r>
            <a:r>
              <a:rPr lang="nl-BE" sz="3200" i="1" dirty="0">
                <a:solidFill>
                  <a:schemeClr val="tx2">
                    <a:lumMod val="40000"/>
                    <a:lumOff val="60000"/>
                  </a:schemeClr>
                </a:solidFill>
                <a:latin typeface="AR CENA" panose="02000000000000000000" pitchFamily="2" charset="0"/>
              </a:rPr>
              <a:t>a</a:t>
            </a:r>
            <a:r>
              <a:rPr lang="nl-BE" sz="3200" i="1" dirty="0" smtClean="0">
                <a:solidFill>
                  <a:schemeClr val="tx2">
                    <a:lumMod val="40000"/>
                    <a:lumOff val="60000"/>
                  </a:schemeClr>
                </a:solidFill>
                <a:latin typeface="AR CENA" panose="02000000000000000000" pitchFamily="2" charset="0"/>
              </a:rPr>
              <a:t>cties op niveau familie </a:t>
            </a:r>
            <a:r>
              <a:rPr lang="nl-BE" sz="3200" i="1" dirty="0" smtClean="0">
                <a:solidFill>
                  <a:schemeClr val="tx2">
                    <a:lumMod val="40000"/>
                    <a:lumOff val="60000"/>
                  </a:schemeClr>
                </a:solidFill>
                <a:latin typeface="AR CENA" panose="02000000000000000000" pitchFamily="2" charset="0"/>
              </a:rPr>
              <a:t>– vervanging  ?</a:t>
            </a:r>
            <a:endParaRPr lang="nl-BE" sz="3200" i="1" dirty="0">
              <a:solidFill>
                <a:schemeClr val="tx2">
                  <a:lumMod val="40000"/>
                  <a:lumOff val="60000"/>
                </a:schemeClr>
              </a:solidFill>
              <a:latin typeface="AR CENA" panose="02000000000000000000" pitchFamily="2" charset="0"/>
            </a:endParaRPr>
          </a:p>
        </p:txBody>
      </p:sp>
      <p:sp>
        <p:nvSpPr>
          <p:cNvPr id="3" name="Tijdelijke aanduiding voor inhoud 2"/>
          <p:cNvSpPr>
            <a:spLocks noGrp="1"/>
          </p:cNvSpPr>
          <p:nvPr>
            <p:ph idx="1"/>
          </p:nvPr>
        </p:nvSpPr>
        <p:spPr>
          <a:xfrm>
            <a:off x="467544" y="2060848"/>
            <a:ext cx="8229600" cy="4525963"/>
          </a:xfrm>
        </p:spPr>
        <p:txBody>
          <a:bodyPr/>
          <a:lstStyle/>
          <a:p>
            <a:r>
              <a:rPr lang="nl-BE" sz="2400" dirty="0" smtClean="0">
                <a:solidFill>
                  <a:schemeClr val="tx1"/>
                </a:solidFill>
              </a:rPr>
              <a:t>bijstand huisarts</a:t>
            </a:r>
            <a:r>
              <a:rPr lang="nl-BE" sz="2400" dirty="0" smtClean="0"/>
              <a:t/>
            </a:r>
            <a:br>
              <a:rPr lang="nl-BE" sz="2400" dirty="0" smtClean="0"/>
            </a:br>
            <a:r>
              <a:rPr lang="nl-BE" sz="2400" dirty="0" smtClean="0"/>
              <a:t/>
            </a:r>
            <a:br>
              <a:rPr lang="nl-BE" sz="2400" dirty="0" smtClean="0"/>
            </a:br>
            <a:r>
              <a:rPr lang="nl-BE" sz="1600" dirty="0" smtClean="0"/>
              <a:t>opvang zieke arts ( elke HA zijn eigen HA ) + invullen nodige documenten ?</a:t>
            </a:r>
            <a:br>
              <a:rPr lang="nl-BE" sz="1600" dirty="0" smtClean="0"/>
            </a:br>
            <a:r>
              <a:rPr lang="nl-BE" sz="1600" dirty="0" smtClean="0"/>
              <a:t>preventie burn-out ?</a:t>
            </a:r>
            <a:br>
              <a:rPr lang="nl-BE" sz="1600" dirty="0" smtClean="0"/>
            </a:br>
            <a:r>
              <a:rPr lang="nl-BE" sz="1600" dirty="0" smtClean="0"/>
              <a:t>preventie suïcide ?  </a:t>
            </a:r>
            <a:br>
              <a:rPr lang="nl-BE" sz="1600" dirty="0" smtClean="0"/>
            </a:br>
            <a:endParaRPr lang="nl-BE" sz="1600" dirty="0" smtClean="0"/>
          </a:p>
          <a:p>
            <a:r>
              <a:rPr lang="nl-BE" sz="2400" dirty="0">
                <a:solidFill>
                  <a:schemeClr val="tx1"/>
                </a:solidFill>
              </a:rPr>
              <a:t>b</a:t>
            </a:r>
            <a:r>
              <a:rPr lang="nl-BE" sz="2400" dirty="0" smtClean="0">
                <a:solidFill>
                  <a:schemeClr val="tx1"/>
                </a:solidFill>
              </a:rPr>
              <a:t>ijstand familie</a:t>
            </a:r>
            <a:r>
              <a:rPr lang="nl-BE" sz="2400" dirty="0" smtClean="0"/>
              <a:t/>
            </a:r>
            <a:br>
              <a:rPr lang="nl-BE" sz="2400" dirty="0" smtClean="0"/>
            </a:br>
            <a:r>
              <a:rPr lang="nl-BE" sz="2400" dirty="0" smtClean="0"/>
              <a:t/>
            </a:r>
            <a:br>
              <a:rPr lang="nl-BE" sz="2400" dirty="0" smtClean="0"/>
            </a:br>
            <a:r>
              <a:rPr lang="nl-BE" sz="1600" dirty="0" smtClean="0"/>
              <a:t>informeel netwerk aanspreken ? </a:t>
            </a:r>
            <a:r>
              <a:rPr lang="nl-BE" sz="1600" dirty="0"/>
              <a:t>(modaliteiten ? financiële afspraken </a:t>
            </a:r>
            <a:r>
              <a:rPr lang="nl-BE" sz="1600" dirty="0" smtClean="0"/>
              <a:t>?)</a:t>
            </a:r>
            <a:br>
              <a:rPr lang="nl-BE" sz="1600" dirty="0" smtClean="0"/>
            </a:br>
            <a:r>
              <a:rPr lang="nl-BE" sz="1600" dirty="0" smtClean="0"/>
              <a:t>zoeken externe vervanging ( hoe vinden ? </a:t>
            </a:r>
            <a:r>
              <a:rPr lang="nl-BE" sz="1600" dirty="0"/>
              <a:t>f</a:t>
            </a:r>
            <a:r>
              <a:rPr lang="nl-BE" sz="1600" dirty="0" smtClean="0"/>
              <a:t>inanciële afspraken ? )</a:t>
            </a:r>
            <a:br>
              <a:rPr lang="nl-BE" sz="1600" dirty="0" smtClean="0"/>
            </a:br>
            <a:r>
              <a:rPr lang="nl-BE" sz="1600" dirty="0" smtClean="0"/>
              <a:t>   beroep doen op Gids vervangartsen DM?</a:t>
            </a:r>
            <a:br>
              <a:rPr lang="nl-BE" sz="1600" dirty="0" smtClean="0"/>
            </a:br>
            <a:r>
              <a:rPr lang="nl-BE" sz="1600" dirty="0" smtClean="0"/>
              <a:t>   beroep doen op coach ? </a:t>
            </a:r>
          </a:p>
          <a:p>
            <a:pPr marL="0" indent="0">
              <a:buNone/>
            </a:pPr>
            <a:r>
              <a:rPr lang="nl-BE" sz="1600" dirty="0"/>
              <a:t> </a:t>
            </a:r>
            <a:r>
              <a:rPr lang="nl-BE" sz="1600" dirty="0" smtClean="0"/>
              <a:t>       medisch-psychologische hulp?</a:t>
            </a:r>
            <a:br>
              <a:rPr lang="nl-BE" sz="1600" dirty="0" smtClean="0"/>
            </a:br>
            <a:endParaRPr lang="nl-BE" sz="1600" dirty="0" smtClean="0"/>
          </a:p>
        </p:txBody>
      </p:sp>
    </p:spTree>
    <p:extLst>
      <p:ext uri="{BB962C8B-B14F-4D97-AF65-F5344CB8AC3E}">
        <p14:creationId xmlns:p14="http://schemas.microsoft.com/office/powerpoint/2010/main" val="2674926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sz="2000" dirty="0"/>
              <a:t> </a:t>
            </a:r>
            <a:r>
              <a:rPr lang="nl-BE" sz="2000" b="1" dirty="0">
                <a:latin typeface="Abbess" pitchFamily="2" charset="0"/>
              </a:rPr>
              <a:t>checklist familie - vervangarts</a:t>
            </a:r>
            <a:r>
              <a:rPr lang="nl-BE" sz="2000" dirty="0"/>
              <a:t/>
            </a:r>
            <a:br>
              <a:rPr lang="nl-BE" sz="2000" dirty="0"/>
            </a:br>
            <a:endParaRPr lang="nl-BE" sz="2000" dirty="0"/>
          </a:p>
        </p:txBody>
      </p:sp>
      <p:sp>
        <p:nvSpPr>
          <p:cNvPr id="10" name="Tijdelijke aanduiding voor inhoud 9"/>
          <p:cNvSpPr>
            <a:spLocks noGrp="1"/>
          </p:cNvSpPr>
          <p:nvPr>
            <p:ph sz="half" idx="2"/>
          </p:nvPr>
        </p:nvSpPr>
        <p:spPr>
          <a:xfrm>
            <a:off x="4716016" y="1844824"/>
            <a:ext cx="4256212" cy="4239320"/>
          </a:xfrm>
        </p:spPr>
        <p:txBody>
          <a:bodyPr/>
          <a:lstStyle/>
          <a:p>
            <a:pPr marL="0" indent="0">
              <a:buNone/>
            </a:pPr>
            <a:r>
              <a:rPr lang="nl-BE" sz="1400" b="1" u="sng" dirty="0"/>
              <a:t>2) Patiënten niveau</a:t>
            </a:r>
            <a:endParaRPr lang="nl-BE" sz="1400" b="1" dirty="0"/>
          </a:p>
          <a:p>
            <a:pPr marL="0" indent="0">
              <a:buNone/>
            </a:pPr>
            <a:r>
              <a:rPr lang="nl-BE" sz="1200" dirty="0"/>
              <a:t>- lijst vaste huisbezoeken / RVT patiënten / chronische </a:t>
            </a:r>
            <a:r>
              <a:rPr lang="nl-BE" sz="1200" dirty="0" smtClean="0"/>
              <a:t>patiënten/     zorgtraject </a:t>
            </a:r>
            <a:r>
              <a:rPr lang="nl-BE" sz="1200" dirty="0"/>
              <a:t>?</a:t>
            </a:r>
            <a:br>
              <a:rPr lang="nl-BE" sz="1200" dirty="0"/>
            </a:br>
            <a:r>
              <a:rPr lang="nl-BE" sz="1400" dirty="0"/>
              <a:t/>
            </a:r>
            <a:br>
              <a:rPr lang="nl-BE" sz="1400" dirty="0"/>
            </a:br>
            <a:r>
              <a:rPr lang="nl-BE" sz="1400" b="1" u="sng" dirty="0"/>
              <a:t>3) Fiscaal – financieel – juridisch</a:t>
            </a:r>
            <a:endParaRPr lang="nl-BE" sz="1400" b="1" dirty="0"/>
          </a:p>
          <a:p>
            <a:pPr marL="0" indent="0">
              <a:buNone/>
            </a:pPr>
            <a:r>
              <a:rPr lang="nl-BE" sz="1200" dirty="0"/>
              <a:t>- </a:t>
            </a:r>
            <a:r>
              <a:rPr lang="nl-BE" sz="1200" dirty="0" smtClean="0"/>
              <a:t>bank </a:t>
            </a:r>
            <a:r>
              <a:rPr lang="nl-BE" sz="1200" dirty="0"/>
              <a:t>: welke?- pc banking + toegangscode –(zicht)rekeningen -  lopende leningen – kluis </a:t>
            </a:r>
            <a:br>
              <a:rPr lang="nl-BE" sz="1200" dirty="0"/>
            </a:br>
            <a:r>
              <a:rPr lang="nl-BE" sz="1200" dirty="0"/>
              <a:t>- Sociale kas : domiciliëring – hoe stoppen </a:t>
            </a:r>
            <a:br>
              <a:rPr lang="nl-BE" sz="1200" dirty="0"/>
            </a:br>
            <a:r>
              <a:rPr lang="nl-BE" sz="1200" dirty="0"/>
              <a:t>- </a:t>
            </a:r>
            <a:r>
              <a:rPr lang="nl-BE" sz="1200" dirty="0" smtClean="0"/>
              <a:t>contracten </a:t>
            </a:r>
            <a:r>
              <a:rPr lang="nl-BE" sz="1200" dirty="0"/>
              <a:t>: samenwerking – huur – </a:t>
            </a:r>
            <a:r>
              <a:rPr lang="nl-BE" sz="1200" dirty="0" err="1"/>
              <a:t>telesecretariaat</a:t>
            </a:r>
            <a:r>
              <a:rPr lang="nl-BE" sz="1200" dirty="0"/>
              <a:t> </a:t>
            </a:r>
            <a:br>
              <a:rPr lang="nl-BE" sz="1200" dirty="0"/>
            </a:br>
            <a:r>
              <a:rPr lang="nl-BE" sz="1200" dirty="0"/>
              <a:t>- </a:t>
            </a:r>
            <a:r>
              <a:rPr lang="nl-BE" sz="1200" dirty="0" smtClean="0"/>
              <a:t>verzekeringen </a:t>
            </a:r>
            <a:r>
              <a:rPr lang="nl-BE" sz="1200" dirty="0"/>
              <a:t>: </a:t>
            </a:r>
            <a:br>
              <a:rPr lang="nl-BE" sz="1200" dirty="0"/>
            </a:br>
            <a:r>
              <a:rPr lang="nl-BE" sz="1200" dirty="0"/>
              <a:t>leven – ongeval –beroepsaansprakelijkheid ( tot hoelang ?) –    groepsverzekering – hospitalisatie – auto …</a:t>
            </a:r>
            <a:br>
              <a:rPr lang="nl-BE" sz="1200" dirty="0"/>
            </a:br>
            <a:r>
              <a:rPr lang="nl-BE" sz="1200" dirty="0"/>
              <a:t>- </a:t>
            </a:r>
            <a:r>
              <a:rPr lang="nl-BE" sz="1200" dirty="0" smtClean="0"/>
              <a:t>fiscale </a:t>
            </a:r>
            <a:r>
              <a:rPr lang="nl-BE" sz="1200" dirty="0"/>
              <a:t>situatie ( accountant)</a:t>
            </a:r>
            <a:br>
              <a:rPr lang="nl-BE" sz="1200" dirty="0"/>
            </a:br>
            <a:r>
              <a:rPr lang="nl-BE" sz="1200" dirty="0"/>
              <a:t>- </a:t>
            </a:r>
            <a:r>
              <a:rPr lang="nl-BE" sz="1200" dirty="0" smtClean="0"/>
              <a:t>premie </a:t>
            </a:r>
            <a:r>
              <a:rPr lang="nl-BE" sz="1200" dirty="0"/>
              <a:t>sociaal Statuut – Praktijkpremie</a:t>
            </a:r>
            <a:br>
              <a:rPr lang="nl-BE" sz="1200" dirty="0"/>
            </a:br>
            <a:r>
              <a:rPr lang="nl-BE" sz="1200" dirty="0"/>
              <a:t>- </a:t>
            </a:r>
            <a:r>
              <a:rPr lang="nl-BE" sz="1200" dirty="0" smtClean="0"/>
              <a:t>immobiliën</a:t>
            </a:r>
            <a:endParaRPr lang="nl-BE" sz="1200" dirty="0"/>
          </a:p>
          <a:p>
            <a:pPr marL="0" indent="0">
              <a:buNone/>
            </a:pPr>
            <a:r>
              <a:rPr lang="nl-BE" sz="1200" dirty="0"/>
              <a:t> </a:t>
            </a:r>
          </a:p>
          <a:p>
            <a:pPr marL="0" indent="0">
              <a:buNone/>
            </a:pPr>
            <a:r>
              <a:rPr lang="nl-BE" sz="1400" b="1" u="sng" dirty="0"/>
              <a:t>4) Nabestaanden :</a:t>
            </a:r>
            <a:r>
              <a:rPr lang="nl-BE" sz="1200" dirty="0"/>
              <a:t/>
            </a:r>
            <a:br>
              <a:rPr lang="nl-BE" sz="1200" dirty="0"/>
            </a:br>
            <a:r>
              <a:rPr lang="nl-BE" sz="1200" dirty="0"/>
              <a:t>- </a:t>
            </a:r>
            <a:r>
              <a:rPr lang="nl-BE" sz="1200" dirty="0" smtClean="0"/>
              <a:t>contactadressen</a:t>
            </a:r>
            <a:br>
              <a:rPr lang="nl-BE" sz="1200" dirty="0" smtClean="0"/>
            </a:br>
            <a:r>
              <a:rPr lang="nl-BE" sz="1200" dirty="0" smtClean="0"/>
              <a:t> </a:t>
            </a:r>
            <a:r>
              <a:rPr lang="nl-BE" sz="1200" dirty="0"/>
              <a:t>( Riziv – Orde – Domus – syndicaal – verzekeringen – accountant…) </a:t>
            </a:r>
          </a:p>
          <a:p>
            <a:endParaRPr lang="nl-BE" dirty="0"/>
          </a:p>
        </p:txBody>
      </p:sp>
      <p:sp>
        <p:nvSpPr>
          <p:cNvPr id="13" name="Tijdelijke aanduiding voor inhoud 12"/>
          <p:cNvSpPr>
            <a:spLocks noGrp="1"/>
          </p:cNvSpPr>
          <p:nvPr>
            <p:ph sz="quarter" idx="4"/>
          </p:nvPr>
        </p:nvSpPr>
        <p:spPr>
          <a:xfrm>
            <a:off x="179512" y="1844824"/>
            <a:ext cx="4041775" cy="4320480"/>
          </a:xfrm>
        </p:spPr>
        <p:txBody>
          <a:bodyPr/>
          <a:lstStyle/>
          <a:p>
            <a:pPr marL="0" indent="0">
              <a:buNone/>
            </a:pPr>
            <a:r>
              <a:rPr lang="nl-BE" sz="1400" b="1" u="sng" dirty="0">
                <a:solidFill>
                  <a:schemeClr val="tx1"/>
                </a:solidFill>
              </a:rPr>
              <a:t>1) Praktijkruimte en organisatie</a:t>
            </a:r>
            <a:r>
              <a:rPr lang="nl-BE" sz="1400" b="1" dirty="0">
                <a:solidFill>
                  <a:schemeClr val="tx1"/>
                </a:solidFill>
              </a:rPr>
              <a:t> </a:t>
            </a:r>
            <a:r>
              <a:rPr lang="nl-BE" sz="1200" dirty="0"/>
              <a:t/>
            </a:r>
            <a:br>
              <a:rPr lang="nl-BE" sz="1200" dirty="0"/>
            </a:br>
            <a:r>
              <a:rPr lang="nl-BE" sz="1200" dirty="0"/>
              <a:t/>
            </a:r>
            <a:br>
              <a:rPr lang="nl-BE" sz="1200" dirty="0"/>
            </a:br>
            <a:r>
              <a:rPr lang="nl-BE" sz="1200" dirty="0">
                <a:solidFill>
                  <a:srgbClr val="FF0000"/>
                </a:solidFill>
              </a:rPr>
              <a:t>- paswoorden </a:t>
            </a:r>
            <a:r>
              <a:rPr lang="nl-BE" sz="1200" dirty="0" smtClean="0">
                <a:solidFill>
                  <a:srgbClr val="FF0000"/>
                </a:solidFill>
              </a:rPr>
              <a:t/>
            </a:r>
            <a:br>
              <a:rPr lang="nl-BE" sz="1200" dirty="0" smtClean="0">
                <a:solidFill>
                  <a:srgbClr val="FF0000"/>
                </a:solidFill>
              </a:rPr>
            </a:br>
            <a:r>
              <a:rPr lang="nl-BE" sz="1200" dirty="0" smtClean="0">
                <a:solidFill>
                  <a:srgbClr val="FF0000"/>
                </a:solidFill>
              </a:rPr>
              <a:t> </a:t>
            </a:r>
            <a:r>
              <a:rPr lang="nl-BE" sz="1200" dirty="0" smtClean="0"/>
              <a:t>computer </a:t>
            </a:r>
            <a:r>
              <a:rPr lang="nl-BE" sz="1200" dirty="0"/>
              <a:t>, EMD , </a:t>
            </a:r>
            <a:r>
              <a:rPr lang="nl-BE" sz="1200" dirty="0" err="1"/>
              <a:t>e-Health</a:t>
            </a:r>
            <a:r>
              <a:rPr lang="nl-BE" sz="1200" dirty="0"/>
              <a:t> , RVT dossiers </a:t>
            </a:r>
            <a:r>
              <a:rPr lang="nl-BE" sz="1200" dirty="0" smtClean="0"/>
              <a:t>,</a:t>
            </a:r>
            <a:br>
              <a:rPr lang="nl-BE" sz="1200" dirty="0" smtClean="0"/>
            </a:br>
            <a:r>
              <a:rPr lang="nl-BE" sz="1200" dirty="0" smtClean="0"/>
              <a:t> </a:t>
            </a:r>
            <a:r>
              <a:rPr lang="nl-BE" sz="1200" dirty="0"/>
              <a:t>Riziv , medische websites , code gsm/gps </a:t>
            </a:r>
            <a:r>
              <a:rPr lang="nl-BE" sz="1200" dirty="0" smtClean="0"/>
              <a:t/>
            </a:r>
            <a:br>
              <a:rPr lang="nl-BE" sz="1200" dirty="0" smtClean="0"/>
            </a:br>
            <a:r>
              <a:rPr lang="nl-BE" sz="1200" dirty="0" smtClean="0"/>
              <a:t> </a:t>
            </a:r>
            <a:r>
              <a:rPr lang="nl-BE" sz="1200" dirty="0"/>
              <a:t>medische websites</a:t>
            </a:r>
            <a:r>
              <a:rPr lang="nl-BE" sz="1200" dirty="0" smtClean="0"/>
              <a:t>…</a:t>
            </a:r>
            <a:br>
              <a:rPr lang="nl-BE" sz="1200" dirty="0" smtClean="0"/>
            </a:br>
            <a:r>
              <a:rPr lang="nl-BE" sz="1200" dirty="0"/>
              <a:t/>
            </a:r>
            <a:br>
              <a:rPr lang="nl-BE" sz="1200" dirty="0"/>
            </a:br>
            <a:r>
              <a:rPr lang="nl-BE" sz="1200" dirty="0"/>
              <a:t>- telefoondoorschakeling – getuigschriften – lijst GMD patiënten </a:t>
            </a:r>
            <a:r>
              <a:rPr lang="nl-BE" sz="1200" dirty="0" smtClean="0"/>
              <a:t/>
            </a:r>
            <a:br>
              <a:rPr lang="nl-BE" sz="1200" dirty="0" smtClean="0"/>
            </a:br>
            <a:r>
              <a:rPr lang="nl-BE" sz="1200" dirty="0"/>
              <a:t/>
            </a:r>
            <a:br>
              <a:rPr lang="nl-BE" sz="1200" dirty="0"/>
            </a:br>
            <a:r>
              <a:rPr lang="nl-BE" sz="1200" dirty="0"/>
              <a:t>- lidmaatschappen ( Orde , kring , Domus , syndicaal</a:t>
            </a:r>
            <a:r>
              <a:rPr lang="nl-BE" sz="1200" dirty="0" smtClean="0"/>
              <a:t>)</a:t>
            </a:r>
            <a:br>
              <a:rPr lang="nl-BE" sz="1200" dirty="0" smtClean="0"/>
            </a:br>
            <a:r>
              <a:rPr lang="nl-BE" sz="1200" dirty="0"/>
              <a:t/>
            </a:r>
            <a:br>
              <a:rPr lang="nl-BE" sz="1200" dirty="0"/>
            </a:br>
            <a:r>
              <a:rPr lang="nl-BE" sz="1200" dirty="0"/>
              <a:t>- personeelsbeheer </a:t>
            </a:r>
            <a:r>
              <a:rPr lang="nl-BE" sz="1200" dirty="0" smtClean="0"/>
              <a:t/>
            </a:r>
            <a:br>
              <a:rPr lang="nl-BE" sz="1200" dirty="0" smtClean="0"/>
            </a:br>
            <a:r>
              <a:rPr lang="nl-BE" sz="1200" dirty="0" smtClean="0"/>
              <a:t>( </a:t>
            </a:r>
            <a:r>
              <a:rPr lang="nl-BE" sz="1200" dirty="0"/>
              <a:t>contract , </a:t>
            </a:r>
            <a:r>
              <a:rPr lang="nl-BE" sz="1200" dirty="0" smtClean="0"/>
              <a:t>Sociaal </a:t>
            </a:r>
            <a:r>
              <a:rPr lang="nl-BE" sz="1200" dirty="0"/>
              <a:t>Verzekeringsfonds , ontslag , betalingen</a:t>
            </a:r>
            <a:r>
              <a:rPr lang="nl-BE" sz="1200" dirty="0" smtClean="0"/>
              <a:t>…)</a:t>
            </a:r>
            <a:br>
              <a:rPr lang="nl-BE" sz="1200" dirty="0" smtClean="0"/>
            </a:br>
            <a:r>
              <a:rPr lang="nl-BE" sz="1200" dirty="0"/>
              <a:t/>
            </a:r>
            <a:br>
              <a:rPr lang="nl-BE" sz="1200" dirty="0"/>
            </a:br>
            <a:r>
              <a:rPr lang="nl-BE" sz="1200" dirty="0"/>
              <a:t>- lopende wachtdiensten , </a:t>
            </a:r>
            <a:r>
              <a:rPr lang="nl-BE" sz="1200" dirty="0" smtClean="0"/>
              <a:t>vrijstellingen</a:t>
            </a:r>
            <a:br>
              <a:rPr lang="nl-BE" sz="1200" dirty="0" smtClean="0"/>
            </a:br>
            <a:r>
              <a:rPr lang="nl-BE" sz="1200" dirty="0"/>
              <a:t/>
            </a:r>
            <a:br>
              <a:rPr lang="nl-BE" sz="1200" dirty="0"/>
            </a:br>
            <a:r>
              <a:rPr lang="nl-BE" sz="1200" dirty="0"/>
              <a:t>- praktijkruimte gehuurd ? contract </a:t>
            </a:r>
            <a:r>
              <a:rPr lang="nl-BE" sz="1200" dirty="0" smtClean="0"/>
              <a:t>?</a:t>
            </a:r>
            <a:br>
              <a:rPr lang="nl-BE" sz="1200" dirty="0" smtClean="0"/>
            </a:br>
            <a:r>
              <a:rPr lang="nl-BE" sz="1200" dirty="0"/>
              <a:t/>
            </a:r>
            <a:br>
              <a:rPr lang="nl-BE" sz="1200" dirty="0"/>
            </a:br>
            <a:r>
              <a:rPr lang="nl-BE" sz="1200" dirty="0"/>
              <a:t>- dossieroverdracht , door wie en waar ter beschikking </a:t>
            </a:r>
            <a:r>
              <a:rPr lang="nl-BE" sz="1200" dirty="0" smtClean="0"/>
              <a:t/>
            </a:r>
            <a:br>
              <a:rPr lang="nl-BE" sz="1200" dirty="0" smtClean="0"/>
            </a:br>
            <a:r>
              <a:rPr lang="nl-BE" sz="1200" dirty="0" smtClean="0"/>
              <a:t>(Orde ?) </a:t>
            </a:r>
            <a:br>
              <a:rPr lang="nl-BE" sz="1200" dirty="0" smtClean="0"/>
            </a:br>
            <a:r>
              <a:rPr lang="nl-BE" sz="1200" dirty="0"/>
              <a:t/>
            </a:r>
            <a:br>
              <a:rPr lang="nl-BE" sz="1200" dirty="0"/>
            </a:br>
            <a:r>
              <a:rPr lang="nl-BE" sz="1200" dirty="0"/>
              <a:t>- </a:t>
            </a:r>
            <a:r>
              <a:rPr lang="nl-BE" sz="1200" dirty="0" err="1"/>
              <a:t>Sabam</a:t>
            </a:r>
            <a:r>
              <a:rPr lang="nl-BE" sz="1200" dirty="0"/>
              <a:t> - Copy</a:t>
            </a:r>
          </a:p>
        </p:txBody>
      </p:sp>
    </p:spTree>
    <p:extLst>
      <p:ext uri="{BB962C8B-B14F-4D97-AF65-F5344CB8AC3E}">
        <p14:creationId xmlns:p14="http://schemas.microsoft.com/office/powerpoint/2010/main" val="214661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sz="2400" b="1" dirty="0" smtClean="0"/>
              <a:t>Jaarverslag</a:t>
            </a:r>
            <a:endParaRPr lang="nl-BE" sz="2400" b="1" dirty="0"/>
          </a:p>
        </p:txBody>
      </p:sp>
      <p:pic>
        <p:nvPicPr>
          <p:cNvPr id="1026" name="Picture 2" descr="C:\Users\Gebruiker\Documents\C. Kringloket Domus 2015\PPT\jaarversla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32" y="2708919"/>
            <a:ext cx="6884987" cy="282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22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286000" y="2967335"/>
            <a:ext cx="4572000" cy="369332"/>
          </a:xfrm>
          <a:prstGeom prst="rect">
            <a:avLst/>
          </a:prstGeom>
        </p:spPr>
        <p:txBody>
          <a:bodyPr>
            <a:spAutoFit/>
          </a:bodyPr>
          <a:lstStyle/>
          <a:p>
            <a:r>
              <a:rPr lang="nl-BE" b="1" cap="all" dirty="0"/>
              <a:t>de Netwerkcoördinator (NC</a:t>
            </a:r>
            <a:r>
              <a:rPr lang="nl-BE" b="1" cap="all" dirty="0" smtClean="0"/>
              <a:t>) ?</a:t>
            </a:r>
            <a:endParaRPr lang="nl-BE" b="1" cap="all" dirty="0"/>
          </a:p>
        </p:txBody>
      </p:sp>
    </p:spTree>
    <p:extLst>
      <p:ext uri="{BB962C8B-B14F-4D97-AF65-F5344CB8AC3E}">
        <p14:creationId xmlns:p14="http://schemas.microsoft.com/office/powerpoint/2010/main" val="282298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400" b="1" dirty="0" smtClean="0"/>
              <a:t>Vandaar de vraag verruimen </a:t>
            </a:r>
            <a:endParaRPr lang="nl-BE" sz="2400" b="1" dirty="0"/>
          </a:p>
        </p:txBody>
      </p:sp>
      <p:sp>
        <p:nvSpPr>
          <p:cNvPr id="3" name="Tijdelijke aanduiding voor inhoud 2"/>
          <p:cNvSpPr>
            <a:spLocks noGrp="1"/>
          </p:cNvSpPr>
          <p:nvPr>
            <p:ph idx="1"/>
          </p:nvPr>
        </p:nvSpPr>
        <p:spPr>
          <a:xfrm>
            <a:off x="467544" y="1628800"/>
            <a:ext cx="8229600" cy="4525963"/>
          </a:xfrm>
        </p:spPr>
        <p:txBody>
          <a:bodyPr/>
          <a:lstStyle/>
          <a:p>
            <a:endParaRPr lang="nl-BE" sz="1200" dirty="0" smtClean="0"/>
          </a:p>
          <a:p>
            <a:r>
              <a:rPr lang="nl-BE" sz="1600" dirty="0" smtClean="0"/>
              <a:t>Van : </a:t>
            </a:r>
            <a:br>
              <a:rPr lang="nl-BE" sz="1600" dirty="0" smtClean="0"/>
            </a:br>
            <a:r>
              <a:rPr lang="nl-BE" sz="1800" b="1" dirty="0" smtClean="0"/>
              <a:t>“ hoe kan de huisartsenkring de huisartsen</a:t>
            </a:r>
            <a:r>
              <a:rPr lang="nl-BE" sz="1800" b="1" u="sng" dirty="0" smtClean="0"/>
              <a:t>praktijkpermanentie </a:t>
            </a:r>
            <a:r>
              <a:rPr lang="nl-BE" sz="1800" b="1" dirty="0" smtClean="0"/>
              <a:t>helpen organiseren  ? ” </a:t>
            </a:r>
            <a:r>
              <a:rPr lang="nl-BE" sz="1800" dirty="0" smtClean="0"/>
              <a:t>(BVR)</a:t>
            </a:r>
            <a:r>
              <a:rPr lang="nl-BE" sz="1600" dirty="0" smtClean="0"/>
              <a:t/>
            </a:r>
            <a:br>
              <a:rPr lang="nl-BE" sz="1600" dirty="0" smtClean="0"/>
            </a:br>
            <a:endParaRPr lang="nl-BE" sz="1600" dirty="0" smtClean="0"/>
          </a:p>
          <a:p>
            <a:r>
              <a:rPr lang="nl-BE" sz="1600" dirty="0" smtClean="0"/>
              <a:t>Naar : </a:t>
            </a:r>
            <a:br>
              <a:rPr lang="nl-BE" sz="1600" dirty="0" smtClean="0"/>
            </a:br>
            <a:r>
              <a:rPr lang="nl-BE" sz="1800" b="1" dirty="0" smtClean="0">
                <a:solidFill>
                  <a:schemeClr val="tx1"/>
                </a:solidFill>
              </a:rPr>
              <a:t>“ welke faciliterende rol kunnen de kringen spelen in de opvang van de toenemende problemen binnen de</a:t>
            </a:r>
            <a:r>
              <a:rPr lang="nl-BE" sz="1800" b="1" u="sng" dirty="0" smtClean="0">
                <a:solidFill>
                  <a:schemeClr val="tx1"/>
                </a:solidFill>
              </a:rPr>
              <a:t> praktijkorganisatie </a:t>
            </a:r>
            <a:r>
              <a:rPr lang="nl-BE" sz="1800" b="1" dirty="0" smtClean="0">
                <a:solidFill>
                  <a:schemeClr val="tx1"/>
                </a:solidFill>
              </a:rPr>
              <a:t>? “</a:t>
            </a:r>
            <a:r>
              <a:rPr lang="nl-BE" sz="1800" dirty="0" smtClean="0"/>
              <a:t/>
            </a:r>
            <a:br>
              <a:rPr lang="nl-BE" sz="1800" dirty="0" smtClean="0"/>
            </a:br>
            <a:endParaRPr lang="nl-BE" sz="1800" dirty="0" smtClean="0"/>
          </a:p>
          <a:p>
            <a:r>
              <a:rPr lang="nl-BE" sz="1600" dirty="0" smtClean="0"/>
              <a:t>Maar vooral </a:t>
            </a:r>
            <a:r>
              <a:rPr lang="nl-BE" sz="1800" dirty="0" smtClean="0"/>
              <a:t>:</a:t>
            </a:r>
            <a:br>
              <a:rPr lang="nl-BE" sz="1800" dirty="0" smtClean="0"/>
            </a:br>
            <a:r>
              <a:rPr lang="nl-BE" sz="1800" b="1" dirty="0" smtClean="0">
                <a:solidFill>
                  <a:schemeClr val="tx1"/>
                </a:solidFill>
              </a:rPr>
              <a:t>“ hoe kan  er binnen de kring  meer en anders </a:t>
            </a:r>
            <a:r>
              <a:rPr lang="nl-BE" sz="1800" b="1" u="sng" dirty="0" smtClean="0">
                <a:solidFill>
                  <a:schemeClr val="tx1"/>
                </a:solidFill>
              </a:rPr>
              <a:t>samengewerkt</a:t>
            </a:r>
            <a:r>
              <a:rPr lang="nl-BE" sz="1800" b="1" dirty="0" smtClean="0">
                <a:solidFill>
                  <a:schemeClr val="tx1"/>
                </a:solidFill>
              </a:rPr>
              <a:t> worden rond praktijkpermanentie en organisatie  ?</a:t>
            </a:r>
            <a:r>
              <a:rPr lang="nl-BE" sz="1800" dirty="0" smtClean="0"/>
              <a:t/>
            </a:r>
            <a:br>
              <a:rPr lang="nl-BE" sz="1800" dirty="0" smtClean="0"/>
            </a:br>
            <a:endParaRPr lang="nl-BE" sz="1800" dirty="0" smtClean="0"/>
          </a:p>
        </p:txBody>
      </p:sp>
    </p:spTree>
    <p:extLst>
      <p:ext uri="{BB962C8B-B14F-4D97-AF65-F5344CB8AC3E}">
        <p14:creationId xmlns:p14="http://schemas.microsoft.com/office/powerpoint/2010/main" val="1773486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a:xfrm>
            <a:off x="251520" y="1700808"/>
            <a:ext cx="6984776" cy="932114"/>
          </a:xfrm>
        </p:spPr>
        <p:txBody>
          <a:bodyPr/>
          <a:lstStyle/>
          <a:p>
            <a:endParaRPr lang="nl-BE" sz="3200" i="1" dirty="0" smtClean="0"/>
          </a:p>
          <a:p>
            <a:endParaRPr lang="nl-BE" sz="3200" i="1" dirty="0"/>
          </a:p>
          <a:p>
            <a:r>
              <a:rPr lang="nl-BE" sz="3200" i="1" dirty="0" smtClean="0"/>
              <a:t>Studieproject praktijkpermanentie-gids</a:t>
            </a:r>
            <a:br>
              <a:rPr lang="nl-BE" sz="3200" i="1" dirty="0" smtClean="0"/>
            </a:br>
            <a:r>
              <a:rPr lang="nl-BE" sz="2400" i="1" dirty="0" smtClean="0"/>
              <a:t>( Domus Medica – Vlaamse Gemeenschap)</a:t>
            </a:r>
            <a:endParaRPr lang="nl-BE" sz="2400" i="1" dirty="0"/>
          </a:p>
        </p:txBody>
      </p:sp>
      <p:graphicFrame>
        <p:nvGraphicFramePr>
          <p:cNvPr id="6" name="Tabel 5"/>
          <p:cNvGraphicFramePr>
            <a:graphicFrameLocks noGrp="1"/>
          </p:cNvGraphicFramePr>
          <p:nvPr>
            <p:extLst>
              <p:ext uri="{D42A27DB-BD31-4B8C-83A1-F6EECF244321}">
                <p14:modId xmlns:p14="http://schemas.microsoft.com/office/powerpoint/2010/main" val="1427581282"/>
              </p:ext>
            </p:extLst>
          </p:nvPr>
        </p:nvGraphicFramePr>
        <p:xfrm>
          <a:off x="251520" y="2780928"/>
          <a:ext cx="8496944" cy="3312368"/>
        </p:xfrm>
        <a:graphic>
          <a:graphicData uri="http://schemas.openxmlformats.org/drawingml/2006/table">
            <a:tbl>
              <a:tblPr firstRow="1" firstCol="1" lastRow="1" lastCol="1" bandRow="1" bandCol="1">
                <a:tableStyleId>{5C22544A-7EE6-4342-B048-85BDC9FD1C3A}</a:tableStyleId>
              </a:tblPr>
              <a:tblGrid>
                <a:gridCol w="2746213"/>
                <a:gridCol w="5750731"/>
              </a:tblGrid>
              <a:tr h="477186">
                <a:tc>
                  <a:txBody>
                    <a:bodyPr/>
                    <a:lstStyle/>
                    <a:p>
                      <a:pPr marR="179705" algn="ctr">
                        <a:lnSpc>
                          <a:spcPct val="115000"/>
                        </a:lnSpc>
                        <a:spcBef>
                          <a:spcPts val="600"/>
                        </a:spcBef>
                        <a:spcAft>
                          <a:spcPts val="600"/>
                        </a:spcAft>
                      </a:pPr>
                      <a:r>
                        <a:rPr lang="nl-BE" sz="1000" dirty="0">
                          <a:solidFill>
                            <a:schemeClr val="tx1"/>
                          </a:solidFill>
                          <a:effectLst/>
                        </a:rPr>
                        <a:t>Aan wie gericht?</a:t>
                      </a:r>
                      <a:br>
                        <a:rPr lang="nl-BE" sz="1000" dirty="0">
                          <a:solidFill>
                            <a:schemeClr val="tx1"/>
                          </a:solidFill>
                          <a:effectLst/>
                        </a:rPr>
                      </a:br>
                      <a:endParaRPr lang="nl-BE" sz="1000" dirty="0">
                        <a:solidFill>
                          <a:schemeClr val="tx1"/>
                        </a:solidFill>
                        <a:effectLst/>
                        <a:latin typeface="Garamond"/>
                        <a:ea typeface="Times New Roman"/>
                        <a:cs typeface="Times New Roman"/>
                      </a:endParaRPr>
                    </a:p>
                  </a:txBody>
                  <a:tcPr marL="68580" marR="68580" marT="0" marB="0" anchor="ctr"/>
                </a:tc>
                <a:tc>
                  <a:txBody>
                    <a:bodyPr/>
                    <a:lstStyle/>
                    <a:p>
                      <a:pPr marR="179705" algn="ctr">
                        <a:lnSpc>
                          <a:spcPct val="115000"/>
                        </a:lnSpc>
                        <a:spcBef>
                          <a:spcPts val="600"/>
                        </a:spcBef>
                        <a:spcAft>
                          <a:spcPts val="600"/>
                        </a:spcAft>
                      </a:pPr>
                      <a:r>
                        <a:rPr lang="nl-BE" sz="1000" dirty="0">
                          <a:solidFill>
                            <a:schemeClr val="tx1"/>
                          </a:solidFill>
                          <a:effectLst/>
                        </a:rPr>
                        <a:t>Doelstellingen / Boodschap</a:t>
                      </a:r>
                      <a:endParaRPr lang="nl-BE" sz="1000" dirty="0">
                        <a:solidFill>
                          <a:schemeClr val="tx1"/>
                        </a:solidFill>
                        <a:effectLst/>
                        <a:latin typeface="Garamond"/>
                        <a:ea typeface="Times New Roman"/>
                        <a:cs typeface="Times New Roman"/>
                      </a:endParaRPr>
                    </a:p>
                  </a:txBody>
                  <a:tcPr marL="68580" marR="68580" marT="0" marB="0" anchor="ctr"/>
                </a:tc>
              </a:tr>
              <a:tr h="965081">
                <a:tc>
                  <a:txBody>
                    <a:bodyPr/>
                    <a:lstStyle/>
                    <a:p>
                      <a:pPr marR="179705" algn="ctr">
                        <a:lnSpc>
                          <a:spcPct val="115000"/>
                        </a:lnSpc>
                        <a:spcBef>
                          <a:spcPts val="600"/>
                        </a:spcBef>
                        <a:spcAft>
                          <a:spcPts val="600"/>
                        </a:spcAft>
                      </a:pPr>
                      <a:r>
                        <a:rPr lang="nl-BE" sz="1000" dirty="0">
                          <a:solidFill>
                            <a:schemeClr val="tx1"/>
                          </a:solidFill>
                          <a:effectLst/>
                        </a:rPr>
                        <a:t>Alle huisartsenkringen</a:t>
                      </a:r>
                      <a:endParaRPr lang="nl-BE" sz="1000" dirty="0">
                        <a:solidFill>
                          <a:schemeClr val="tx1"/>
                        </a:solidFill>
                        <a:effectLst/>
                        <a:latin typeface="Garamond"/>
                        <a:ea typeface="Times New Roman"/>
                        <a:cs typeface="Times New Roman"/>
                      </a:endParaRPr>
                    </a:p>
                  </a:txBody>
                  <a:tcPr marL="68580" marR="68580" marT="0" marB="0" anchor="ctr"/>
                </a:tc>
                <a:tc>
                  <a:txBody>
                    <a:bodyPr/>
                    <a:lstStyle/>
                    <a:p>
                      <a:pPr marR="179705" algn="ctr">
                        <a:lnSpc>
                          <a:spcPct val="115000"/>
                        </a:lnSpc>
                        <a:spcBef>
                          <a:spcPts val="600"/>
                        </a:spcBef>
                        <a:spcAft>
                          <a:spcPts val="600"/>
                        </a:spcAft>
                      </a:pPr>
                      <a:r>
                        <a:rPr lang="nl-BE" sz="1000" dirty="0">
                          <a:solidFill>
                            <a:schemeClr val="tx1"/>
                          </a:solidFill>
                          <a:effectLst/>
                        </a:rPr>
                        <a:t>Preventief en reactief handvaten aanbieden rond de organisatie van de huisartsenpraktijkpermanentie in de huisartsenkring, in het bijzonder bij plotse uitval van collega’s (maar ook op lange termijn rond de organisatie van de praktijkpermanentie van de praktijken in de kring)</a:t>
                      </a:r>
                      <a:endParaRPr lang="nl-BE" sz="1000" dirty="0">
                        <a:solidFill>
                          <a:schemeClr val="tx1"/>
                        </a:solidFill>
                        <a:effectLst/>
                        <a:latin typeface="Garamond"/>
                        <a:ea typeface="Times New Roman"/>
                        <a:cs typeface="Times New Roman"/>
                      </a:endParaRPr>
                    </a:p>
                  </a:txBody>
                  <a:tcPr marL="68580" marR="68580" marT="0" marB="0" anchor="ctr"/>
                </a:tc>
              </a:tr>
              <a:tr h="451427">
                <a:tc>
                  <a:txBody>
                    <a:bodyPr/>
                    <a:lstStyle/>
                    <a:p>
                      <a:pPr marR="179705" algn="ctr">
                        <a:lnSpc>
                          <a:spcPct val="115000"/>
                        </a:lnSpc>
                        <a:spcBef>
                          <a:spcPts val="600"/>
                        </a:spcBef>
                        <a:spcAft>
                          <a:spcPts val="600"/>
                        </a:spcAft>
                      </a:pPr>
                      <a:r>
                        <a:rPr lang="nl-BE" sz="1000">
                          <a:solidFill>
                            <a:schemeClr val="tx1"/>
                          </a:solidFill>
                          <a:effectLst/>
                        </a:rPr>
                        <a:t>Alle huisartsen</a:t>
                      </a:r>
                      <a:endParaRPr lang="nl-BE" sz="1000">
                        <a:solidFill>
                          <a:schemeClr val="tx1"/>
                        </a:solidFill>
                        <a:effectLst/>
                        <a:latin typeface="Garamond"/>
                        <a:ea typeface="Times New Roman"/>
                        <a:cs typeface="Times New Roman"/>
                      </a:endParaRPr>
                    </a:p>
                  </a:txBody>
                  <a:tcPr marL="68580" marR="68580" marT="0" marB="0" anchor="ctr"/>
                </a:tc>
                <a:tc>
                  <a:txBody>
                    <a:bodyPr/>
                    <a:lstStyle/>
                    <a:p>
                      <a:pPr marR="179705" algn="ctr">
                        <a:lnSpc>
                          <a:spcPct val="115000"/>
                        </a:lnSpc>
                        <a:spcBef>
                          <a:spcPts val="600"/>
                        </a:spcBef>
                        <a:spcAft>
                          <a:spcPts val="600"/>
                        </a:spcAft>
                      </a:pPr>
                      <a:r>
                        <a:rPr lang="nl-BE" sz="1000" dirty="0">
                          <a:solidFill>
                            <a:schemeClr val="tx1"/>
                          </a:solidFill>
                          <a:effectLst/>
                        </a:rPr>
                        <a:t>Handleiding rond eindeloopbaanplanning en praktische elementen bij stopzetting praktijk.</a:t>
                      </a:r>
                      <a:endParaRPr lang="nl-BE" sz="1000" dirty="0">
                        <a:solidFill>
                          <a:schemeClr val="tx1"/>
                        </a:solidFill>
                        <a:effectLst/>
                        <a:latin typeface="Garamond"/>
                        <a:ea typeface="Times New Roman"/>
                        <a:cs typeface="Times New Roman"/>
                      </a:endParaRPr>
                    </a:p>
                  </a:txBody>
                  <a:tcPr marL="68580" marR="68580" marT="0" marB="0" anchor="ctr"/>
                </a:tc>
              </a:tr>
              <a:tr h="1418674">
                <a:tc>
                  <a:txBody>
                    <a:bodyPr/>
                    <a:lstStyle/>
                    <a:p>
                      <a:pPr marR="179705" algn="ctr">
                        <a:lnSpc>
                          <a:spcPct val="115000"/>
                        </a:lnSpc>
                        <a:spcBef>
                          <a:spcPts val="600"/>
                        </a:spcBef>
                        <a:spcAft>
                          <a:spcPts val="600"/>
                        </a:spcAft>
                      </a:pPr>
                      <a:r>
                        <a:rPr lang="nl-BE" sz="1000" dirty="0">
                          <a:solidFill>
                            <a:schemeClr val="tx1"/>
                          </a:solidFill>
                          <a:effectLst/>
                        </a:rPr>
                        <a:t>Familie van huisartsen</a:t>
                      </a:r>
                      <a:endParaRPr lang="nl-BE" sz="1000" dirty="0">
                        <a:solidFill>
                          <a:schemeClr val="tx1"/>
                        </a:solidFill>
                        <a:effectLst/>
                        <a:latin typeface="Garamond"/>
                        <a:ea typeface="Times New Roman"/>
                        <a:cs typeface="Times New Roman"/>
                      </a:endParaRPr>
                    </a:p>
                  </a:txBody>
                  <a:tcPr marL="68580" marR="68580" marT="0" marB="0" anchor="ctr"/>
                </a:tc>
                <a:tc>
                  <a:txBody>
                    <a:bodyPr/>
                    <a:lstStyle/>
                    <a:p>
                      <a:pPr marR="179705" algn="ctr">
                        <a:lnSpc>
                          <a:spcPct val="115000"/>
                        </a:lnSpc>
                        <a:spcBef>
                          <a:spcPts val="600"/>
                        </a:spcBef>
                        <a:spcAft>
                          <a:spcPts val="600"/>
                        </a:spcAft>
                      </a:pPr>
                      <a:r>
                        <a:rPr lang="nl-BE" sz="1000" dirty="0">
                          <a:solidFill>
                            <a:schemeClr val="tx1"/>
                          </a:solidFill>
                          <a:effectLst/>
                        </a:rPr>
                        <a:t>Ondersteuning familie huisartsen bij plotse en noodgedwongen stopzetting van de praktijk aan de hand van een praktische gids die informatie biedt rond een aantal wettelijke elementen bij stopzetting van de praktijk</a:t>
                      </a:r>
                      <a:endParaRPr lang="nl-BE" sz="1000" dirty="0">
                        <a:solidFill>
                          <a:schemeClr val="tx1"/>
                        </a:solidFill>
                        <a:effectLst/>
                        <a:latin typeface="Garamond"/>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26153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528" y="1700808"/>
            <a:ext cx="8208912" cy="2880320"/>
          </a:xfrm>
          <a:prstGeom prst="rect">
            <a:avLst/>
          </a:prstGeom>
        </p:spPr>
        <p:txBody>
          <a:bodyPr/>
          <a:lstStyle>
            <a:lvl1pPr marL="0" indent="0" algn="ctr">
              <a:buFontTx/>
              <a:buNone/>
              <a:defRPr>
                <a:solidFill>
                  <a:schemeClr val="accent1">
                    <a:lumMod val="60000"/>
                    <a:lumOff val="40000"/>
                  </a:schemeClr>
                </a:solidFill>
              </a:defRPr>
            </a:lvl1pPr>
          </a:lstStyle>
          <a:p>
            <a:pPr eaLnBrk="0" hangingPunct="0">
              <a:spcBef>
                <a:spcPct val="20000"/>
              </a:spcBef>
              <a:defRPr/>
            </a:pPr>
            <a:r>
              <a:rPr lang="nl-NL" altLang="nl-NL" sz="3200" kern="0" dirty="0" smtClean="0">
                <a:solidFill>
                  <a:schemeClr val="tx2">
                    <a:lumMod val="60000"/>
                    <a:lumOff val="40000"/>
                  </a:schemeClr>
                </a:solidFill>
                <a:latin typeface="AcclamationItal" pitchFamily="2" charset="0"/>
                <a:cs typeface="+mn-cs"/>
              </a:rPr>
              <a:t>Startersgids</a:t>
            </a:r>
          </a:p>
          <a:p>
            <a:pPr eaLnBrk="0" hangingPunct="0">
              <a:spcBef>
                <a:spcPct val="20000"/>
              </a:spcBef>
              <a:defRPr/>
            </a:pPr>
            <a:endParaRPr lang="nl-NL" altLang="nl-NL" sz="3200" kern="0" dirty="0">
              <a:latin typeface="AcclamationItal" pitchFamily="2" charset="0"/>
              <a:cs typeface="+mn-cs"/>
            </a:endParaRPr>
          </a:p>
          <a:p>
            <a:pPr eaLnBrk="0" hangingPunct="0">
              <a:spcBef>
                <a:spcPct val="20000"/>
              </a:spcBef>
              <a:defRPr/>
            </a:pPr>
            <a:endParaRPr lang="nl-NL" altLang="nl-NL" sz="3200" kern="0" dirty="0" smtClean="0">
              <a:latin typeface="AcclamationItal" pitchFamily="2" charset="0"/>
              <a:cs typeface="+mn-cs"/>
            </a:endParaRPr>
          </a:p>
          <a:p>
            <a:pPr eaLnBrk="0" hangingPunct="0">
              <a:spcBef>
                <a:spcPct val="20000"/>
              </a:spcBef>
              <a:defRPr/>
            </a:pPr>
            <a:r>
              <a:rPr lang="nl-NL" altLang="nl-NL" sz="3200" kern="0" dirty="0" smtClean="0">
                <a:latin typeface="AcclamationItal" pitchFamily="2" charset="0"/>
                <a:cs typeface="+mn-cs"/>
              </a:rPr>
              <a:t>Permanentiegids ( opvangen uitval )</a:t>
            </a:r>
          </a:p>
        </p:txBody>
      </p:sp>
      <p:sp>
        <p:nvSpPr>
          <p:cNvPr id="4099" name="Tekstvak 5"/>
          <p:cNvSpPr txBox="1">
            <a:spLocks noChangeArrowheads="1"/>
          </p:cNvSpPr>
          <p:nvPr/>
        </p:nvSpPr>
        <p:spPr bwMode="auto">
          <a:xfrm>
            <a:off x="1111626" y="5013176"/>
            <a:ext cx="692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nl-BE" sz="3200" dirty="0" smtClean="0">
                <a:solidFill>
                  <a:schemeClr val="bg1">
                    <a:lumMod val="40000"/>
                    <a:lumOff val="60000"/>
                  </a:schemeClr>
                </a:solidFill>
                <a:latin typeface="AcclamationItal" pitchFamily="2" charset="0"/>
              </a:rPr>
              <a:t>Eindeloopbaangids</a:t>
            </a:r>
            <a:endParaRPr lang="nl-BE" altLang="nl-BE" sz="3200" dirty="0">
              <a:solidFill>
                <a:schemeClr val="bg1">
                  <a:lumMod val="40000"/>
                  <a:lumOff val="60000"/>
                </a:schemeClr>
              </a:solidFill>
              <a:latin typeface="AcclamationItal"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ffectLst>
            <a:outerShdw blurRad="50800" dist="38100" dir="2700000" algn="tl" rotWithShape="0">
              <a:prstClr val="black">
                <a:alpha val="40000"/>
              </a:prstClr>
            </a:outerShdw>
          </a:effectLst>
        </p:spPr>
        <p:txBody>
          <a:bodyPr/>
          <a:lstStyle/>
          <a:p>
            <a:r>
              <a:rPr lang="nl-BE" sz="2800" b="1" dirty="0" smtClean="0"/>
              <a:t>Continuïteit staat onder druk </a:t>
            </a:r>
            <a:endParaRPr lang="nl-BE" sz="2800" b="1" dirty="0"/>
          </a:p>
        </p:txBody>
      </p:sp>
      <p:sp>
        <p:nvSpPr>
          <p:cNvPr id="3" name="Tijdelijke aanduiding voor inhoud 2"/>
          <p:cNvSpPr>
            <a:spLocks noGrp="1"/>
          </p:cNvSpPr>
          <p:nvPr>
            <p:ph idx="1"/>
          </p:nvPr>
        </p:nvSpPr>
        <p:spPr>
          <a:xfrm>
            <a:off x="457200" y="1600200"/>
            <a:ext cx="8229600" cy="5069160"/>
          </a:xfrm>
        </p:spPr>
        <p:txBody>
          <a:bodyPr/>
          <a:lstStyle/>
          <a:p>
            <a:pPr marL="0" indent="0">
              <a:buNone/>
            </a:pPr>
            <a:r>
              <a:rPr lang="nl-BE" sz="1400" b="1" dirty="0" smtClean="0">
                <a:solidFill>
                  <a:schemeClr val="tx1"/>
                </a:solidFill>
              </a:rPr>
              <a:t>Demografische verschuivingen  artsenbestand </a:t>
            </a:r>
            <a:r>
              <a:rPr lang="nl-BE" sz="1400" dirty="0" smtClean="0">
                <a:solidFill>
                  <a:schemeClr val="tx1"/>
                </a:solidFill>
              </a:rPr>
              <a:t>met dreigende regionale blinde vlekken </a:t>
            </a:r>
            <a:r>
              <a:rPr lang="nl-BE" sz="1400" dirty="0">
                <a:solidFill>
                  <a:schemeClr val="tx1"/>
                </a:solidFill>
              </a:rPr>
              <a:t>.</a:t>
            </a:r>
            <a:r>
              <a:rPr lang="nl-BE" sz="1400" dirty="0"/>
              <a:t/>
            </a:r>
            <a:br>
              <a:rPr lang="nl-BE" sz="1400" dirty="0"/>
            </a:br>
            <a:r>
              <a:rPr lang="nl-BE" sz="1100" dirty="0"/>
              <a:t>- gemiddelde leeftijd van een VTE HA = </a:t>
            </a:r>
            <a:r>
              <a:rPr lang="nl-BE" sz="1100" b="1" dirty="0"/>
              <a:t>51 j </a:t>
            </a:r>
            <a:br>
              <a:rPr lang="nl-BE" sz="1100" b="1" dirty="0"/>
            </a:br>
            <a:r>
              <a:rPr lang="nl-BE" sz="1100" b="1" dirty="0"/>
              <a:t>               </a:t>
            </a:r>
            <a:r>
              <a:rPr lang="nl-BE" sz="1100" dirty="0"/>
              <a:t>HA tussen </a:t>
            </a:r>
            <a:r>
              <a:rPr lang="nl-BE" sz="1100" b="1" dirty="0">
                <a:solidFill>
                  <a:srgbClr val="00B050"/>
                </a:solidFill>
              </a:rPr>
              <a:t>45-65j = 70% van de patiëntencontacten</a:t>
            </a:r>
            <a:r>
              <a:rPr lang="nl-BE" sz="1400" dirty="0" smtClean="0"/>
              <a:t/>
            </a:r>
            <a:br>
              <a:rPr lang="nl-BE" sz="1400" dirty="0" smtClean="0"/>
            </a:br>
            <a:r>
              <a:rPr lang="nl-BE" sz="1400" dirty="0" smtClean="0"/>
              <a:t>             </a:t>
            </a:r>
            <a:r>
              <a:rPr lang="nl-BE" sz="1400" dirty="0" smtClean="0">
                <a:sym typeface="Wingdings" panose="05000000000000000000" pitchFamily="2" charset="2"/>
              </a:rPr>
              <a:t></a:t>
            </a:r>
            <a:r>
              <a:rPr lang="nl-BE" sz="1400" dirty="0" smtClean="0"/>
              <a:t>  </a:t>
            </a:r>
            <a:r>
              <a:rPr lang="nl-BE" sz="1400" b="1" dirty="0" smtClean="0"/>
              <a:t>opvangen  </a:t>
            </a:r>
            <a:r>
              <a:rPr lang="nl-BE" sz="1400" b="1" dirty="0" smtClean="0">
                <a:solidFill>
                  <a:srgbClr val="002060"/>
                </a:solidFill>
              </a:rPr>
              <a:t>wachtdienstdruk </a:t>
            </a:r>
            <a:r>
              <a:rPr lang="nl-BE" sz="1400" b="1" dirty="0">
                <a:solidFill>
                  <a:srgbClr val="002060"/>
                </a:solidFill>
              </a:rPr>
              <a:t>? </a:t>
            </a:r>
            <a:r>
              <a:rPr lang="nl-BE" sz="1400" b="1" dirty="0" smtClean="0">
                <a:solidFill>
                  <a:srgbClr val="002060"/>
                </a:solidFill>
              </a:rPr>
              <a:t> (acute ) vervangingen </a:t>
            </a:r>
            <a:r>
              <a:rPr lang="nl-BE" sz="1400" b="1" dirty="0">
                <a:solidFill>
                  <a:srgbClr val="002060"/>
                </a:solidFill>
              </a:rPr>
              <a:t>? opvolging </a:t>
            </a:r>
            <a:r>
              <a:rPr lang="nl-BE" sz="1400" b="1" dirty="0" smtClean="0">
                <a:solidFill>
                  <a:srgbClr val="002060"/>
                </a:solidFill>
              </a:rPr>
              <a:t>? modaliteiten bij instappen ?</a:t>
            </a:r>
            <a:r>
              <a:rPr lang="nl-BE" sz="1400" b="1" dirty="0" smtClean="0"/>
              <a:t/>
            </a:r>
            <a:br>
              <a:rPr lang="nl-BE" sz="1400" b="1" dirty="0" smtClean="0"/>
            </a:br>
            <a:endParaRPr lang="nl-BE" sz="1400" b="1" dirty="0" smtClean="0">
              <a:solidFill>
                <a:schemeClr val="tx1"/>
              </a:solidFill>
            </a:endParaRPr>
          </a:p>
          <a:p>
            <a:pPr marL="0" indent="0">
              <a:buNone/>
            </a:pPr>
            <a:r>
              <a:rPr lang="nl-BE" sz="1400" b="1" dirty="0" smtClean="0">
                <a:solidFill>
                  <a:schemeClr val="tx1"/>
                </a:solidFill>
              </a:rPr>
              <a:t>Wijziging in de praktijkorganisatie </a:t>
            </a:r>
            <a:r>
              <a:rPr lang="nl-BE" sz="1400" dirty="0" smtClean="0">
                <a:solidFill>
                  <a:schemeClr val="tx1"/>
                </a:solidFill>
              </a:rPr>
              <a:t>:</a:t>
            </a:r>
          </a:p>
          <a:p>
            <a:pPr marL="0" indent="0">
              <a:buNone/>
            </a:pPr>
            <a:r>
              <a:rPr lang="nl-BE" sz="1400" b="1" dirty="0" smtClean="0">
                <a:solidFill>
                  <a:srgbClr val="002060"/>
                </a:solidFill>
              </a:rPr>
              <a:t>              </a:t>
            </a:r>
            <a:r>
              <a:rPr lang="nl-BE" sz="1400" b="1" dirty="0">
                <a:solidFill>
                  <a:srgbClr val="002060"/>
                </a:solidFill>
              </a:rPr>
              <a:t>.</a:t>
            </a:r>
            <a:r>
              <a:rPr lang="nl-BE" sz="1400" b="1" dirty="0" smtClean="0">
                <a:solidFill>
                  <a:srgbClr val="002060"/>
                </a:solidFill>
              </a:rPr>
              <a:t>  </a:t>
            </a:r>
            <a:r>
              <a:rPr lang="nl-BE" sz="1400" dirty="0" smtClean="0">
                <a:solidFill>
                  <a:srgbClr val="002060"/>
                </a:solidFill>
              </a:rPr>
              <a:t>de </a:t>
            </a:r>
            <a:r>
              <a:rPr lang="nl-BE" sz="1400" dirty="0">
                <a:solidFill>
                  <a:srgbClr val="002060"/>
                </a:solidFill>
              </a:rPr>
              <a:t>omvang van het patiëntenbestand stijgt ( daling artsenbestand ) </a:t>
            </a:r>
            <a:r>
              <a:rPr lang="nl-BE" sz="1400" dirty="0" smtClean="0">
                <a:solidFill>
                  <a:srgbClr val="002060"/>
                </a:solidFill>
              </a:rPr>
              <a:t/>
            </a:r>
            <a:br>
              <a:rPr lang="nl-BE" sz="1400" dirty="0" smtClean="0">
                <a:solidFill>
                  <a:srgbClr val="002060"/>
                </a:solidFill>
              </a:rPr>
            </a:br>
            <a:r>
              <a:rPr lang="nl-BE" sz="1400" dirty="0" smtClean="0">
                <a:solidFill>
                  <a:srgbClr val="002060"/>
                </a:solidFill>
              </a:rPr>
              <a:t>              .  het </a:t>
            </a:r>
            <a:r>
              <a:rPr lang="nl-BE" sz="1400" dirty="0">
                <a:solidFill>
                  <a:srgbClr val="002060"/>
                </a:solidFill>
              </a:rPr>
              <a:t>aantal contacten neemt (licht) toe ( chronische </a:t>
            </a:r>
            <a:r>
              <a:rPr lang="nl-BE" sz="1400" dirty="0" smtClean="0">
                <a:solidFill>
                  <a:srgbClr val="002060"/>
                </a:solidFill>
              </a:rPr>
              <a:t>patiënten  </a:t>
            </a:r>
            <a:r>
              <a:rPr lang="nl-BE" sz="1400" dirty="0">
                <a:solidFill>
                  <a:srgbClr val="002060"/>
                </a:solidFill>
              </a:rPr>
              <a:t>– kortere hospitalisatie)          </a:t>
            </a:r>
            <a:r>
              <a:rPr lang="nl-BE" sz="1400" dirty="0" smtClean="0">
                <a:solidFill>
                  <a:srgbClr val="002060"/>
                </a:solidFill>
              </a:rPr>
              <a:t/>
            </a:r>
            <a:br>
              <a:rPr lang="nl-BE" sz="1400" dirty="0" smtClean="0">
                <a:solidFill>
                  <a:srgbClr val="002060"/>
                </a:solidFill>
              </a:rPr>
            </a:br>
            <a:r>
              <a:rPr lang="nl-BE" sz="1400" dirty="0" smtClean="0">
                <a:solidFill>
                  <a:srgbClr val="002060"/>
                </a:solidFill>
              </a:rPr>
              <a:t>              .  tijdsbesteding </a:t>
            </a:r>
            <a:r>
              <a:rPr lang="nl-BE" sz="1400" dirty="0">
                <a:solidFill>
                  <a:srgbClr val="002060"/>
                </a:solidFill>
              </a:rPr>
              <a:t>neemt toe door administratieve taken , zorgoverleg </a:t>
            </a:r>
            <a:r>
              <a:rPr lang="nl-BE" sz="1400" dirty="0" smtClean="0">
                <a:solidFill>
                  <a:srgbClr val="002060"/>
                </a:solidFill>
              </a:rPr>
              <a:t>, eigen  </a:t>
            </a:r>
            <a:r>
              <a:rPr lang="nl-BE" sz="1400" dirty="0">
                <a:solidFill>
                  <a:srgbClr val="002060"/>
                </a:solidFill>
              </a:rPr>
              <a:t>opleiding</a:t>
            </a:r>
            <a:r>
              <a:rPr lang="nl-BE" sz="1400" dirty="0" smtClean="0">
                <a:solidFill>
                  <a:srgbClr val="002060"/>
                </a:solidFill>
              </a:rPr>
              <a:t>.</a:t>
            </a:r>
            <a:br>
              <a:rPr lang="nl-BE" sz="1400" dirty="0" smtClean="0">
                <a:solidFill>
                  <a:srgbClr val="002060"/>
                </a:solidFill>
              </a:rPr>
            </a:br>
            <a:r>
              <a:rPr lang="nl-BE" sz="1400" dirty="0" smtClean="0">
                <a:solidFill>
                  <a:srgbClr val="002060"/>
                </a:solidFill>
              </a:rPr>
              <a:t>              .  de </a:t>
            </a:r>
            <a:r>
              <a:rPr lang="nl-BE" sz="1400" dirty="0">
                <a:solidFill>
                  <a:srgbClr val="002060"/>
                </a:solidFill>
              </a:rPr>
              <a:t>patiëntencontacten  nemen toe richting (afspraak)raadpleging , ten koste van de </a:t>
            </a:r>
            <a:r>
              <a:rPr lang="nl-BE" sz="1400" dirty="0" smtClean="0">
                <a:solidFill>
                  <a:srgbClr val="002060"/>
                </a:solidFill>
              </a:rPr>
              <a:t>huisbezoeken</a:t>
            </a:r>
            <a:br>
              <a:rPr lang="nl-BE" sz="1400" dirty="0" smtClean="0">
                <a:solidFill>
                  <a:srgbClr val="002060"/>
                </a:solidFill>
              </a:rPr>
            </a:br>
            <a:r>
              <a:rPr lang="nl-BE" sz="1400" dirty="0" smtClean="0">
                <a:solidFill>
                  <a:srgbClr val="002060"/>
                </a:solidFill>
              </a:rPr>
              <a:t>                       en met verhoogde </a:t>
            </a:r>
            <a:r>
              <a:rPr lang="nl-BE" sz="1400" dirty="0">
                <a:solidFill>
                  <a:srgbClr val="002060"/>
                </a:solidFill>
              </a:rPr>
              <a:t>druk op acute beschikbaarheid </a:t>
            </a:r>
            <a:r>
              <a:rPr lang="nl-BE" sz="1400" dirty="0"/>
              <a:t> </a:t>
            </a:r>
            <a:r>
              <a:rPr lang="nl-BE" sz="1400" dirty="0">
                <a:solidFill>
                  <a:srgbClr val="002060"/>
                </a:solidFill>
              </a:rPr>
              <a:t> ( “</a:t>
            </a:r>
            <a:r>
              <a:rPr lang="nl-BE" sz="1400" dirty="0" err="1">
                <a:solidFill>
                  <a:srgbClr val="002060"/>
                </a:solidFill>
              </a:rPr>
              <a:t>huis”arts</a:t>
            </a:r>
            <a:r>
              <a:rPr lang="nl-BE" sz="1400" dirty="0">
                <a:solidFill>
                  <a:srgbClr val="002060"/>
                </a:solidFill>
              </a:rPr>
              <a:t> – “</a:t>
            </a:r>
            <a:r>
              <a:rPr lang="nl-BE" sz="1400" dirty="0" err="1">
                <a:solidFill>
                  <a:srgbClr val="002060"/>
                </a:solidFill>
              </a:rPr>
              <a:t>gezins”arts</a:t>
            </a:r>
            <a:r>
              <a:rPr lang="nl-BE" sz="1400" dirty="0">
                <a:solidFill>
                  <a:srgbClr val="002060"/>
                </a:solidFill>
              </a:rPr>
              <a:t> ?) </a:t>
            </a:r>
            <a:r>
              <a:rPr lang="nl-BE" sz="1400" dirty="0" smtClean="0"/>
              <a:t/>
            </a:r>
            <a:br>
              <a:rPr lang="nl-BE" sz="1400" dirty="0" smtClean="0"/>
            </a:br>
            <a:endParaRPr lang="nl-BE" sz="1400" dirty="0" smtClean="0"/>
          </a:p>
          <a:p>
            <a:pPr marL="0" indent="0">
              <a:buNone/>
            </a:pPr>
            <a:r>
              <a:rPr lang="nl-BE" sz="1400" dirty="0" smtClean="0">
                <a:solidFill>
                  <a:schemeClr val="tx1"/>
                </a:solidFill>
              </a:rPr>
              <a:t>Nood aan </a:t>
            </a:r>
            <a:r>
              <a:rPr lang="nl-BE" sz="1400" b="1" dirty="0" smtClean="0">
                <a:solidFill>
                  <a:schemeClr val="tx1"/>
                </a:solidFill>
              </a:rPr>
              <a:t>evenwichtige balans </a:t>
            </a:r>
            <a:r>
              <a:rPr lang="nl-BE" sz="1400" dirty="0" smtClean="0">
                <a:solidFill>
                  <a:schemeClr val="tx1"/>
                </a:solidFill>
              </a:rPr>
              <a:t>werk/privé  ( dreiging uitvallen door burn-out )</a:t>
            </a:r>
            <a:r>
              <a:rPr lang="nl-BE" sz="1400" dirty="0" smtClean="0"/>
              <a:t/>
            </a:r>
            <a:br>
              <a:rPr lang="nl-BE" sz="1400" dirty="0" smtClean="0"/>
            </a:br>
            <a:endParaRPr lang="nl-BE" sz="1400" dirty="0" smtClean="0"/>
          </a:p>
          <a:p>
            <a:pPr marL="0" indent="0">
              <a:buNone/>
            </a:pPr>
            <a:r>
              <a:rPr lang="nl-BE" sz="1400" b="1" dirty="0">
                <a:solidFill>
                  <a:schemeClr val="tx1"/>
                </a:solidFill>
              </a:rPr>
              <a:t>V</a:t>
            </a:r>
            <a:r>
              <a:rPr lang="nl-BE" sz="1400" b="1" dirty="0" smtClean="0">
                <a:solidFill>
                  <a:schemeClr val="tx1"/>
                </a:solidFill>
              </a:rPr>
              <a:t>ervrouwelijking  artsenbestand </a:t>
            </a:r>
            <a:r>
              <a:rPr lang="nl-BE" sz="1100" dirty="0">
                <a:solidFill>
                  <a:schemeClr val="tx1"/>
                </a:solidFill>
              </a:rPr>
              <a:t> </a:t>
            </a:r>
            <a:r>
              <a:rPr lang="nl-BE" sz="1100" dirty="0" smtClean="0">
                <a:solidFill>
                  <a:schemeClr val="tx1"/>
                </a:solidFill>
              </a:rPr>
              <a:t> </a:t>
            </a:r>
            <a:r>
              <a:rPr lang="nl-BE" sz="1100" dirty="0" smtClean="0"/>
              <a:t>65</a:t>
            </a:r>
            <a:r>
              <a:rPr lang="nl-BE" sz="1100" dirty="0"/>
              <a:t>% mannen – 35 % vrouwen ( tussen 25 en 40 j : 70 % vrouwen)</a:t>
            </a:r>
            <a:r>
              <a:rPr lang="nl-BE" sz="1400" dirty="0" smtClean="0"/>
              <a:t/>
            </a:r>
            <a:br>
              <a:rPr lang="nl-BE" sz="1400" dirty="0" smtClean="0"/>
            </a:br>
            <a:r>
              <a:rPr lang="nl-BE" sz="1400" dirty="0" smtClean="0"/>
              <a:t>                  ( zwangerschap, bevallingsverlof , timing gezinszorg , meer deeltijds werken )</a:t>
            </a:r>
            <a:br>
              <a:rPr lang="nl-BE" sz="1400" dirty="0" smtClean="0"/>
            </a:br>
            <a:endParaRPr lang="nl-BE" sz="1400" dirty="0" smtClean="0"/>
          </a:p>
          <a:p>
            <a:pPr marL="0" indent="0">
              <a:buNone/>
            </a:pPr>
            <a:r>
              <a:rPr lang="nl-BE" sz="1400" dirty="0" smtClean="0">
                <a:solidFill>
                  <a:schemeClr val="tx1"/>
                </a:solidFill>
              </a:rPr>
              <a:t>Tendens tot meer </a:t>
            </a:r>
            <a:r>
              <a:rPr lang="nl-BE" sz="1400" b="1" dirty="0" smtClean="0">
                <a:solidFill>
                  <a:schemeClr val="tx1"/>
                </a:solidFill>
              </a:rPr>
              <a:t>deeltijds</a:t>
            </a:r>
            <a:r>
              <a:rPr lang="nl-BE" sz="1400" dirty="0" smtClean="0">
                <a:solidFill>
                  <a:schemeClr val="tx1"/>
                </a:solidFill>
              </a:rPr>
              <a:t> werken </a:t>
            </a:r>
            <a:r>
              <a:rPr lang="nl-BE" sz="1400" dirty="0" smtClean="0"/>
              <a:t>in  samenwerkingsverbanden .</a:t>
            </a:r>
            <a:r>
              <a:rPr lang="nl-BE" sz="1400" dirty="0"/>
              <a:t/>
            </a:r>
            <a:br>
              <a:rPr lang="nl-BE" sz="1400" dirty="0"/>
            </a:br>
            <a:r>
              <a:rPr lang="nl-BE" sz="1100" dirty="0"/>
              <a:t>RIZIV : HA met &gt; 1250 patiënten – contacten / jaar = </a:t>
            </a:r>
            <a:r>
              <a:rPr lang="nl-BE" sz="1100" dirty="0" smtClean="0"/>
              <a:t>VTE  </a:t>
            </a:r>
            <a:r>
              <a:rPr lang="nl-BE" sz="1100" dirty="0" smtClean="0">
                <a:sym typeface="Wingdings" panose="05000000000000000000" pitchFamily="2" charset="2"/>
              </a:rPr>
              <a:t> </a:t>
            </a:r>
            <a:r>
              <a:rPr lang="nl-BE" sz="1100" b="1" u="sng" dirty="0" smtClean="0"/>
              <a:t>1 </a:t>
            </a:r>
            <a:r>
              <a:rPr lang="nl-BE" sz="1100" b="1" u="sng" dirty="0"/>
              <a:t>VTE HA / 1200 </a:t>
            </a:r>
            <a:r>
              <a:rPr lang="nl-BE" sz="1100" b="1" u="sng" dirty="0" smtClean="0"/>
              <a:t>patiënten </a:t>
            </a:r>
            <a:r>
              <a:rPr lang="nl-BE" sz="1100" dirty="0"/>
              <a:t/>
            </a:r>
            <a:br>
              <a:rPr lang="nl-BE" sz="1100" dirty="0"/>
            </a:br>
            <a:r>
              <a:rPr lang="nl-BE" sz="1100" dirty="0" smtClean="0"/>
              <a:t> 75</a:t>
            </a:r>
            <a:r>
              <a:rPr lang="nl-BE" sz="1100" dirty="0"/>
              <a:t>% werkt voltijds ( 50 à 150 </a:t>
            </a:r>
            <a:r>
              <a:rPr lang="nl-BE" sz="1100" dirty="0" err="1"/>
              <a:t>ptn</a:t>
            </a:r>
            <a:r>
              <a:rPr lang="nl-BE" sz="1100" dirty="0"/>
              <a:t> /</a:t>
            </a:r>
            <a:r>
              <a:rPr lang="nl-BE" sz="1100" dirty="0" smtClean="0"/>
              <a:t>week)</a:t>
            </a:r>
            <a:r>
              <a:rPr lang="nl-BE" sz="1100" dirty="0"/>
              <a:t/>
            </a:r>
            <a:br>
              <a:rPr lang="nl-BE" sz="1100" dirty="0"/>
            </a:br>
            <a:r>
              <a:rPr lang="nl-BE" sz="1100" dirty="0"/>
              <a:t>                                                                           </a:t>
            </a:r>
            <a:r>
              <a:rPr lang="nl-BE" sz="1100" dirty="0" smtClean="0"/>
              <a:t> </a:t>
            </a:r>
            <a:r>
              <a:rPr lang="nl-BE" sz="1400" dirty="0" smtClean="0"/>
              <a:t/>
            </a:r>
            <a:br>
              <a:rPr lang="nl-BE" sz="1400" dirty="0" smtClean="0"/>
            </a:br>
            <a:r>
              <a:rPr lang="nl-BE" sz="1400" dirty="0" smtClean="0">
                <a:solidFill>
                  <a:schemeClr val="tx1"/>
                </a:solidFill>
              </a:rPr>
              <a:t>Toegenomen</a:t>
            </a:r>
            <a:r>
              <a:rPr lang="nl-BE" sz="1400" b="1" dirty="0" smtClean="0">
                <a:solidFill>
                  <a:schemeClr val="tx1"/>
                </a:solidFill>
              </a:rPr>
              <a:t> opdrachten </a:t>
            </a:r>
            <a:r>
              <a:rPr lang="nl-BE" sz="1400" dirty="0" smtClean="0"/>
              <a:t>voor de HA ook buiten de praktijk  </a:t>
            </a:r>
            <a:r>
              <a:rPr lang="nl-BE" sz="1400" dirty="0" smtClean="0">
                <a:sym typeface="Wingdings" panose="05000000000000000000" pitchFamily="2" charset="2"/>
              </a:rPr>
              <a:t></a:t>
            </a:r>
            <a:r>
              <a:rPr lang="nl-BE" sz="1400" dirty="0" smtClean="0"/>
              <a:t>  meer afwezigheden </a:t>
            </a:r>
            <a:br>
              <a:rPr lang="nl-BE" sz="1400" dirty="0" smtClean="0"/>
            </a:br>
            <a:r>
              <a:rPr lang="nl-BE" sz="1400" dirty="0" smtClean="0"/>
              <a:t>                   ( de opleider opgeleid , overlegplatforms  , extra-functies  (70% CRA ,  kringfuncties , syndicaal  … )</a:t>
            </a:r>
          </a:p>
          <a:p>
            <a:endParaRPr lang="nl-BE" sz="1400" dirty="0" smtClean="0"/>
          </a:p>
          <a:p>
            <a:endParaRPr lang="nl-BE" sz="1400" dirty="0" smtClean="0"/>
          </a:p>
          <a:p>
            <a:endParaRPr lang="nl-BE" sz="1400" b="1" dirty="0"/>
          </a:p>
        </p:txBody>
      </p:sp>
    </p:spTree>
    <p:extLst>
      <p:ext uri="{BB962C8B-B14F-4D97-AF65-F5344CB8AC3E}">
        <p14:creationId xmlns:p14="http://schemas.microsoft.com/office/powerpoint/2010/main" val="176747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628800"/>
            <a:ext cx="8229600" cy="4968552"/>
          </a:xfrm>
        </p:spPr>
        <p:txBody>
          <a:bodyPr/>
          <a:lstStyle/>
          <a:p>
            <a:pPr marL="0" indent="0">
              <a:buNone/>
            </a:pPr>
            <a:endParaRPr lang="nl-BE" sz="1400" b="1" dirty="0"/>
          </a:p>
          <a:p>
            <a:pPr marL="0" indent="0">
              <a:buNone/>
            </a:pPr>
            <a:r>
              <a:rPr lang="nl-BE" sz="1400" b="1" dirty="0" smtClean="0">
                <a:solidFill>
                  <a:schemeClr val="tx1"/>
                </a:solidFill>
              </a:rPr>
              <a:t>Artikel </a:t>
            </a:r>
            <a:r>
              <a:rPr lang="nl-BE" sz="1400" b="1" dirty="0">
                <a:solidFill>
                  <a:schemeClr val="tx1"/>
                </a:solidFill>
              </a:rPr>
              <a:t>BTG 2014/ n°12 :</a:t>
            </a:r>
            <a:br>
              <a:rPr lang="nl-BE" sz="1400" b="1" dirty="0">
                <a:solidFill>
                  <a:schemeClr val="tx1"/>
                </a:solidFill>
              </a:rPr>
            </a:br>
            <a:r>
              <a:rPr lang="nl-BE" sz="1400" b="1" dirty="0">
                <a:solidFill>
                  <a:schemeClr val="tx1"/>
                </a:solidFill>
              </a:rPr>
              <a:t> “ de Vlaamse huisarts (2013) op kruissnelheid naar verandering”</a:t>
            </a:r>
            <a:r>
              <a:rPr lang="nl-BE" sz="1400" dirty="0">
                <a:solidFill>
                  <a:schemeClr val="tx1"/>
                </a:solidFill>
              </a:rPr>
              <a:t/>
            </a:r>
            <a:br>
              <a:rPr lang="nl-BE" sz="1400" dirty="0">
                <a:solidFill>
                  <a:schemeClr val="tx1"/>
                </a:solidFill>
              </a:rPr>
            </a:br>
            <a:r>
              <a:rPr lang="nl-BE" sz="1400" dirty="0"/>
              <a:t>  </a:t>
            </a:r>
            <a:r>
              <a:rPr lang="nl-BE" sz="1400" dirty="0">
                <a:solidFill>
                  <a:schemeClr val="tx1"/>
                </a:solidFill>
              </a:rPr>
              <a:t>    (Schoenmakers , </a:t>
            </a:r>
            <a:r>
              <a:rPr lang="nl-BE" sz="1400" dirty="0" err="1">
                <a:solidFill>
                  <a:schemeClr val="tx1"/>
                </a:solidFill>
              </a:rPr>
              <a:t>Aertgeerts</a:t>
            </a:r>
            <a:r>
              <a:rPr lang="nl-BE" sz="1400" dirty="0">
                <a:solidFill>
                  <a:schemeClr val="tx1"/>
                </a:solidFill>
              </a:rPr>
              <a:t> , </a:t>
            </a:r>
            <a:r>
              <a:rPr lang="nl-BE" sz="1400" dirty="0" err="1">
                <a:solidFill>
                  <a:schemeClr val="tx1"/>
                </a:solidFill>
              </a:rPr>
              <a:t>Buntinx</a:t>
            </a:r>
            <a:r>
              <a:rPr lang="nl-BE" sz="1400" dirty="0">
                <a:solidFill>
                  <a:schemeClr val="tx1"/>
                </a:solidFill>
              </a:rPr>
              <a:t> , </a:t>
            </a:r>
            <a:r>
              <a:rPr lang="nl-BE" sz="1400" dirty="0" err="1">
                <a:solidFill>
                  <a:schemeClr val="tx1"/>
                </a:solidFill>
              </a:rPr>
              <a:t>VKrunkelsven</a:t>
            </a:r>
            <a:r>
              <a:rPr lang="nl-BE" sz="1400" dirty="0">
                <a:solidFill>
                  <a:schemeClr val="tx1"/>
                </a:solidFill>
              </a:rPr>
              <a:t> , </a:t>
            </a:r>
            <a:r>
              <a:rPr lang="nl-BE" sz="1400" dirty="0" err="1">
                <a:solidFill>
                  <a:schemeClr val="tx1"/>
                </a:solidFill>
              </a:rPr>
              <a:t>VPottelberg</a:t>
            </a:r>
            <a:r>
              <a:rPr lang="nl-BE" sz="1400" dirty="0">
                <a:solidFill>
                  <a:schemeClr val="tx1"/>
                </a:solidFill>
              </a:rPr>
              <a:t> , </a:t>
            </a:r>
            <a:r>
              <a:rPr lang="nl-BE" sz="1400" dirty="0" err="1">
                <a:solidFill>
                  <a:schemeClr val="tx1"/>
                </a:solidFill>
              </a:rPr>
              <a:t>DeLepeleire</a:t>
            </a:r>
            <a:r>
              <a:rPr lang="nl-BE" sz="1400" dirty="0">
                <a:solidFill>
                  <a:schemeClr val="tx1"/>
                </a:solidFill>
              </a:rPr>
              <a:t> )</a:t>
            </a:r>
            <a:r>
              <a:rPr lang="nl-BE" sz="1400" dirty="0"/>
              <a:t/>
            </a:r>
            <a:br>
              <a:rPr lang="nl-BE" sz="1400" dirty="0"/>
            </a:br>
            <a:r>
              <a:rPr lang="nl-BE" sz="1200" dirty="0"/>
              <a:t/>
            </a:r>
            <a:br>
              <a:rPr lang="nl-BE" sz="1200" dirty="0"/>
            </a:br>
            <a:r>
              <a:rPr lang="nl-BE" sz="1200" dirty="0">
                <a:solidFill>
                  <a:schemeClr val="tx1"/>
                </a:solidFill>
              </a:rPr>
              <a:t>Peilen bij de Vlaamse huisarts naar </a:t>
            </a:r>
            <a:br>
              <a:rPr lang="nl-BE" sz="1200" dirty="0">
                <a:solidFill>
                  <a:schemeClr val="tx1"/>
                </a:solidFill>
              </a:rPr>
            </a:br>
            <a:r>
              <a:rPr lang="nl-BE" sz="1200" dirty="0">
                <a:solidFill>
                  <a:schemeClr val="tx1"/>
                </a:solidFill>
              </a:rPr>
              <a:t>                 de </a:t>
            </a:r>
            <a:r>
              <a:rPr lang="nl-BE" sz="1200" b="1" u="sng" dirty="0">
                <a:solidFill>
                  <a:schemeClr val="tx1"/>
                </a:solidFill>
              </a:rPr>
              <a:t>werkomstandigheden</a:t>
            </a:r>
            <a:r>
              <a:rPr lang="nl-BE" sz="1200" dirty="0">
                <a:solidFill>
                  <a:schemeClr val="tx1"/>
                </a:solidFill>
              </a:rPr>
              <a:t/>
            </a:r>
            <a:br>
              <a:rPr lang="nl-BE" sz="1200" dirty="0">
                <a:solidFill>
                  <a:schemeClr val="tx1"/>
                </a:solidFill>
              </a:rPr>
            </a:br>
            <a:r>
              <a:rPr lang="nl-BE" sz="1200" dirty="0">
                <a:solidFill>
                  <a:schemeClr val="tx1"/>
                </a:solidFill>
              </a:rPr>
              <a:t>                 de </a:t>
            </a:r>
            <a:r>
              <a:rPr lang="nl-BE" sz="1200" b="1" dirty="0">
                <a:solidFill>
                  <a:schemeClr val="tx1"/>
                </a:solidFill>
              </a:rPr>
              <a:t>nood aan </a:t>
            </a:r>
            <a:r>
              <a:rPr lang="nl-BE" sz="1200" b="1" u="sng" dirty="0">
                <a:solidFill>
                  <a:schemeClr val="tx1"/>
                </a:solidFill>
              </a:rPr>
              <a:t>nieuwe instroom </a:t>
            </a:r>
            <a:r>
              <a:rPr lang="nl-BE" sz="1200" dirty="0">
                <a:solidFill>
                  <a:schemeClr val="tx1"/>
                </a:solidFill>
              </a:rPr>
              <a:t>                                  </a:t>
            </a:r>
            <a:br>
              <a:rPr lang="nl-BE" sz="1200" dirty="0">
                <a:solidFill>
                  <a:schemeClr val="tx1"/>
                </a:solidFill>
              </a:rPr>
            </a:br>
            <a:r>
              <a:rPr lang="nl-BE" sz="1200" dirty="0">
                <a:solidFill>
                  <a:schemeClr val="tx1"/>
                </a:solidFill>
              </a:rPr>
              <a:t>                                                                        om het  HA bestand op peil te </a:t>
            </a:r>
            <a:r>
              <a:rPr lang="nl-BE" sz="1200" dirty="0" smtClean="0">
                <a:solidFill>
                  <a:schemeClr val="tx1"/>
                </a:solidFill>
              </a:rPr>
              <a:t>houden</a:t>
            </a:r>
            <a:r>
              <a:rPr lang="nl-BE" sz="1200" dirty="0" smtClean="0"/>
              <a:t/>
            </a:r>
            <a:br>
              <a:rPr lang="nl-BE" sz="1200" dirty="0" smtClean="0"/>
            </a:br>
            <a:r>
              <a:rPr lang="nl-BE" sz="1400" u="sng" dirty="0" smtClean="0"/>
              <a:t/>
            </a:r>
            <a:br>
              <a:rPr lang="nl-BE" sz="1400" u="sng" dirty="0" smtClean="0"/>
            </a:br>
            <a:r>
              <a:rPr lang="nl-BE" sz="1400" u="sng" dirty="0" smtClean="0">
                <a:sym typeface="Wingdings" panose="05000000000000000000" pitchFamily="2" charset="2"/>
              </a:rPr>
              <a:t> </a:t>
            </a:r>
            <a:r>
              <a:rPr lang="nl-BE" sz="1200" b="1" u="sng" dirty="0" smtClean="0"/>
              <a:t>Suggesties naar aantal HA en werkomstandigheden ?</a:t>
            </a:r>
            <a:endParaRPr lang="nl-BE" sz="1200" b="1" u="sng" dirty="0"/>
          </a:p>
          <a:p>
            <a:pPr marL="0" indent="0">
              <a:buNone/>
            </a:pPr>
            <a:r>
              <a:rPr lang="nl-BE" sz="1400" dirty="0"/>
              <a:t/>
            </a:r>
            <a:br>
              <a:rPr lang="nl-BE" sz="1400" dirty="0"/>
            </a:br>
            <a:r>
              <a:rPr lang="nl-BE" sz="1100" dirty="0"/>
              <a:t>- </a:t>
            </a:r>
            <a:r>
              <a:rPr lang="nl-BE" sz="1100" b="1" u="sng" dirty="0"/>
              <a:t>stimuleren samenwerkingsverbanden </a:t>
            </a:r>
            <a:r>
              <a:rPr lang="nl-BE" sz="1100" b="1" dirty="0"/>
              <a:t> </a:t>
            </a:r>
            <a:r>
              <a:rPr lang="nl-BE" sz="1100" dirty="0"/>
              <a:t>met ruimte voor afspraken , terugkoppeling  en overleg.</a:t>
            </a:r>
            <a:br>
              <a:rPr lang="nl-BE" sz="1100" dirty="0"/>
            </a:br>
            <a:r>
              <a:rPr lang="nl-BE" sz="1100" dirty="0"/>
              <a:t>                ( mislukkingen  vaak door gebrek aan gemeenschappelijke visie )</a:t>
            </a:r>
            <a:br>
              <a:rPr lang="nl-BE" sz="1100" dirty="0"/>
            </a:br>
            <a:r>
              <a:rPr lang="nl-BE" sz="1100" dirty="0"/>
              <a:t/>
            </a:r>
            <a:br>
              <a:rPr lang="nl-BE" sz="1100" dirty="0"/>
            </a:br>
            <a:r>
              <a:rPr lang="nl-BE" sz="1100" dirty="0"/>
              <a:t>- </a:t>
            </a:r>
            <a:r>
              <a:rPr lang="nl-BE" sz="1100" b="1" u="sng" dirty="0"/>
              <a:t>toename instroom </a:t>
            </a:r>
            <a:r>
              <a:rPr lang="nl-BE" sz="1100" dirty="0"/>
              <a:t>jonge huisartsen  met</a:t>
            </a:r>
            <a:r>
              <a:rPr lang="nl-BE" sz="1100" u="sng" dirty="0"/>
              <a:t> </a:t>
            </a:r>
            <a:r>
              <a:rPr lang="nl-BE" sz="1100" b="1" u="sng" dirty="0"/>
              <a:t>herverdeling</a:t>
            </a:r>
            <a:r>
              <a:rPr lang="nl-BE" sz="1100" u="sng" dirty="0"/>
              <a:t> </a:t>
            </a:r>
            <a:r>
              <a:rPr lang="nl-BE" sz="1100" dirty="0"/>
              <a:t>van het werkveld : controle op vermijden van regionale blinde vlekken.</a:t>
            </a:r>
            <a:br>
              <a:rPr lang="nl-BE" sz="1100" dirty="0"/>
            </a:br>
            <a:r>
              <a:rPr lang="nl-BE" sz="1100" dirty="0"/>
              <a:t/>
            </a:r>
            <a:br>
              <a:rPr lang="nl-BE" sz="1100" dirty="0"/>
            </a:br>
            <a:r>
              <a:rPr lang="nl-BE" sz="1100" dirty="0"/>
              <a:t>- </a:t>
            </a:r>
            <a:r>
              <a:rPr lang="nl-BE" sz="1100" b="1" u="sng" dirty="0"/>
              <a:t>praktijkondersteuning</a:t>
            </a:r>
            <a:r>
              <a:rPr lang="nl-BE" sz="1100" dirty="0"/>
              <a:t/>
            </a:r>
            <a:br>
              <a:rPr lang="nl-BE" sz="1100" dirty="0"/>
            </a:br>
            <a:r>
              <a:rPr lang="nl-BE" sz="1100" dirty="0"/>
              <a:t/>
            </a:r>
            <a:br>
              <a:rPr lang="nl-BE" sz="1100" dirty="0"/>
            </a:br>
            <a:r>
              <a:rPr lang="nl-BE" sz="1100" dirty="0"/>
              <a:t>- </a:t>
            </a:r>
            <a:r>
              <a:rPr lang="nl-BE" sz="1100" b="1" u="sng" dirty="0"/>
              <a:t>taakdelegatie</a:t>
            </a:r>
            <a:r>
              <a:rPr lang="nl-BE" sz="1100" u="sng" dirty="0"/>
              <a:t> </a:t>
            </a:r>
            <a:r>
              <a:rPr lang="nl-BE" sz="1100" dirty="0"/>
              <a:t>( formeel kader praktijkassistentie </a:t>
            </a:r>
            <a:r>
              <a:rPr lang="nl-BE" sz="1100" dirty="0" smtClean="0"/>
              <a:t>?)</a:t>
            </a:r>
            <a:br>
              <a:rPr lang="nl-BE" sz="1100" dirty="0" smtClean="0"/>
            </a:br>
            <a:r>
              <a:rPr lang="nl-BE" sz="1100" dirty="0"/>
              <a:t/>
            </a:r>
            <a:br>
              <a:rPr lang="nl-BE" sz="1100" dirty="0"/>
            </a:br>
            <a:r>
              <a:rPr lang="nl-BE" sz="1100" dirty="0" smtClean="0"/>
              <a:t>- </a:t>
            </a:r>
            <a:r>
              <a:rPr lang="nl-BE" sz="1100" b="1" u="sng" dirty="0" smtClean="0"/>
              <a:t>kanaliseren</a:t>
            </a:r>
            <a:r>
              <a:rPr lang="nl-BE" sz="1100" b="1" dirty="0" smtClean="0"/>
              <a:t> </a:t>
            </a:r>
            <a:r>
              <a:rPr lang="nl-BE" sz="1100" dirty="0"/>
              <a:t>van de hulpvraag naar de gepaste hulpverlener</a:t>
            </a:r>
          </a:p>
          <a:p>
            <a:pPr marL="0" indent="0">
              <a:buNone/>
            </a:pPr>
            <a:r>
              <a:rPr lang="nl-BE" sz="1100" dirty="0"/>
              <a:t/>
            </a:r>
            <a:br>
              <a:rPr lang="nl-BE" sz="1100" dirty="0"/>
            </a:br>
            <a:r>
              <a:rPr lang="nl-BE" sz="1100" dirty="0"/>
              <a:t>- stimuleren </a:t>
            </a:r>
            <a:r>
              <a:rPr lang="nl-BE" sz="1100" b="1" u="sng" dirty="0"/>
              <a:t>zelfzorg patiënten</a:t>
            </a:r>
            <a:r>
              <a:rPr lang="nl-BE" sz="1100" dirty="0"/>
              <a:t/>
            </a:r>
            <a:br>
              <a:rPr lang="nl-BE" sz="1100" dirty="0"/>
            </a:br>
            <a:r>
              <a:rPr lang="nl-BE" sz="1100" dirty="0"/>
              <a:t/>
            </a:r>
            <a:br>
              <a:rPr lang="nl-BE" sz="1100" dirty="0"/>
            </a:br>
            <a:endParaRPr lang="nl-BE" sz="1100" dirty="0"/>
          </a:p>
        </p:txBody>
      </p:sp>
    </p:spTree>
    <p:extLst>
      <p:ext uri="{BB962C8B-B14F-4D97-AF65-F5344CB8AC3E}">
        <p14:creationId xmlns:p14="http://schemas.microsoft.com/office/powerpoint/2010/main" val="3228100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i="1" dirty="0">
                <a:solidFill>
                  <a:schemeClr val="accent1">
                    <a:lumMod val="40000"/>
                    <a:lumOff val="60000"/>
                  </a:schemeClr>
                </a:solidFill>
                <a:latin typeface="AR CENA" panose="02000000000000000000" pitchFamily="2" charset="0"/>
              </a:rPr>
              <a:t>1 . a</a:t>
            </a:r>
            <a:r>
              <a:rPr lang="nl-BE" sz="3200" i="1" dirty="0" smtClean="0">
                <a:solidFill>
                  <a:schemeClr val="accent1">
                    <a:lumMod val="40000"/>
                    <a:lumOff val="60000"/>
                  </a:schemeClr>
                </a:solidFill>
                <a:latin typeface="AR CENA" panose="02000000000000000000" pitchFamily="2" charset="0"/>
              </a:rPr>
              <a:t>cties op Kringniveau ?</a:t>
            </a:r>
            <a:endParaRPr lang="nl-BE" sz="3200" dirty="0">
              <a:solidFill>
                <a:schemeClr val="accent1">
                  <a:lumMod val="40000"/>
                  <a:lumOff val="60000"/>
                </a:schemeClr>
              </a:solidFill>
              <a:latin typeface="AR CENA" panose="02000000000000000000" pitchFamily="2" charset="0"/>
            </a:endParaRPr>
          </a:p>
        </p:txBody>
      </p:sp>
      <p:sp>
        <p:nvSpPr>
          <p:cNvPr id="3" name="Tijdelijke aanduiding voor inhoud 2"/>
          <p:cNvSpPr>
            <a:spLocks noGrp="1"/>
          </p:cNvSpPr>
          <p:nvPr>
            <p:ph idx="1"/>
          </p:nvPr>
        </p:nvSpPr>
        <p:spPr>
          <a:xfrm>
            <a:off x="251520" y="1600200"/>
            <a:ext cx="8435280" cy="4925144"/>
          </a:xfrm>
        </p:spPr>
        <p:txBody>
          <a:bodyPr/>
          <a:lstStyle/>
          <a:p>
            <a:endParaRPr lang="nl-BE" sz="1800" b="1" dirty="0" smtClean="0">
              <a:solidFill>
                <a:srgbClr val="0070C0"/>
              </a:solidFill>
            </a:endParaRPr>
          </a:p>
          <a:p>
            <a:endParaRPr lang="nl-BE" sz="1800" b="1" dirty="0">
              <a:solidFill>
                <a:srgbClr val="0070C0"/>
              </a:solidFill>
            </a:endParaRPr>
          </a:p>
          <a:p>
            <a:endParaRPr lang="nl-BE" sz="1800" b="1" dirty="0" smtClean="0">
              <a:solidFill>
                <a:srgbClr val="0070C0"/>
              </a:solidFill>
            </a:endParaRPr>
          </a:p>
          <a:p>
            <a:endParaRPr lang="nl-BE" sz="1800" b="1" dirty="0">
              <a:solidFill>
                <a:srgbClr val="0070C0"/>
              </a:solidFill>
            </a:endParaRPr>
          </a:p>
          <a:p>
            <a:r>
              <a:rPr lang="nl-BE" sz="1800" b="1" dirty="0" smtClean="0">
                <a:solidFill>
                  <a:srgbClr val="0070C0"/>
                </a:solidFill>
              </a:rPr>
              <a:t>A. </a:t>
            </a:r>
            <a:r>
              <a:rPr lang="nl-BE" sz="1800" b="1" u="sng" dirty="0" smtClean="0">
                <a:solidFill>
                  <a:srgbClr val="0070C0"/>
                </a:solidFill>
              </a:rPr>
              <a:t>Anticiperen</a:t>
            </a:r>
            <a:r>
              <a:rPr lang="nl-BE" sz="1800" b="1" dirty="0" smtClean="0">
                <a:solidFill>
                  <a:srgbClr val="0070C0"/>
                </a:solidFill>
              </a:rPr>
              <a:t> </a:t>
            </a:r>
            <a:r>
              <a:rPr lang="nl-BE" sz="1800" dirty="0" smtClean="0">
                <a:solidFill>
                  <a:srgbClr val="0070C0"/>
                </a:solidFill>
              </a:rPr>
              <a:t>op mogelijke toekomstige problemen</a:t>
            </a:r>
            <a:r>
              <a:rPr lang="nl-BE" sz="1800" b="1" dirty="0" smtClean="0">
                <a:solidFill>
                  <a:srgbClr val="0070C0"/>
                </a:solidFill>
              </a:rPr>
              <a:t/>
            </a:r>
            <a:br>
              <a:rPr lang="nl-BE" sz="1800" b="1" dirty="0" smtClean="0">
                <a:solidFill>
                  <a:srgbClr val="0070C0"/>
                </a:solidFill>
              </a:rPr>
            </a:br>
            <a:r>
              <a:rPr lang="nl-BE" sz="1600" b="1" dirty="0" smtClean="0"/>
              <a:t/>
            </a:r>
            <a:br>
              <a:rPr lang="nl-BE" sz="1600" b="1" dirty="0" smtClean="0"/>
            </a:br>
            <a:r>
              <a:rPr lang="nl-BE" sz="1600" b="1" dirty="0" smtClean="0">
                <a:solidFill>
                  <a:schemeClr val="accent3">
                    <a:lumMod val="75000"/>
                  </a:schemeClr>
                </a:solidFill>
              </a:rPr>
              <a:t/>
            </a:r>
            <a:br>
              <a:rPr lang="nl-BE" sz="1600" b="1" dirty="0" smtClean="0">
                <a:solidFill>
                  <a:schemeClr val="accent3">
                    <a:lumMod val="75000"/>
                  </a:schemeClr>
                </a:solidFill>
              </a:rPr>
            </a:br>
            <a:r>
              <a:rPr lang="nl-BE" sz="1800" b="1" dirty="0" smtClean="0">
                <a:solidFill>
                  <a:srgbClr val="0070C0"/>
                </a:solidFill>
              </a:rPr>
              <a:t>B. </a:t>
            </a:r>
            <a:r>
              <a:rPr lang="nl-BE" sz="1800" b="1" u="sng" dirty="0" smtClean="0">
                <a:solidFill>
                  <a:srgbClr val="0070C0"/>
                </a:solidFill>
              </a:rPr>
              <a:t>Faciliteren </a:t>
            </a:r>
            <a:r>
              <a:rPr lang="nl-BE" sz="1800" dirty="0" smtClean="0">
                <a:solidFill>
                  <a:srgbClr val="0070C0"/>
                </a:solidFill>
              </a:rPr>
              <a:t>bij initiatieven die praktijkpermanentie ondersteunen </a:t>
            </a:r>
            <a:r>
              <a:rPr lang="nl-BE" sz="1800" dirty="0" smtClean="0">
                <a:solidFill>
                  <a:schemeClr val="accent3">
                    <a:lumMod val="75000"/>
                  </a:schemeClr>
                </a:solidFill>
              </a:rPr>
              <a:t> </a:t>
            </a:r>
            <a:r>
              <a:rPr lang="nl-BE" sz="2400" dirty="0" smtClean="0"/>
              <a:t/>
            </a:r>
            <a:br>
              <a:rPr lang="nl-BE" sz="2400" dirty="0" smtClean="0"/>
            </a:br>
            <a:r>
              <a:rPr lang="nl-BE" sz="1800" dirty="0" smtClean="0"/>
              <a:t/>
            </a:r>
            <a:br>
              <a:rPr lang="nl-BE" sz="1800" dirty="0" smtClean="0"/>
            </a:br>
            <a:r>
              <a:rPr lang="nl-BE" sz="2400" dirty="0" smtClean="0"/>
              <a:t/>
            </a:r>
            <a:br>
              <a:rPr lang="nl-BE" sz="2400" dirty="0" smtClean="0"/>
            </a:br>
            <a:r>
              <a:rPr lang="nl-BE" sz="1800" b="1" dirty="0" smtClean="0">
                <a:solidFill>
                  <a:srgbClr val="0070C0"/>
                </a:solidFill>
              </a:rPr>
              <a:t>C. </a:t>
            </a:r>
            <a:r>
              <a:rPr lang="nl-BE" sz="1800" b="1" u="sng" dirty="0" smtClean="0">
                <a:solidFill>
                  <a:srgbClr val="0070C0"/>
                </a:solidFill>
              </a:rPr>
              <a:t>Tussenkomen en bemiddelen</a:t>
            </a:r>
            <a:r>
              <a:rPr lang="nl-BE" sz="1800" b="1" dirty="0" smtClean="0">
                <a:solidFill>
                  <a:srgbClr val="0070C0"/>
                </a:solidFill>
              </a:rPr>
              <a:t> </a:t>
            </a:r>
            <a:r>
              <a:rPr lang="nl-BE" sz="1800" dirty="0" smtClean="0">
                <a:solidFill>
                  <a:srgbClr val="0070C0"/>
                </a:solidFill>
              </a:rPr>
              <a:t>bij  (acute)probleemsituaties   </a:t>
            </a:r>
            <a:r>
              <a:rPr lang="nl-BE" sz="1800" dirty="0" smtClean="0">
                <a:solidFill>
                  <a:schemeClr val="accent3">
                    <a:lumMod val="75000"/>
                  </a:schemeClr>
                </a:solidFill>
              </a:rPr>
              <a:t> </a:t>
            </a:r>
            <a:r>
              <a:rPr lang="nl-BE" sz="2000" b="1" dirty="0" smtClean="0"/>
              <a:t/>
            </a:r>
            <a:br>
              <a:rPr lang="nl-BE" sz="2000" b="1" dirty="0" smtClean="0"/>
            </a:br>
            <a:endParaRPr lang="nl-BE" sz="2000" b="1" dirty="0" smtClean="0"/>
          </a:p>
        </p:txBody>
      </p:sp>
    </p:spTree>
    <p:extLst>
      <p:ext uri="{BB962C8B-B14F-4D97-AF65-F5344CB8AC3E}">
        <p14:creationId xmlns:p14="http://schemas.microsoft.com/office/powerpoint/2010/main" val="428984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manentiegids">
  <a:themeElements>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fontScheme name="wvvh20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DM ppt sjabloon [Compatibiliteitsmodus]" id="{EEF600CC-584D-48B4-BDBD-1A01D818E112}" vid="{65E0FC0C-C573-4374-B788-C9E6F0AEFDFF}"/>
    </a:ext>
  </a:extLst>
</a:theme>
</file>

<file path=ppt/theme/theme2.xml><?xml version="1.0" encoding="utf-8"?>
<a:theme xmlns:a="http://schemas.openxmlformats.org/drawingml/2006/main" name="Volgendepaginas">
  <a:themeElements>
    <a:clrScheme name="Aangepast 3">
      <a:dk1>
        <a:sysClr val="windowText" lastClr="000000"/>
      </a:dk1>
      <a:lt1>
        <a:srgbClr val="D8D8D8"/>
      </a:lt1>
      <a:dk2>
        <a:srgbClr val="676A55"/>
      </a:dk2>
      <a:lt2>
        <a:srgbClr val="E2ECE3"/>
      </a:lt2>
      <a:accent1>
        <a:srgbClr val="72A376"/>
      </a:accent1>
      <a:accent2>
        <a:srgbClr val="D8D8D8"/>
      </a:accent2>
      <a:accent3>
        <a:srgbClr val="A8CDD7"/>
      </a:accent3>
      <a:accent4>
        <a:srgbClr val="C0BEAF"/>
      </a:accent4>
      <a:accent5>
        <a:srgbClr val="CEC597"/>
      </a:accent5>
      <a:accent6>
        <a:srgbClr val="E8B7B7"/>
      </a:accent6>
      <a:hlink>
        <a:srgbClr val="DB5353"/>
      </a:hlink>
      <a:folHlink>
        <a:srgbClr val="903638"/>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M ppt sjabloon [Compatibiliteitsmodus]" id="{EEF600CC-584D-48B4-BDBD-1A01D818E112}" vid="{DCE87D9F-8409-4657-8550-1F81F03986E9}"/>
    </a:ext>
  </a:ext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Permanentiegids</Template>
  <TotalTime>897</TotalTime>
  <Words>778</Words>
  <Application>Microsoft Office PowerPoint</Application>
  <PresentationFormat>Diavoorstelling (4:3)</PresentationFormat>
  <Paragraphs>140</Paragraphs>
  <Slides>30</Slides>
  <Notes>2</Notes>
  <HiddenSlides>0</HiddenSlides>
  <MMClips>0</MMClips>
  <ScaleCrop>false</ScaleCrop>
  <HeadingPairs>
    <vt:vector size="4" baseType="variant">
      <vt:variant>
        <vt:lpstr>Thema</vt:lpstr>
      </vt:variant>
      <vt:variant>
        <vt:i4>2</vt:i4>
      </vt:variant>
      <vt:variant>
        <vt:lpstr>Diatitels</vt:lpstr>
      </vt:variant>
      <vt:variant>
        <vt:i4>30</vt:i4>
      </vt:variant>
    </vt:vector>
  </HeadingPairs>
  <TitlesOfParts>
    <vt:vector size="32" baseType="lpstr">
      <vt:lpstr>Permanentiegids</vt:lpstr>
      <vt:lpstr>Volgendepaginas</vt:lpstr>
      <vt:lpstr>Permanentiegids</vt:lpstr>
      <vt:lpstr>                            B VR</vt:lpstr>
      <vt:lpstr>PowerPoint-presentatie</vt:lpstr>
      <vt:lpstr>Vandaar de vraag verruimen </vt:lpstr>
      <vt:lpstr>PowerPoint-presentatie</vt:lpstr>
      <vt:lpstr>PowerPoint-presentatie</vt:lpstr>
      <vt:lpstr>Continuïteit staat onder druk </vt:lpstr>
      <vt:lpstr>PowerPoint-presentatie</vt:lpstr>
      <vt:lpstr>1 . acties op Kringniveau ?</vt:lpstr>
      <vt:lpstr>A. Anticiperen door :</vt:lpstr>
      <vt:lpstr>PowerPoint-presentatie</vt:lpstr>
      <vt:lpstr>B. Faciliteren van samenwerking  en       pro-actief afspraken maken rond vervanging</vt:lpstr>
      <vt:lpstr>A-&gt; voorzien van vervanging , continuïteit , communicatie  bij                                                         tijdelijke / definitieve uitval huisartsen</vt:lpstr>
      <vt:lpstr>PowerPoint-presentatie</vt:lpstr>
      <vt:lpstr>PowerPoint-presentatie</vt:lpstr>
      <vt:lpstr>B-&gt; vóórkomen of opvangen van een dreigend huisartsentekort                                                                                                     in de regio</vt:lpstr>
      <vt:lpstr>C-&gt; samenwerkingen initiëren of stimuleren</vt:lpstr>
      <vt:lpstr>D-&gt; interne organisatie optimaliseren</vt:lpstr>
      <vt:lpstr>E-&gt; sluimerende conflicten aanpakken</vt:lpstr>
      <vt:lpstr>E-&gt; preventieve aandacht voor psychische problemen</vt:lpstr>
      <vt:lpstr>H-&gt; oog voor veiligheidsproblemen</vt:lpstr>
      <vt:lpstr>C. Tussenkomst kring              bij probleemsituaties door niet geplande uitval</vt:lpstr>
      <vt:lpstr>Scenario bij acute uitval van huisartsen ?</vt:lpstr>
      <vt:lpstr>2. acties op niveau individuele huisarts  ?</vt:lpstr>
      <vt:lpstr>PowerPoint-presentatie</vt:lpstr>
      <vt:lpstr>Verantwoord samenwerken in 5 stappen           </vt:lpstr>
      <vt:lpstr>PowerPoint-presentatie</vt:lpstr>
      <vt:lpstr>3. acties op niveau familie – vervanging  ?</vt:lpstr>
      <vt:lpstr> checklist familie - vervangarts </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79</cp:revision>
  <dcterms:created xsi:type="dcterms:W3CDTF">2016-11-09T17:11:22Z</dcterms:created>
  <dcterms:modified xsi:type="dcterms:W3CDTF">2016-11-22T10:49:44Z</dcterms:modified>
</cp:coreProperties>
</file>