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37"/>
  </p:notesMasterIdLst>
  <p:handoutMasterIdLst>
    <p:handoutMasterId r:id="rId38"/>
  </p:handoutMasterIdLst>
  <p:sldIdLst>
    <p:sldId id="287" r:id="rId3"/>
    <p:sldId id="292" r:id="rId4"/>
    <p:sldId id="299" r:id="rId5"/>
    <p:sldId id="300" r:id="rId6"/>
    <p:sldId id="301" r:id="rId7"/>
    <p:sldId id="293" r:id="rId8"/>
    <p:sldId id="303" r:id="rId9"/>
    <p:sldId id="298" r:id="rId10"/>
    <p:sldId id="291" r:id="rId11"/>
    <p:sldId id="306" r:id="rId12"/>
    <p:sldId id="307" r:id="rId13"/>
    <p:sldId id="309" r:id="rId14"/>
    <p:sldId id="310" r:id="rId15"/>
    <p:sldId id="308" r:id="rId16"/>
    <p:sldId id="311" r:id="rId17"/>
    <p:sldId id="324" r:id="rId18"/>
    <p:sldId id="297" r:id="rId19"/>
    <p:sldId id="323" r:id="rId20"/>
    <p:sldId id="294" r:id="rId21"/>
    <p:sldId id="327" r:id="rId22"/>
    <p:sldId id="329" r:id="rId23"/>
    <p:sldId id="330" r:id="rId24"/>
    <p:sldId id="331" r:id="rId25"/>
    <p:sldId id="313" r:id="rId26"/>
    <p:sldId id="315" r:id="rId27"/>
    <p:sldId id="316" r:id="rId28"/>
    <p:sldId id="317" r:id="rId29"/>
    <p:sldId id="312" r:id="rId30"/>
    <p:sldId id="333" r:id="rId31"/>
    <p:sldId id="334" r:id="rId32"/>
    <p:sldId id="319" r:id="rId33"/>
    <p:sldId id="321" r:id="rId34"/>
    <p:sldId id="320" r:id="rId35"/>
    <p:sldId id="322" r:id="rId3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autoAdjust="0"/>
    <p:restoredTop sz="94710" autoAdjust="0"/>
  </p:normalViewPr>
  <p:slideViewPr>
    <p:cSldViewPr>
      <p:cViewPr varScale="1">
        <p:scale>
          <a:sx n="84" d="100"/>
          <a:sy n="84" d="100"/>
        </p:scale>
        <p:origin x="1260"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CFF38-6D06-40A5-BEEC-C584AE67460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nl-BE"/>
        </a:p>
      </dgm:t>
    </dgm:pt>
    <dgm:pt modelId="{299741F8-68CA-4899-B3EB-3DDC1E19D2E1}">
      <dgm:prSet phldrT="[Tekst]" custT="1"/>
      <dgm:spPr/>
      <dgm:t>
        <a:bodyPr/>
        <a:lstStyle/>
        <a:p>
          <a:endParaRPr lang="nl-BE" sz="1400" dirty="0"/>
        </a:p>
      </dgm:t>
    </dgm:pt>
    <dgm:pt modelId="{4C54687C-32E0-445B-85EF-89B38CDDC268}" type="parTrans" cxnId="{F4B1F279-FC40-4811-89B7-A84C8B78D417}">
      <dgm:prSet/>
      <dgm:spPr/>
      <dgm:t>
        <a:bodyPr/>
        <a:lstStyle/>
        <a:p>
          <a:endParaRPr lang="nl-BE"/>
        </a:p>
      </dgm:t>
    </dgm:pt>
    <dgm:pt modelId="{D88C67BF-5ECF-4CB2-9420-B11ED08B0132}" type="sibTrans" cxnId="{F4B1F279-FC40-4811-89B7-A84C8B78D417}">
      <dgm:prSet/>
      <dgm:spPr/>
      <dgm:t>
        <a:bodyPr/>
        <a:lstStyle/>
        <a:p>
          <a:endParaRPr lang="nl-BE"/>
        </a:p>
      </dgm:t>
    </dgm:pt>
    <dgm:pt modelId="{EC21665E-D369-42DE-9518-DE03B8F73491}">
      <dgm:prSet phldrT="[Tekst]" custT="1"/>
      <dgm:spPr/>
      <dgm:t>
        <a:bodyPr/>
        <a:lstStyle/>
        <a:p>
          <a:endParaRPr lang="nl-BE" sz="1400" dirty="0"/>
        </a:p>
      </dgm:t>
    </dgm:pt>
    <dgm:pt modelId="{C5468444-5935-4DA6-8F4C-EC7CB2F5DA40}" type="parTrans" cxnId="{7C8C88E6-CCF5-4C2B-914A-E4F26E5DD4E6}">
      <dgm:prSet/>
      <dgm:spPr/>
      <dgm:t>
        <a:bodyPr/>
        <a:lstStyle/>
        <a:p>
          <a:endParaRPr lang="nl-BE"/>
        </a:p>
      </dgm:t>
    </dgm:pt>
    <dgm:pt modelId="{A8AFE9C8-8F6E-4313-8FEA-A593FA8988DC}" type="sibTrans" cxnId="{7C8C88E6-CCF5-4C2B-914A-E4F26E5DD4E6}">
      <dgm:prSet/>
      <dgm:spPr/>
      <dgm:t>
        <a:bodyPr/>
        <a:lstStyle/>
        <a:p>
          <a:endParaRPr lang="nl-BE"/>
        </a:p>
      </dgm:t>
    </dgm:pt>
    <dgm:pt modelId="{DC9B2FB9-D0CC-4418-AC22-6A018ED897FE}">
      <dgm:prSet phldrT="[Tekst]" custT="1"/>
      <dgm:spPr/>
      <dgm:t>
        <a:bodyPr/>
        <a:lstStyle/>
        <a:p>
          <a:endParaRPr lang="nl-BE" sz="1400" dirty="0"/>
        </a:p>
      </dgm:t>
    </dgm:pt>
    <dgm:pt modelId="{B0649E12-15C4-45FA-B5D0-99C01F6B644D}" type="parTrans" cxnId="{A2178E17-9489-4C83-A4B2-B08C5B164A0F}">
      <dgm:prSet/>
      <dgm:spPr/>
      <dgm:t>
        <a:bodyPr/>
        <a:lstStyle/>
        <a:p>
          <a:endParaRPr lang="nl-BE"/>
        </a:p>
      </dgm:t>
    </dgm:pt>
    <dgm:pt modelId="{35CD6A7C-1F08-43CD-A1DF-433771510FA9}" type="sibTrans" cxnId="{A2178E17-9489-4C83-A4B2-B08C5B164A0F}">
      <dgm:prSet/>
      <dgm:spPr/>
      <dgm:t>
        <a:bodyPr/>
        <a:lstStyle/>
        <a:p>
          <a:endParaRPr lang="nl-BE"/>
        </a:p>
      </dgm:t>
    </dgm:pt>
    <dgm:pt modelId="{DFB5CBB5-3AA6-40D8-B455-01345AA5FD87}">
      <dgm:prSet phldrT="[Tekst]" custT="1"/>
      <dgm:spPr/>
      <dgm:t>
        <a:bodyPr/>
        <a:lstStyle/>
        <a:p>
          <a:endParaRPr lang="nl-BE" sz="1400" dirty="0"/>
        </a:p>
      </dgm:t>
    </dgm:pt>
    <dgm:pt modelId="{A692676C-CC0A-40CA-B25A-1E0B74AA940B}" type="parTrans" cxnId="{F161D21D-8605-4818-B285-77880EE79297}">
      <dgm:prSet/>
      <dgm:spPr/>
      <dgm:t>
        <a:bodyPr/>
        <a:lstStyle/>
        <a:p>
          <a:endParaRPr lang="nl-BE"/>
        </a:p>
      </dgm:t>
    </dgm:pt>
    <dgm:pt modelId="{81D47A10-D503-4CBC-852B-B09F141A4AFD}" type="sibTrans" cxnId="{F161D21D-8605-4818-B285-77880EE79297}">
      <dgm:prSet/>
      <dgm:spPr/>
      <dgm:t>
        <a:bodyPr/>
        <a:lstStyle/>
        <a:p>
          <a:endParaRPr lang="nl-BE"/>
        </a:p>
      </dgm:t>
    </dgm:pt>
    <dgm:pt modelId="{FED73478-FA05-4DBA-8976-773FC8DE71E1}">
      <dgm:prSet phldrT="[Tekst]" custT="1"/>
      <dgm:spPr/>
      <dgm:t>
        <a:bodyPr/>
        <a:lstStyle/>
        <a:p>
          <a:endParaRPr lang="nl-BE" sz="1400" dirty="0"/>
        </a:p>
      </dgm:t>
    </dgm:pt>
    <dgm:pt modelId="{ACA63FAD-4E1D-425A-938E-8CE00069022D}" type="parTrans" cxnId="{A34AA505-7B6A-4785-BE0C-6E2759E96C62}">
      <dgm:prSet/>
      <dgm:spPr/>
      <dgm:t>
        <a:bodyPr/>
        <a:lstStyle/>
        <a:p>
          <a:endParaRPr lang="nl-BE"/>
        </a:p>
      </dgm:t>
    </dgm:pt>
    <dgm:pt modelId="{0D093545-21A8-418F-9A31-8B894657193F}" type="sibTrans" cxnId="{A34AA505-7B6A-4785-BE0C-6E2759E96C62}">
      <dgm:prSet/>
      <dgm:spPr/>
      <dgm:t>
        <a:bodyPr/>
        <a:lstStyle/>
        <a:p>
          <a:endParaRPr lang="nl-BE"/>
        </a:p>
      </dgm:t>
    </dgm:pt>
    <dgm:pt modelId="{053352B9-1C3A-45D1-9CC3-7EADB8332827}">
      <dgm:prSet custT="1"/>
      <dgm:spPr/>
      <dgm:t>
        <a:bodyPr/>
        <a:lstStyle/>
        <a:p>
          <a:endParaRPr lang="nl-BE" sz="1400" dirty="0"/>
        </a:p>
      </dgm:t>
    </dgm:pt>
    <dgm:pt modelId="{0AA919D1-DCAE-457D-9947-9196530C68C6}" type="parTrans" cxnId="{304FC825-867C-4FEB-A87D-4A8D0CA6AFB1}">
      <dgm:prSet/>
      <dgm:spPr/>
      <dgm:t>
        <a:bodyPr/>
        <a:lstStyle/>
        <a:p>
          <a:endParaRPr lang="nl-BE"/>
        </a:p>
      </dgm:t>
    </dgm:pt>
    <dgm:pt modelId="{96BE1320-500A-4F9E-964E-F1DB5AA0341A}" type="sibTrans" cxnId="{304FC825-867C-4FEB-A87D-4A8D0CA6AFB1}">
      <dgm:prSet/>
      <dgm:spPr/>
      <dgm:t>
        <a:bodyPr/>
        <a:lstStyle/>
        <a:p>
          <a:endParaRPr lang="nl-BE"/>
        </a:p>
      </dgm:t>
    </dgm:pt>
    <dgm:pt modelId="{2FDF1521-2ECD-4637-8F36-CE8885A44A94}">
      <dgm:prSet phldrT="[Tekst]" custT="1"/>
      <dgm:spPr/>
      <dgm:t>
        <a:bodyPr/>
        <a:lstStyle/>
        <a:p>
          <a:endParaRPr lang="nl-BE" sz="1400" dirty="0"/>
        </a:p>
      </dgm:t>
    </dgm:pt>
    <dgm:pt modelId="{81003006-966C-416B-B7BC-71954AB25C93}" type="sibTrans" cxnId="{81016F78-7CAB-44F8-A8B7-AEB778F49832}">
      <dgm:prSet/>
      <dgm:spPr/>
      <dgm:t>
        <a:bodyPr/>
        <a:lstStyle/>
        <a:p>
          <a:endParaRPr lang="nl-BE"/>
        </a:p>
      </dgm:t>
    </dgm:pt>
    <dgm:pt modelId="{4C665469-3AEA-43E3-8353-535698F4A6BA}" type="parTrans" cxnId="{81016F78-7CAB-44F8-A8B7-AEB778F49832}">
      <dgm:prSet/>
      <dgm:spPr/>
      <dgm:t>
        <a:bodyPr/>
        <a:lstStyle/>
        <a:p>
          <a:endParaRPr lang="nl-BE"/>
        </a:p>
      </dgm:t>
    </dgm:pt>
    <dgm:pt modelId="{CAEB5375-0121-438D-BB1B-CC3DF009B88D}">
      <dgm:prSet phldrT="[Tekst]" custT="1"/>
      <dgm:spPr/>
      <dgm:t>
        <a:bodyPr/>
        <a:lstStyle/>
        <a:p>
          <a:endParaRPr lang="nl-BE" sz="1400" dirty="0"/>
        </a:p>
      </dgm:t>
    </dgm:pt>
    <dgm:pt modelId="{B03200AF-DDEE-4F49-956B-1F06BBB3E48C}" type="sibTrans" cxnId="{94A70AD7-AF70-47E0-A371-B0A7A36EE862}">
      <dgm:prSet/>
      <dgm:spPr/>
      <dgm:t>
        <a:bodyPr/>
        <a:lstStyle/>
        <a:p>
          <a:endParaRPr lang="nl-BE"/>
        </a:p>
      </dgm:t>
    </dgm:pt>
    <dgm:pt modelId="{F4E90939-3BD1-4BA0-97AE-42F8669F0047}" type="parTrans" cxnId="{94A70AD7-AF70-47E0-A371-B0A7A36EE862}">
      <dgm:prSet/>
      <dgm:spPr/>
      <dgm:t>
        <a:bodyPr/>
        <a:lstStyle/>
        <a:p>
          <a:endParaRPr lang="nl-BE"/>
        </a:p>
      </dgm:t>
    </dgm:pt>
    <dgm:pt modelId="{4A74A42D-DA3E-46D4-85CE-72308990A353}" type="pres">
      <dgm:prSet presAssocID="{7C1CFF38-6D06-40A5-BEEC-C584AE674603}" presName="Name0" presStyleCnt="0">
        <dgm:presLayoutVars>
          <dgm:dir/>
          <dgm:resizeHandles val="exact"/>
        </dgm:presLayoutVars>
      </dgm:prSet>
      <dgm:spPr/>
      <dgm:t>
        <a:bodyPr/>
        <a:lstStyle/>
        <a:p>
          <a:endParaRPr lang="nl-BE"/>
        </a:p>
      </dgm:t>
    </dgm:pt>
    <dgm:pt modelId="{D44E3CC3-BFA4-4303-947C-1DA8FD927E79}" type="pres">
      <dgm:prSet presAssocID="{7C1CFF38-6D06-40A5-BEEC-C584AE674603}" presName="arrow" presStyleLbl="bgShp" presStyleIdx="0" presStyleCnt="1" custScaleY="250000" custLinFactNeighborX="-1587" custLinFactNeighborY="-579"/>
      <dgm:spPr>
        <a:prstGeom prst="rightArrow">
          <a:avLst/>
        </a:prstGeom>
      </dgm:spPr>
    </dgm:pt>
    <dgm:pt modelId="{3BF581CE-FC5F-4338-A46D-6AFD491D83D5}" type="pres">
      <dgm:prSet presAssocID="{7C1CFF38-6D06-40A5-BEEC-C584AE674603}" presName="points" presStyleCnt="0"/>
      <dgm:spPr/>
    </dgm:pt>
    <dgm:pt modelId="{9D2773E9-DFFE-4F1A-B5CD-B8FF70CBA1ED}" type="pres">
      <dgm:prSet presAssocID="{299741F8-68CA-4899-B3EB-3DDC1E19D2E1}" presName="compositeA" presStyleCnt="0"/>
      <dgm:spPr/>
    </dgm:pt>
    <dgm:pt modelId="{35136F9F-FF40-4CDE-8638-17DC777629C7}" type="pres">
      <dgm:prSet presAssocID="{299741F8-68CA-4899-B3EB-3DDC1E19D2E1}" presName="textA" presStyleLbl="revTx" presStyleIdx="0" presStyleCnt="8" custScaleX="248347" custLinFactNeighborX="43698">
        <dgm:presLayoutVars>
          <dgm:bulletEnabled val="1"/>
        </dgm:presLayoutVars>
      </dgm:prSet>
      <dgm:spPr/>
      <dgm:t>
        <a:bodyPr/>
        <a:lstStyle/>
        <a:p>
          <a:endParaRPr lang="nl-BE"/>
        </a:p>
      </dgm:t>
    </dgm:pt>
    <dgm:pt modelId="{169A811A-1AB6-4174-A7E8-A1A5938E7CD3}" type="pres">
      <dgm:prSet presAssocID="{299741F8-68CA-4899-B3EB-3DDC1E19D2E1}" presName="circleA" presStyleLbl="node1" presStyleIdx="0" presStyleCnt="8" custScaleX="119003" custScaleY="119003" custLinFactNeighborX="-2054" custLinFactNeighborY="-170"/>
      <dgm:spPr/>
    </dgm:pt>
    <dgm:pt modelId="{DF61A4C6-EE70-47C5-A4DB-331DDDD8FF6B}" type="pres">
      <dgm:prSet presAssocID="{299741F8-68CA-4899-B3EB-3DDC1E19D2E1}" presName="spaceA" presStyleCnt="0"/>
      <dgm:spPr/>
    </dgm:pt>
    <dgm:pt modelId="{0154FC19-91F3-475F-BA7C-CB7AD24744AA}" type="pres">
      <dgm:prSet presAssocID="{D88C67BF-5ECF-4CB2-9420-B11ED08B0132}" presName="space" presStyleCnt="0"/>
      <dgm:spPr/>
    </dgm:pt>
    <dgm:pt modelId="{C2A0D16E-9F3B-4F92-85AA-4103B7AB3BF9}" type="pres">
      <dgm:prSet presAssocID="{CAEB5375-0121-438D-BB1B-CC3DF009B88D}" presName="compositeB" presStyleCnt="0"/>
      <dgm:spPr/>
    </dgm:pt>
    <dgm:pt modelId="{BAA23E7F-A985-4117-8218-27F2D9953CB1}" type="pres">
      <dgm:prSet presAssocID="{CAEB5375-0121-438D-BB1B-CC3DF009B88D}" presName="textB" presStyleLbl="revTx" presStyleIdx="1" presStyleCnt="8" custScaleX="251885">
        <dgm:presLayoutVars>
          <dgm:bulletEnabled val="1"/>
        </dgm:presLayoutVars>
      </dgm:prSet>
      <dgm:spPr/>
      <dgm:t>
        <a:bodyPr/>
        <a:lstStyle/>
        <a:p>
          <a:endParaRPr lang="nl-BE"/>
        </a:p>
      </dgm:t>
    </dgm:pt>
    <dgm:pt modelId="{6EED2A64-39C7-4611-BF51-366A89A0B98B}" type="pres">
      <dgm:prSet presAssocID="{CAEB5375-0121-438D-BB1B-CC3DF009B88D}" presName="circleB" presStyleLbl="node1" presStyleIdx="1" presStyleCnt="8" custScaleX="119003" custScaleY="119003" custLinFactNeighborX="10083" custLinFactNeighborY="-15393"/>
      <dgm:spPr/>
    </dgm:pt>
    <dgm:pt modelId="{F4B7724D-5DE5-47B6-88CA-5CA1D160422D}" type="pres">
      <dgm:prSet presAssocID="{CAEB5375-0121-438D-BB1B-CC3DF009B88D}" presName="spaceB" presStyleCnt="0"/>
      <dgm:spPr/>
    </dgm:pt>
    <dgm:pt modelId="{B7695007-4ABD-4836-A9CF-654C021D40C9}" type="pres">
      <dgm:prSet presAssocID="{B03200AF-DDEE-4F49-956B-1F06BBB3E48C}" presName="space" presStyleCnt="0"/>
      <dgm:spPr/>
    </dgm:pt>
    <dgm:pt modelId="{C836638C-0A55-4731-9BC7-E7657002FAB8}" type="pres">
      <dgm:prSet presAssocID="{EC21665E-D369-42DE-9518-DE03B8F73491}" presName="compositeA" presStyleCnt="0"/>
      <dgm:spPr/>
    </dgm:pt>
    <dgm:pt modelId="{6C0C652C-65E9-4C45-93B1-877E8CCF39C4}" type="pres">
      <dgm:prSet presAssocID="{EC21665E-D369-42DE-9518-DE03B8F73491}" presName="textA" presStyleLbl="revTx" presStyleIdx="2" presStyleCnt="8" custScaleX="373452" custScaleY="118607">
        <dgm:presLayoutVars>
          <dgm:bulletEnabled val="1"/>
        </dgm:presLayoutVars>
      </dgm:prSet>
      <dgm:spPr/>
      <dgm:t>
        <a:bodyPr/>
        <a:lstStyle/>
        <a:p>
          <a:endParaRPr lang="nl-BE"/>
        </a:p>
      </dgm:t>
    </dgm:pt>
    <dgm:pt modelId="{645E8069-08A8-4BAB-8A47-7FEF022DE6CB}" type="pres">
      <dgm:prSet presAssocID="{EC21665E-D369-42DE-9518-DE03B8F73491}" presName="circleA" presStyleLbl="node1" presStyleIdx="2" presStyleCnt="8" custScaleX="125615" custScaleY="119003" custLinFactNeighborX="13787" custLinFactNeighborY="-34953"/>
      <dgm:spPr/>
    </dgm:pt>
    <dgm:pt modelId="{C0D686A6-3C66-405C-AB6C-42AADC6ECBDB}" type="pres">
      <dgm:prSet presAssocID="{EC21665E-D369-42DE-9518-DE03B8F73491}" presName="spaceA" presStyleCnt="0"/>
      <dgm:spPr/>
    </dgm:pt>
    <dgm:pt modelId="{EB099A96-E909-4AA4-B5D4-5F9DBB45791D}" type="pres">
      <dgm:prSet presAssocID="{A8AFE9C8-8F6E-4313-8FEA-A593FA8988DC}" presName="space" presStyleCnt="0"/>
      <dgm:spPr/>
    </dgm:pt>
    <dgm:pt modelId="{B7585B5C-52D1-457E-83BB-AE721B65FAD8}" type="pres">
      <dgm:prSet presAssocID="{DC9B2FB9-D0CC-4418-AC22-6A018ED897FE}" presName="compositeB" presStyleCnt="0"/>
      <dgm:spPr/>
    </dgm:pt>
    <dgm:pt modelId="{4C95AC41-4FF9-4DC4-A720-2558D61CE233}" type="pres">
      <dgm:prSet presAssocID="{DC9B2FB9-D0CC-4418-AC22-6A018ED897FE}" presName="textB" presStyleLbl="revTx" presStyleIdx="3" presStyleCnt="8" custScaleX="203086">
        <dgm:presLayoutVars>
          <dgm:bulletEnabled val="1"/>
        </dgm:presLayoutVars>
      </dgm:prSet>
      <dgm:spPr/>
      <dgm:t>
        <a:bodyPr/>
        <a:lstStyle/>
        <a:p>
          <a:endParaRPr lang="nl-BE"/>
        </a:p>
      </dgm:t>
    </dgm:pt>
    <dgm:pt modelId="{7635DC26-B0C2-4F29-B1B3-89B2F7957DAF}" type="pres">
      <dgm:prSet presAssocID="{DC9B2FB9-D0CC-4418-AC22-6A018ED897FE}" presName="circleB" presStyleLbl="node1" presStyleIdx="3" presStyleCnt="8" custScaleX="119003" custScaleY="119003" custLinFactNeighborX="2421" custLinFactNeighborY="-9507"/>
      <dgm:spPr/>
    </dgm:pt>
    <dgm:pt modelId="{1DD498FB-554A-49EA-97EB-9ADC3A08CD5D}" type="pres">
      <dgm:prSet presAssocID="{DC9B2FB9-D0CC-4418-AC22-6A018ED897FE}" presName="spaceB" presStyleCnt="0"/>
      <dgm:spPr/>
    </dgm:pt>
    <dgm:pt modelId="{7E75F253-7534-42E6-99DA-A9C3C4616948}" type="pres">
      <dgm:prSet presAssocID="{35CD6A7C-1F08-43CD-A1DF-433771510FA9}" presName="space" presStyleCnt="0"/>
      <dgm:spPr/>
    </dgm:pt>
    <dgm:pt modelId="{FD2FEA3C-647E-4852-94B4-F3F601068A93}" type="pres">
      <dgm:prSet presAssocID="{DFB5CBB5-3AA6-40D8-B455-01345AA5FD87}" presName="compositeA" presStyleCnt="0"/>
      <dgm:spPr/>
    </dgm:pt>
    <dgm:pt modelId="{E4882D5D-0FE0-4594-8767-DB92D2550F5C}" type="pres">
      <dgm:prSet presAssocID="{DFB5CBB5-3AA6-40D8-B455-01345AA5FD87}" presName="textA" presStyleLbl="revTx" presStyleIdx="4" presStyleCnt="8" custScaleX="214691" custLinFactX="35659" custLinFactNeighborX="100000" custLinFactNeighborY="-202">
        <dgm:presLayoutVars>
          <dgm:bulletEnabled val="1"/>
        </dgm:presLayoutVars>
      </dgm:prSet>
      <dgm:spPr/>
      <dgm:t>
        <a:bodyPr/>
        <a:lstStyle/>
        <a:p>
          <a:endParaRPr lang="nl-BE"/>
        </a:p>
      </dgm:t>
    </dgm:pt>
    <dgm:pt modelId="{C6927893-94AA-4BA2-9826-3740FB7B3C17}" type="pres">
      <dgm:prSet presAssocID="{DFB5CBB5-3AA6-40D8-B455-01345AA5FD87}" presName="circleA" presStyleLbl="node1" presStyleIdx="4" presStyleCnt="8" custScaleX="119003" custScaleY="119003" custLinFactX="11979" custLinFactNeighborX="100000" custLinFactNeighborY="-15393"/>
      <dgm:spPr/>
    </dgm:pt>
    <dgm:pt modelId="{B90C242E-1768-4724-968A-AF81E53BF9AD}" type="pres">
      <dgm:prSet presAssocID="{DFB5CBB5-3AA6-40D8-B455-01345AA5FD87}" presName="spaceA" presStyleCnt="0"/>
      <dgm:spPr/>
    </dgm:pt>
    <dgm:pt modelId="{6E796B57-7344-47ED-8126-CAC8E45BFBBF}" type="pres">
      <dgm:prSet presAssocID="{81D47A10-D503-4CBC-852B-B09F141A4AFD}" presName="space" presStyleCnt="0"/>
      <dgm:spPr/>
    </dgm:pt>
    <dgm:pt modelId="{AC38AFBF-9A47-42D1-8E3F-C154D48025AC}" type="pres">
      <dgm:prSet presAssocID="{2FDF1521-2ECD-4637-8F36-CE8885A44A94}" presName="compositeB" presStyleCnt="0"/>
      <dgm:spPr/>
    </dgm:pt>
    <dgm:pt modelId="{640D835C-BDCE-49BD-BD73-F0D38761AC09}" type="pres">
      <dgm:prSet presAssocID="{2FDF1521-2ECD-4637-8F36-CE8885A44A94}" presName="textB" presStyleLbl="revTx" presStyleIdx="5" presStyleCnt="8" custScaleX="257295" custLinFactX="100000" custLinFactNeighborX="124250" custLinFactNeighborY="-4710">
        <dgm:presLayoutVars>
          <dgm:bulletEnabled val="1"/>
        </dgm:presLayoutVars>
      </dgm:prSet>
      <dgm:spPr/>
      <dgm:t>
        <a:bodyPr/>
        <a:lstStyle/>
        <a:p>
          <a:endParaRPr lang="nl-BE"/>
        </a:p>
      </dgm:t>
    </dgm:pt>
    <dgm:pt modelId="{9E6AE10F-6A8B-4133-BB81-9080DA23B1A2}" type="pres">
      <dgm:prSet presAssocID="{2FDF1521-2ECD-4637-8F36-CE8885A44A94}" presName="circleB" presStyleLbl="node1" presStyleIdx="5" presStyleCnt="8" custScaleX="126441" custScaleY="119003" custLinFactX="98345" custLinFactNeighborX="100000" custLinFactNeighborY="722"/>
      <dgm:spPr/>
    </dgm:pt>
    <dgm:pt modelId="{4171C427-A99B-418A-9ADD-BB88E12E4626}" type="pres">
      <dgm:prSet presAssocID="{2FDF1521-2ECD-4637-8F36-CE8885A44A94}" presName="spaceB" presStyleCnt="0"/>
      <dgm:spPr/>
    </dgm:pt>
    <dgm:pt modelId="{E9AF8160-7AD5-472C-BB76-B557EE01EA04}" type="pres">
      <dgm:prSet presAssocID="{81003006-966C-416B-B7BC-71954AB25C93}" presName="space" presStyleCnt="0"/>
      <dgm:spPr/>
    </dgm:pt>
    <dgm:pt modelId="{204D9220-4DAB-4892-8915-3EEA084E55D5}" type="pres">
      <dgm:prSet presAssocID="{FED73478-FA05-4DBA-8976-773FC8DE71E1}" presName="compositeA" presStyleCnt="0"/>
      <dgm:spPr/>
    </dgm:pt>
    <dgm:pt modelId="{5D1DED45-F2F7-4CAE-984E-5805474A3AC5}" type="pres">
      <dgm:prSet presAssocID="{FED73478-FA05-4DBA-8976-773FC8DE71E1}" presName="textA" presStyleLbl="revTx" presStyleIdx="6" presStyleCnt="8" custScaleX="419901" custLinFactX="42546" custLinFactNeighborX="100000">
        <dgm:presLayoutVars>
          <dgm:bulletEnabled val="1"/>
        </dgm:presLayoutVars>
      </dgm:prSet>
      <dgm:spPr/>
      <dgm:t>
        <a:bodyPr/>
        <a:lstStyle/>
        <a:p>
          <a:endParaRPr lang="nl-BE"/>
        </a:p>
      </dgm:t>
    </dgm:pt>
    <dgm:pt modelId="{3D7AA5F9-52A0-42CA-8F58-0FFC76591749}" type="pres">
      <dgm:prSet presAssocID="{FED73478-FA05-4DBA-8976-773FC8DE71E1}" presName="circleA" presStyleLbl="node1" presStyleIdx="6" presStyleCnt="8" custScaleX="119003" custScaleY="119003" custLinFactX="71015" custLinFactNeighborX="100000" custLinFactNeighborY="595"/>
      <dgm:spPr/>
    </dgm:pt>
    <dgm:pt modelId="{7E419FF3-043E-4FBF-9EA8-FA2139FF1AD1}" type="pres">
      <dgm:prSet presAssocID="{FED73478-FA05-4DBA-8976-773FC8DE71E1}" presName="spaceA" presStyleCnt="0"/>
      <dgm:spPr/>
    </dgm:pt>
    <dgm:pt modelId="{E9E7A4C6-9BFA-4339-9606-7EE1B4CE4BE6}" type="pres">
      <dgm:prSet presAssocID="{0D093545-21A8-418F-9A31-8B894657193F}" presName="space" presStyleCnt="0"/>
      <dgm:spPr/>
    </dgm:pt>
    <dgm:pt modelId="{00E4B9C8-E259-4142-BC10-104A414A7591}" type="pres">
      <dgm:prSet presAssocID="{053352B9-1C3A-45D1-9CC3-7EADB8332827}" presName="compositeB" presStyleCnt="0"/>
      <dgm:spPr/>
    </dgm:pt>
    <dgm:pt modelId="{59F133C1-2F36-42F1-9A16-ECD06F8C35A3}" type="pres">
      <dgm:prSet presAssocID="{053352B9-1C3A-45D1-9CC3-7EADB8332827}" presName="textB" presStyleLbl="revTx" presStyleIdx="7" presStyleCnt="8" custScaleX="180138" custScaleY="102024" custLinFactX="100000" custLinFactNeighborX="144400" custLinFactNeighborY="59">
        <dgm:presLayoutVars>
          <dgm:bulletEnabled val="1"/>
        </dgm:presLayoutVars>
      </dgm:prSet>
      <dgm:spPr/>
      <dgm:t>
        <a:bodyPr/>
        <a:lstStyle/>
        <a:p>
          <a:endParaRPr lang="nl-BE"/>
        </a:p>
      </dgm:t>
    </dgm:pt>
    <dgm:pt modelId="{0F32549F-289F-4619-BD56-42A8DC8F8919}" type="pres">
      <dgm:prSet presAssocID="{053352B9-1C3A-45D1-9CC3-7EADB8332827}" presName="circleB" presStyleLbl="node1" presStyleIdx="7" presStyleCnt="8" custScaleX="119003" custScaleY="119003" custLinFactX="77281" custLinFactNeighborX="100000" custLinFactNeighborY="-6584"/>
      <dgm:spPr/>
    </dgm:pt>
    <dgm:pt modelId="{A708A3DE-BD7A-494B-8733-69CC3B44E450}" type="pres">
      <dgm:prSet presAssocID="{053352B9-1C3A-45D1-9CC3-7EADB8332827}" presName="spaceB" presStyleCnt="0"/>
      <dgm:spPr/>
    </dgm:pt>
  </dgm:ptLst>
  <dgm:cxnLst>
    <dgm:cxn modelId="{94A70AD7-AF70-47E0-A371-B0A7A36EE862}" srcId="{7C1CFF38-6D06-40A5-BEEC-C584AE674603}" destId="{CAEB5375-0121-438D-BB1B-CC3DF009B88D}" srcOrd="1" destOrd="0" parTransId="{F4E90939-3BD1-4BA0-97AE-42F8669F0047}" sibTransId="{B03200AF-DDEE-4F49-956B-1F06BBB3E48C}"/>
    <dgm:cxn modelId="{F4B1F279-FC40-4811-89B7-A84C8B78D417}" srcId="{7C1CFF38-6D06-40A5-BEEC-C584AE674603}" destId="{299741F8-68CA-4899-B3EB-3DDC1E19D2E1}" srcOrd="0" destOrd="0" parTransId="{4C54687C-32E0-445B-85EF-89B38CDDC268}" sibTransId="{D88C67BF-5ECF-4CB2-9420-B11ED08B0132}"/>
    <dgm:cxn modelId="{304FC825-867C-4FEB-A87D-4A8D0CA6AFB1}" srcId="{7C1CFF38-6D06-40A5-BEEC-C584AE674603}" destId="{053352B9-1C3A-45D1-9CC3-7EADB8332827}" srcOrd="7" destOrd="0" parTransId="{0AA919D1-DCAE-457D-9947-9196530C68C6}" sibTransId="{96BE1320-500A-4F9E-964E-F1DB5AA0341A}"/>
    <dgm:cxn modelId="{8485B201-8E67-4811-BF87-165E5E250DB3}" type="presOf" srcId="{DFB5CBB5-3AA6-40D8-B455-01345AA5FD87}" destId="{E4882D5D-0FE0-4594-8767-DB92D2550F5C}" srcOrd="0" destOrd="0" presId="urn:microsoft.com/office/officeart/2005/8/layout/hProcess11"/>
    <dgm:cxn modelId="{A34AA505-7B6A-4785-BE0C-6E2759E96C62}" srcId="{7C1CFF38-6D06-40A5-BEEC-C584AE674603}" destId="{FED73478-FA05-4DBA-8976-773FC8DE71E1}" srcOrd="6" destOrd="0" parTransId="{ACA63FAD-4E1D-425A-938E-8CE00069022D}" sibTransId="{0D093545-21A8-418F-9A31-8B894657193F}"/>
    <dgm:cxn modelId="{DC674D72-ABC9-4EB7-A752-AB58BCB20462}" type="presOf" srcId="{CAEB5375-0121-438D-BB1B-CC3DF009B88D}" destId="{BAA23E7F-A985-4117-8218-27F2D9953CB1}" srcOrd="0" destOrd="0" presId="urn:microsoft.com/office/officeart/2005/8/layout/hProcess11"/>
    <dgm:cxn modelId="{81016F78-7CAB-44F8-A8B7-AEB778F49832}" srcId="{7C1CFF38-6D06-40A5-BEEC-C584AE674603}" destId="{2FDF1521-2ECD-4637-8F36-CE8885A44A94}" srcOrd="5" destOrd="0" parTransId="{4C665469-3AEA-43E3-8353-535698F4A6BA}" sibTransId="{81003006-966C-416B-B7BC-71954AB25C93}"/>
    <dgm:cxn modelId="{C9D0DAAE-DEEB-4B91-9F02-A7C71F24D667}" type="presOf" srcId="{7C1CFF38-6D06-40A5-BEEC-C584AE674603}" destId="{4A74A42D-DA3E-46D4-85CE-72308990A353}" srcOrd="0" destOrd="0" presId="urn:microsoft.com/office/officeart/2005/8/layout/hProcess11"/>
    <dgm:cxn modelId="{F161D21D-8605-4818-B285-77880EE79297}" srcId="{7C1CFF38-6D06-40A5-BEEC-C584AE674603}" destId="{DFB5CBB5-3AA6-40D8-B455-01345AA5FD87}" srcOrd="4" destOrd="0" parTransId="{A692676C-CC0A-40CA-B25A-1E0B74AA940B}" sibTransId="{81D47A10-D503-4CBC-852B-B09F141A4AFD}"/>
    <dgm:cxn modelId="{A2178E17-9489-4C83-A4B2-B08C5B164A0F}" srcId="{7C1CFF38-6D06-40A5-BEEC-C584AE674603}" destId="{DC9B2FB9-D0CC-4418-AC22-6A018ED897FE}" srcOrd="3" destOrd="0" parTransId="{B0649E12-15C4-45FA-B5D0-99C01F6B644D}" sibTransId="{35CD6A7C-1F08-43CD-A1DF-433771510FA9}"/>
    <dgm:cxn modelId="{4BB5862A-47F2-4BBD-8337-9A98964D1856}" type="presOf" srcId="{053352B9-1C3A-45D1-9CC3-7EADB8332827}" destId="{59F133C1-2F36-42F1-9A16-ECD06F8C35A3}" srcOrd="0" destOrd="0" presId="urn:microsoft.com/office/officeart/2005/8/layout/hProcess11"/>
    <dgm:cxn modelId="{E720EF87-FAB3-46E9-9A78-A056BAA72A8E}" type="presOf" srcId="{DC9B2FB9-D0CC-4418-AC22-6A018ED897FE}" destId="{4C95AC41-4FF9-4DC4-A720-2558D61CE233}" srcOrd="0" destOrd="0" presId="urn:microsoft.com/office/officeart/2005/8/layout/hProcess11"/>
    <dgm:cxn modelId="{8A69EBA0-9E0C-4891-A553-2AB57A695792}" type="presOf" srcId="{2FDF1521-2ECD-4637-8F36-CE8885A44A94}" destId="{640D835C-BDCE-49BD-BD73-F0D38761AC09}" srcOrd="0" destOrd="0" presId="urn:microsoft.com/office/officeart/2005/8/layout/hProcess11"/>
    <dgm:cxn modelId="{7C8C88E6-CCF5-4C2B-914A-E4F26E5DD4E6}" srcId="{7C1CFF38-6D06-40A5-BEEC-C584AE674603}" destId="{EC21665E-D369-42DE-9518-DE03B8F73491}" srcOrd="2" destOrd="0" parTransId="{C5468444-5935-4DA6-8F4C-EC7CB2F5DA40}" sibTransId="{A8AFE9C8-8F6E-4313-8FEA-A593FA8988DC}"/>
    <dgm:cxn modelId="{295DAF68-0670-42BC-86BF-CB23BE095952}" type="presOf" srcId="{EC21665E-D369-42DE-9518-DE03B8F73491}" destId="{6C0C652C-65E9-4C45-93B1-877E8CCF39C4}" srcOrd="0" destOrd="0" presId="urn:microsoft.com/office/officeart/2005/8/layout/hProcess11"/>
    <dgm:cxn modelId="{87C501BE-2445-46A3-BB62-BB21E701500E}" type="presOf" srcId="{299741F8-68CA-4899-B3EB-3DDC1E19D2E1}" destId="{35136F9F-FF40-4CDE-8638-17DC777629C7}" srcOrd="0" destOrd="0" presId="urn:microsoft.com/office/officeart/2005/8/layout/hProcess11"/>
    <dgm:cxn modelId="{9B4B8C1D-556F-4864-9DEF-B112850BFBEC}" type="presOf" srcId="{FED73478-FA05-4DBA-8976-773FC8DE71E1}" destId="{5D1DED45-F2F7-4CAE-984E-5805474A3AC5}" srcOrd="0" destOrd="0" presId="urn:microsoft.com/office/officeart/2005/8/layout/hProcess11"/>
    <dgm:cxn modelId="{E67F6888-7E87-48F5-9011-E216F23828A6}" type="presParOf" srcId="{4A74A42D-DA3E-46D4-85CE-72308990A353}" destId="{D44E3CC3-BFA4-4303-947C-1DA8FD927E79}" srcOrd="0" destOrd="0" presId="urn:microsoft.com/office/officeart/2005/8/layout/hProcess11"/>
    <dgm:cxn modelId="{E837CD9F-035A-441F-92B8-FB4A8A6F8474}" type="presParOf" srcId="{4A74A42D-DA3E-46D4-85CE-72308990A353}" destId="{3BF581CE-FC5F-4338-A46D-6AFD491D83D5}" srcOrd="1" destOrd="0" presId="urn:microsoft.com/office/officeart/2005/8/layout/hProcess11"/>
    <dgm:cxn modelId="{10FF0CD1-5963-441A-85A2-81423BCF1CBC}" type="presParOf" srcId="{3BF581CE-FC5F-4338-A46D-6AFD491D83D5}" destId="{9D2773E9-DFFE-4F1A-B5CD-B8FF70CBA1ED}" srcOrd="0" destOrd="0" presId="urn:microsoft.com/office/officeart/2005/8/layout/hProcess11"/>
    <dgm:cxn modelId="{E093A513-FA88-4C58-A066-F171347B4767}" type="presParOf" srcId="{9D2773E9-DFFE-4F1A-B5CD-B8FF70CBA1ED}" destId="{35136F9F-FF40-4CDE-8638-17DC777629C7}" srcOrd="0" destOrd="0" presId="urn:microsoft.com/office/officeart/2005/8/layout/hProcess11"/>
    <dgm:cxn modelId="{F078CC50-1EF6-407F-9E6B-12D446DA95A4}" type="presParOf" srcId="{9D2773E9-DFFE-4F1A-B5CD-B8FF70CBA1ED}" destId="{169A811A-1AB6-4174-A7E8-A1A5938E7CD3}" srcOrd="1" destOrd="0" presId="urn:microsoft.com/office/officeart/2005/8/layout/hProcess11"/>
    <dgm:cxn modelId="{7DBA06FB-0524-4315-A20B-5952D477C28B}" type="presParOf" srcId="{9D2773E9-DFFE-4F1A-B5CD-B8FF70CBA1ED}" destId="{DF61A4C6-EE70-47C5-A4DB-331DDDD8FF6B}" srcOrd="2" destOrd="0" presId="urn:microsoft.com/office/officeart/2005/8/layout/hProcess11"/>
    <dgm:cxn modelId="{044EA2EC-3224-4B20-814A-C7C3741FAF00}" type="presParOf" srcId="{3BF581CE-FC5F-4338-A46D-6AFD491D83D5}" destId="{0154FC19-91F3-475F-BA7C-CB7AD24744AA}" srcOrd="1" destOrd="0" presId="urn:microsoft.com/office/officeart/2005/8/layout/hProcess11"/>
    <dgm:cxn modelId="{833BE485-EAC5-4FF9-BF8D-6A0D39FB6E2E}" type="presParOf" srcId="{3BF581CE-FC5F-4338-A46D-6AFD491D83D5}" destId="{C2A0D16E-9F3B-4F92-85AA-4103B7AB3BF9}" srcOrd="2" destOrd="0" presId="urn:microsoft.com/office/officeart/2005/8/layout/hProcess11"/>
    <dgm:cxn modelId="{79946CF5-3099-48F3-A7CF-04B78F08F9D4}" type="presParOf" srcId="{C2A0D16E-9F3B-4F92-85AA-4103B7AB3BF9}" destId="{BAA23E7F-A985-4117-8218-27F2D9953CB1}" srcOrd="0" destOrd="0" presId="urn:microsoft.com/office/officeart/2005/8/layout/hProcess11"/>
    <dgm:cxn modelId="{D7877197-62C1-4B90-BA5E-9A7CC466FAB1}" type="presParOf" srcId="{C2A0D16E-9F3B-4F92-85AA-4103B7AB3BF9}" destId="{6EED2A64-39C7-4611-BF51-366A89A0B98B}" srcOrd="1" destOrd="0" presId="urn:microsoft.com/office/officeart/2005/8/layout/hProcess11"/>
    <dgm:cxn modelId="{E4A383AA-A118-421A-94A2-924BC8C29C78}" type="presParOf" srcId="{C2A0D16E-9F3B-4F92-85AA-4103B7AB3BF9}" destId="{F4B7724D-5DE5-47B6-88CA-5CA1D160422D}" srcOrd="2" destOrd="0" presId="urn:microsoft.com/office/officeart/2005/8/layout/hProcess11"/>
    <dgm:cxn modelId="{490A3E9B-35EF-4D8E-8C4D-0E83BB8A4D78}" type="presParOf" srcId="{3BF581CE-FC5F-4338-A46D-6AFD491D83D5}" destId="{B7695007-4ABD-4836-A9CF-654C021D40C9}" srcOrd="3" destOrd="0" presId="urn:microsoft.com/office/officeart/2005/8/layout/hProcess11"/>
    <dgm:cxn modelId="{2E924E63-F19C-4671-A9D3-980CEA6D5A0C}" type="presParOf" srcId="{3BF581CE-FC5F-4338-A46D-6AFD491D83D5}" destId="{C836638C-0A55-4731-9BC7-E7657002FAB8}" srcOrd="4" destOrd="0" presId="urn:microsoft.com/office/officeart/2005/8/layout/hProcess11"/>
    <dgm:cxn modelId="{C4C4728D-7FAC-4F65-923B-E7E4AF0311A4}" type="presParOf" srcId="{C836638C-0A55-4731-9BC7-E7657002FAB8}" destId="{6C0C652C-65E9-4C45-93B1-877E8CCF39C4}" srcOrd="0" destOrd="0" presId="urn:microsoft.com/office/officeart/2005/8/layout/hProcess11"/>
    <dgm:cxn modelId="{BEC321D5-BD33-4E49-8ED2-E33A43379A25}" type="presParOf" srcId="{C836638C-0A55-4731-9BC7-E7657002FAB8}" destId="{645E8069-08A8-4BAB-8A47-7FEF022DE6CB}" srcOrd="1" destOrd="0" presId="urn:microsoft.com/office/officeart/2005/8/layout/hProcess11"/>
    <dgm:cxn modelId="{251FFCA0-F043-4DA9-B686-B9CB83B7420F}" type="presParOf" srcId="{C836638C-0A55-4731-9BC7-E7657002FAB8}" destId="{C0D686A6-3C66-405C-AB6C-42AADC6ECBDB}" srcOrd="2" destOrd="0" presId="urn:microsoft.com/office/officeart/2005/8/layout/hProcess11"/>
    <dgm:cxn modelId="{4C766862-0E37-445E-AEF2-9C8A09E4B1D9}" type="presParOf" srcId="{3BF581CE-FC5F-4338-A46D-6AFD491D83D5}" destId="{EB099A96-E909-4AA4-B5D4-5F9DBB45791D}" srcOrd="5" destOrd="0" presId="urn:microsoft.com/office/officeart/2005/8/layout/hProcess11"/>
    <dgm:cxn modelId="{DD864EBF-A7AD-42BA-8B65-BB0814F4EE38}" type="presParOf" srcId="{3BF581CE-FC5F-4338-A46D-6AFD491D83D5}" destId="{B7585B5C-52D1-457E-83BB-AE721B65FAD8}" srcOrd="6" destOrd="0" presId="urn:microsoft.com/office/officeart/2005/8/layout/hProcess11"/>
    <dgm:cxn modelId="{37608031-3A1B-4FA9-AA34-2F71CB4A2467}" type="presParOf" srcId="{B7585B5C-52D1-457E-83BB-AE721B65FAD8}" destId="{4C95AC41-4FF9-4DC4-A720-2558D61CE233}" srcOrd="0" destOrd="0" presId="urn:microsoft.com/office/officeart/2005/8/layout/hProcess11"/>
    <dgm:cxn modelId="{8945EB62-B125-4D80-96E9-980B09259BA5}" type="presParOf" srcId="{B7585B5C-52D1-457E-83BB-AE721B65FAD8}" destId="{7635DC26-B0C2-4F29-B1B3-89B2F7957DAF}" srcOrd="1" destOrd="0" presId="urn:microsoft.com/office/officeart/2005/8/layout/hProcess11"/>
    <dgm:cxn modelId="{B04D79DB-0E98-43BC-A761-C333F309B798}" type="presParOf" srcId="{B7585B5C-52D1-457E-83BB-AE721B65FAD8}" destId="{1DD498FB-554A-49EA-97EB-9ADC3A08CD5D}" srcOrd="2" destOrd="0" presId="urn:microsoft.com/office/officeart/2005/8/layout/hProcess11"/>
    <dgm:cxn modelId="{19E549B6-42DB-416C-B3CA-0771EF428396}" type="presParOf" srcId="{3BF581CE-FC5F-4338-A46D-6AFD491D83D5}" destId="{7E75F253-7534-42E6-99DA-A9C3C4616948}" srcOrd="7" destOrd="0" presId="urn:microsoft.com/office/officeart/2005/8/layout/hProcess11"/>
    <dgm:cxn modelId="{A2722213-82EB-4EAB-A4D1-4914681BC9D4}" type="presParOf" srcId="{3BF581CE-FC5F-4338-A46D-6AFD491D83D5}" destId="{FD2FEA3C-647E-4852-94B4-F3F601068A93}" srcOrd="8" destOrd="0" presId="urn:microsoft.com/office/officeart/2005/8/layout/hProcess11"/>
    <dgm:cxn modelId="{A1FA8933-AFF5-4EAD-B20C-C8E7A4A10B94}" type="presParOf" srcId="{FD2FEA3C-647E-4852-94B4-F3F601068A93}" destId="{E4882D5D-0FE0-4594-8767-DB92D2550F5C}" srcOrd="0" destOrd="0" presId="urn:microsoft.com/office/officeart/2005/8/layout/hProcess11"/>
    <dgm:cxn modelId="{BD344361-E7FF-462E-85AA-897AD9FDAF12}" type="presParOf" srcId="{FD2FEA3C-647E-4852-94B4-F3F601068A93}" destId="{C6927893-94AA-4BA2-9826-3740FB7B3C17}" srcOrd="1" destOrd="0" presId="urn:microsoft.com/office/officeart/2005/8/layout/hProcess11"/>
    <dgm:cxn modelId="{18F8A4B5-CDB9-4157-84F3-8E3C98B647F4}" type="presParOf" srcId="{FD2FEA3C-647E-4852-94B4-F3F601068A93}" destId="{B90C242E-1768-4724-968A-AF81E53BF9AD}" srcOrd="2" destOrd="0" presId="urn:microsoft.com/office/officeart/2005/8/layout/hProcess11"/>
    <dgm:cxn modelId="{DB6BA73E-4469-4DBB-AEF1-B226DA8AC7D6}" type="presParOf" srcId="{3BF581CE-FC5F-4338-A46D-6AFD491D83D5}" destId="{6E796B57-7344-47ED-8126-CAC8E45BFBBF}" srcOrd="9" destOrd="0" presId="urn:microsoft.com/office/officeart/2005/8/layout/hProcess11"/>
    <dgm:cxn modelId="{CACE8E88-9E83-4077-BC21-1206075A1936}" type="presParOf" srcId="{3BF581CE-FC5F-4338-A46D-6AFD491D83D5}" destId="{AC38AFBF-9A47-42D1-8E3F-C154D48025AC}" srcOrd="10" destOrd="0" presId="urn:microsoft.com/office/officeart/2005/8/layout/hProcess11"/>
    <dgm:cxn modelId="{1B8D569B-3A40-468A-BF05-01DFF5926D19}" type="presParOf" srcId="{AC38AFBF-9A47-42D1-8E3F-C154D48025AC}" destId="{640D835C-BDCE-49BD-BD73-F0D38761AC09}" srcOrd="0" destOrd="0" presId="urn:microsoft.com/office/officeart/2005/8/layout/hProcess11"/>
    <dgm:cxn modelId="{14B4965E-7828-4C27-AE02-FC7151CEE846}" type="presParOf" srcId="{AC38AFBF-9A47-42D1-8E3F-C154D48025AC}" destId="{9E6AE10F-6A8B-4133-BB81-9080DA23B1A2}" srcOrd="1" destOrd="0" presId="urn:microsoft.com/office/officeart/2005/8/layout/hProcess11"/>
    <dgm:cxn modelId="{852729D6-2AB4-4520-BCBE-8FEEF204C49F}" type="presParOf" srcId="{AC38AFBF-9A47-42D1-8E3F-C154D48025AC}" destId="{4171C427-A99B-418A-9ADD-BB88E12E4626}" srcOrd="2" destOrd="0" presId="urn:microsoft.com/office/officeart/2005/8/layout/hProcess11"/>
    <dgm:cxn modelId="{6F2C6F41-6BA7-439C-8EDD-53AD2530C608}" type="presParOf" srcId="{3BF581CE-FC5F-4338-A46D-6AFD491D83D5}" destId="{E9AF8160-7AD5-472C-BB76-B557EE01EA04}" srcOrd="11" destOrd="0" presId="urn:microsoft.com/office/officeart/2005/8/layout/hProcess11"/>
    <dgm:cxn modelId="{91F6F762-5967-47E0-A743-8670AA7DD44F}" type="presParOf" srcId="{3BF581CE-FC5F-4338-A46D-6AFD491D83D5}" destId="{204D9220-4DAB-4892-8915-3EEA084E55D5}" srcOrd="12" destOrd="0" presId="urn:microsoft.com/office/officeart/2005/8/layout/hProcess11"/>
    <dgm:cxn modelId="{9E1E8519-E6A5-4643-9F08-A04A0405CB2F}" type="presParOf" srcId="{204D9220-4DAB-4892-8915-3EEA084E55D5}" destId="{5D1DED45-F2F7-4CAE-984E-5805474A3AC5}" srcOrd="0" destOrd="0" presId="urn:microsoft.com/office/officeart/2005/8/layout/hProcess11"/>
    <dgm:cxn modelId="{7EC41806-0F10-429D-AA10-615716FED2FF}" type="presParOf" srcId="{204D9220-4DAB-4892-8915-3EEA084E55D5}" destId="{3D7AA5F9-52A0-42CA-8F58-0FFC76591749}" srcOrd="1" destOrd="0" presId="urn:microsoft.com/office/officeart/2005/8/layout/hProcess11"/>
    <dgm:cxn modelId="{801B7F3B-1574-43F5-8D11-807B1612B330}" type="presParOf" srcId="{204D9220-4DAB-4892-8915-3EEA084E55D5}" destId="{7E419FF3-043E-4FBF-9EA8-FA2139FF1AD1}" srcOrd="2" destOrd="0" presId="urn:microsoft.com/office/officeart/2005/8/layout/hProcess11"/>
    <dgm:cxn modelId="{9C99C8F0-718D-4B00-B134-6B67A70BE41F}" type="presParOf" srcId="{3BF581CE-FC5F-4338-A46D-6AFD491D83D5}" destId="{E9E7A4C6-9BFA-4339-9606-7EE1B4CE4BE6}" srcOrd="13" destOrd="0" presId="urn:microsoft.com/office/officeart/2005/8/layout/hProcess11"/>
    <dgm:cxn modelId="{C4A2E59E-ED1B-450E-9DD0-F4780D6A2E10}" type="presParOf" srcId="{3BF581CE-FC5F-4338-A46D-6AFD491D83D5}" destId="{00E4B9C8-E259-4142-BC10-104A414A7591}" srcOrd="14" destOrd="0" presId="urn:microsoft.com/office/officeart/2005/8/layout/hProcess11"/>
    <dgm:cxn modelId="{03C6260F-6CFC-4D14-8DEF-DA464F38C40B}" type="presParOf" srcId="{00E4B9C8-E259-4142-BC10-104A414A7591}" destId="{59F133C1-2F36-42F1-9A16-ECD06F8C35A3}" srcOrd="0" destOrd="0" presId="urn:microsoft.com/office/officeart/2005/8/layout/hProcess11"/>
    <dgm:cxn modelId="{0D8F1A9E-7D3F-4972-BDB1-95EFEB221E39}" type="presParOf" srcId="{00E4B9C8-E259-4142-BC10-104A414A7591}" destId="{0F32549F-289F-4619-BD56-42A8DC8F8919}" srcOrd="1" destOrd="0" presId="urn:microsoft.com/office/officeart/2005/8/layout/hProcess11"/>
    <dgm:cxn modelId="{32AB7BBC-5476-40AE-A2D6-5331DA8B3956}" type="presParOf" srcId="{00E4B9C8-E259-4142-BC10-104A414A7591}" destId="{A708A3DE-BD7A-494B-8733-69CC3B44E45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E3CC3-BFA4-4303-947C-1DA8FD927E79}">
      <dsp:nvSpPr>
        <dsp:cNvPr id="0" name=""/>
        <dsp:cNvSpPr/>
      </dsp:nvSpPr>
      <dsp:spPr>
        <a:xfrm>
          <a:off x="0" y="0"/>
          <a:ext cx="9144000" cy="54404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36F9F-FF40-4CDE-8638-17DC777629C7}">
      <dsp:nvSpPr>
        <dsp:cNvPr id="0" name=""/>
        <dsp:cNvSpPr/>
      </dsp:nvSpPr>
      <dsp:spPr>
        <a:xfrm>
          <a:off x="166010" y="0"/>
          <a:ext cx="935575" cy="217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endParaRPr lang="nl-BE" sz="1400" kern="1200" dirty="0"/>
        </a:p>
      </dsp:txBody>
      <dsp:txXfrm>
        <a:off x="166010" y="0"/>
        <a:ext cx="935575" cy="2176195"/>
      </dsp:txXfrm>
    </dsp:sp>
    <dsp:sp modelId="{169A811A-1AB6-4174-A7E8-A1A5938E7CD3}">
      <dsp:nvSpPr>
        <dsp:cNvPr id="0" name=""/>
        <dsp:cNvSpPr/>
      </dsp:nvSpPr>
      <dsp:spPr>
        <a:xfrm>
          <a:off x="134286" y="2495448"/>
          <a:ext cx="647434" cy="448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23E7F-A985-4117-8218-27F2D9953CB1}">
      <dsp:nvSpPr>
        <dsp:cNvPr id="0" name=""/>
        <dsp:cNvSpPr/>
      </dsp:nvSpPr>
      <dsp:spPr>
        <a:xfrm>
          <a:off x="955802" y="3264292"/>
          <a:ext cx="948904" cy="217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nl-BE" sz="1400" kern="1200" dirty="0"/>
        </a:p>
      </dsp:txBody>
      <dsp:txXfrm>
        <a:off x="955802" y="3264292"/>
        <a:ext cx="948904" cy="2176195"/>
      </dsp:txXfrm>
    </dsp:sp>
    <dsp:sp modelId="{6EED2A64-39C7-4611-BF51-366A89A0B98B}">
      <dsp:nvSpPr>
        <dsp:cNvPr id="0" name=""/>
        <dsp:cNvSpPr/>
      </dsp:nvSpPr>
      <dsp:spPr>
        <a:xfrm>
          <a:off x="1161393" y="2438100"/>
          <a:ext cx="647434" cy="448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C652C-65E9-4C45-93B1-877E8CCF39C4}">
      <dsp:nvSpPr>
        <dsp:cNvPr id="0" name=""/>
        <dsp:cNvSpPr/>
      </dsp:nvSpPr>
      <dsp:spPr>
        <a:xfrm>
          <a:off x="1923542" y="-101231"/>
          <a:ext cx="1406872" cy="2581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endParaRPr lang="nl-BE" sz="1400" kern="1200" dirty="0"/>
        </a:p>
      </dsp:txBody>
      <dsp:txXfrm>
        <a:off x="1923542" y="-101231"/>
        <a:ext cx="1406872" cy="2581119"/>
      </dsp:txXfrm>
    </dsp:sp>
    <dsp:sp modelId="{645E8069-08A8-4BAB-8A47-7FEF022DE6CB}">
      <dsp:nvSpPr>
        <dsp:cNvPr id="0" name=""/>
        <dsp:cNvSpPr/>
      </dsp:nvSpPr>
      <dsp:spPr>
        <a:xfrm>
          <a:off x="2360283" y="2465645"/>
          <a:ext cx="683406" cy="448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5AC41-4FF9-4DC4-A720-2558D61CE233}">
      <dsp:nvSpPr>
        <dsp:cNvPr id="0" name=""/>
        <dsp:cNvSpPr/>
      </dsp:nvSpPr>
      <dsp:spPr>
        <a:xfrm>
          <a:off x="3349251" y="3264292"/>
          <a:ext cx="765067" cy="217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nl-BE" sz="1400" kern="1200" dirty="0"/>
        </a:p>
      </dsp:txBody>
      <dsp:txXfrm>
        <a:off x="3349251" y="3264292"/>
        <a:ext cx="765067" cy="2176195"/>
      </dsp:txXfrm>
    </dsp:sp>
    <dsp:sp modelId="{7635DC26-B0C2-4F29-B1B3-89B2F7957DAF}">
      <dsp:nvSpPr>
        <dsp:cNvPr id="0" name=""/>
        <dsp:cNvSpPr/>
      </dsp:nvSpPr>
      <dsp:spPr>
        <a:xfrm>
          <a:off x="3421239" y="2460274"/>
          <a:ext cx="647434" cy="448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82D5D-0FE0-4594-8767-DB92D2550F5C}">
      <dsp:nvSpPr>
        <dsp:cNvPr id="0" name=""/>
        <dsp:cNvSpPr/>
      </dsp:nvSpPr>
      <dsp:spPr>
        <a:xfrm>
          <a:off x="4644211" y="0"/>
          <a:ext cx="808786" cy="217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endParaRPr lang="nl-BE" sz="1400" kern="1200" dirty="0"/>
        </a:p>
      </dsp:txBody>
      <dsp:txXfrm>
        <a:off x="4644211" y="0"/>
        <a:ext cx="808786" cy="2176195"/>
      </dsp:txXfrm>
    </dsp:sp>
    <dsp:sp modelId="{C6927893-94AA-4BA2-9826-3740FB7B3C17}">
      <dsp:nvSpPr>
        <dsp:cNvPr id="0" name=""/>
        <dsp:cNvSpPr/>
      </dsp:nvSpPr>
      <dsp:spPr>
        <a:xfrm>
          <a:off x="4823052" y="2438100"/>
          <a:ext cx="647434" cy="448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0D835C-BDCE-49BD-BD73-F0D38761AC09}">
      <dsp:nvSpPr>
        <dsp:cNvPr id="0" name=""/>
        <dsp:cNvSpPr/>
      </dsp:nvSpPr>
      <dsp:spPr>
        <a:xfrm>
          <a:off x="5805575" y="3161794"/>
          <a:ext cx="969284" cy="217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nl-BE" sz="1400" kern="1200" dirty="0"/>
        </a:p>
      </dsp:txBody>
      <dsp:txXfrm>
        <a:off x="5805575" y="3161794"/>
        <a:ext cx="969284" cy="2176195"/>
      </dsp:txXfrm>
    </dsp:sp>
    <dsp:sp modelId="{9E6AE10F-6A8B-4133-BB81-9080DA23B1A2}">
      <dsp:nvSpPr>
        <dsp:cNvPr id="0" name=""/>
        <dsp:cNvSpPr/>
      </dsp:nvSpPr>
      <dsp:spPr>
        <a:xfrm>
          <a:off x="6180563" y="2498809"/>
          <a:ext cx="687900" cy="448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DED45-F2F7-4CAE-984E-5805474A3AC5}">
      <dsp:nvSpPr>
        <dsp:cNvPr id="0" name=""/>
        <dsp:cNvSpPr/>
      </dsp:nvSpPr>
      <dsp:spPr>
        <a:xfrm>
          <a:off x="6485900" y="0"/>
          <a:ext cx="1581856" cy="217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endParaRPr lang="nl-BE" sz="1400" kern="1200" dirty="0"/>
        </a:p>
      </dsp:txBody>
      <dsp:txXfrm>
        <a:off x="6485900" y="0"/>
        <a:ext cx="1581856" cy="2176195"/>
      </dsp:txXfrm>
    </dsp:sp>
    <dsp:sp modelId="{3D7AA5F9-52A0-42CA-8F58-0FFC76591749}">
      <dsp:nvSpPr>
        <dsp:cNvPr id="0" name=""/>
        <dsp:cNvSpPr/>
      </dsp:nvSpPr>
      <dsp:spPr>
        <a:xfrm>
          <a:off x="7346515" y="2498330"/>
          <a:ext cx="647434" cy="448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F133C1-2F36-42F1-9A16-ECD06F8C35A3}">
      <dsp:nvSpPr>
        <dsp:cNvPr id="0" name=""/>
        <dsp:cNvSpPr/>
      </dsp:nvSpPr>
      <dsp:spPr>
        <a:xfrm>
          <a:off x="8465381" y="3231258"/>
          <a:ext cx="678618" cy="222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nl-BE" sz="1400" kern="1200" dirty="0"/>
        </a:p>
      </dsp:txBody>
      <dsp:txXfrm>
        <a:off x="8465381" y="3231258"/>
        <a:ext cx="678618" cy="2220241"/>
      </dsp:txXfrm>
    </dsp:sp>
    <dsp:sp modelId="{0F32549F-289F-4619-BD56-42A8DC8F8919}">
      <dsp:nvSpPr>
        <dsp:cNvPr id="0" name=""/>
        <dsp:cNvSpPr/>
      </dsp:nvSpPr>
      <dsp:spPr>
        <a:xfrm>
          <a:off x="8496565" y="2460274"/>
          <a:ext cx="647434" cy="4483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605EF6-9FEE-4DFA-B454-9EA6B1B15C61}" type="slidenum">
              <a:rPr lang="en-US" altLang="nl-BE"/>
              <a:pPr/>
              <a:t>‹nr.›</a:t>
            </a:fld>
            <a:endParaRPr lang="en-US" altLang="nl-BE"/>
          </a:p>
        </p:txBody>
      </p:sp>
    </p:spTree>
    <p:extLst>
      <p:ext uri="{BB962C8B-B14F-4D97-AF65-F5344CB8AC3E}">
        <p14:creationId xmlns:p14="http://schemas.microsoft.com/office/powerpoint/2010/main" val="4099600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nl-NL"/>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nl-NL"/>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nl-NL"/>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C85EE8-4C28-4C39-8D04-DEC330A22593}" type="slidenum">
              <a:rPr lang="nl-NL" altLang="nl-BE"/>
              <a:pPr/>
              <a:t>‹nr.›</a:t>
            </a:fld>
            <a:endParaRPr lang="nl-NL" altLang="nl-BE"/>
          </a:p>
        </p:txBody>
      </p:sp>
    </p:spTree>
    <p:extLst>
      <p:ext uri="{BB962C8B-B14F-4D97-AF65-F5344CB8AC3E}">
        <p14:creationId xmlns:p14="http://schemas.microsoft.com/office/powerpoint/2010/main" val="2062539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a:latin typeface="Arial" panose="020B0604020202020204" pitchFamily="34" charset="0"/>
            </a:endParaRPr>
          </a:p>
        </p:txBody>
      </p:sp>
      <p:sp>
        <p:nvSpPr>
          <p:cNvPr id="81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A22A95-BDF5-40D5-B464-D1A34CABE36E}" type="slidenum">
              <a:rPr lang="nl-NL" altLang="nl-BE"/>
              <a:pPr eaLnBrk="1" hangingPunct="1"/>
              <a:t>1</a:t>
            </a:fld>
            <a:endParaRPr lang="nl-NL" altLang="nl-BE"/>
          </a:p>
        </p:txBody>
      </p:sp>
    </p:spTree>
    <p:extLst>
      <p:ext uri="{BB962C8B-B14F-4D97-AF65-F5344CB8AC3E}">
        <p14:creationId xmlns:p14="http://schemas.microsoft.com/office/powerpoint/2010/main" val="427113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jdelijke aanduiding voor dianummer 3"/>
          <p:cNvSpPr>
            <a:spLocks noGrp="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BCFEB4C-CC29-4747-9F22-08AE4F1F519F}" type="slidenum">
              <a:rPr lang="en-US" altLang="en-US"/>
              <a:pPr/>
              <a:t>‹nr.›</a:t>
            </a:fld>
            <a:endParaRPr lang="en-US" altLang="en-US"/>
          </a:p>
        </p:txBody>
      </p:sp>
    </p:spTree>
    <p:extLst>
      <p:ext uri="{BB962C8B-B14F-4D97-AF65-F5344CB8AC3E}">
        <p14:creationId xmlns:p14="http://schemas.microsoft.com/office/powerpoint/2010/main" val="180620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792288" y="1484783"/>
            <a:ext cx="5486400" cy="3816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7291094-EBF9-4251-8763-ED82BAF3F24F}" type="datetimeFigureOut">
              <a:rPr lang="nl-BE"/>
              <a:pPr>
                <a:defRPr/>
              </a:pPr>
              <a:t>21/11/2016</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ECABB582-E70D-4E99-B3EA-07DE86CA4FBF}" type="slidenum">
              <a:rPr lang="nl-BE" altLang="nl-BE"/>
              <a:pPr/>
              <a:t>‹nr.›</a:t>
            </a:fld>
            <a:endParaRPr lang="nl-BE" altLang="nl-BE"/>
          </a:p>
        </p:txBody>
      </p:sp>
    </p:spTree>
    <p:extLst>
      <p:ext uri="{BB962C8B-B14F-4D97-AF65-F5344CB8AC3E}">
        <p14:creationId xmlns:p14="http://schemas.microsoft.com/office/powerpoint/2010/main" val="366088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43758" cy="1143000"/>
          </a:xfrm>
        </p:spPr>
        <p:txBody>
          <a:bodyPr/>
          <a:lstStyle>
            <a:lvl1pPr>
              <a:defRPr baseline="0">
                <a:solidFill>
                  <a:schemeClr val="accent3">
                    <a:lumMod val="60000"/>
                    <a:lumOff val="40000"/>
                  </a:schemeClr>
                </a:solidFill>
              </a:defRPr>
            </a:lvl1pPr>
          </a:lstStyle>
          <a:p>
            <a:r>
              <a:rPr lang="nl-NL" dirty="0"/>
              <a:t>Klik om de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F4F28772-050A-47E9-843F-7FA204FAF96F}" type="datetimeFigureOut">
              <a:rPr lang="nl-BE"/>
              <a:pPr>
                <a:defRPr/>
              </a:pPr>
              <a:t>21/11/2016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B5FE1BCB-6BE0-4197-8E31-AEE6DFFA756E}" type="slidenum">
              <a:rPr lang="nl-BE" altLang="nl-BE"/>
              <a:pPr/>
              <a:t>‹nr.›</a:t>
            </a:fld>
            <a:endParaRPr lang="nl-BE" altLang="nl-BE"/>
          </a:p>
        </p:txBody>
      </p:sp>
    </p:spTree>
    <p:extLst>
      <p:ext uri="{BB962C8B-B14F-4D97-AF65-F5344CB8AC3E}">
        <p14:creationId xmlns:p14="http://schemas.microsoft.com/office/powerpoint/2010/main" val="65612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2057400" cy="5851525"/>
          </a:xfrm>
        </p:spPr>
        <p:txBody>
          <a:bodyPr vert="eaVert"/>
          <a:lstStyle>
            <a:lvl1pPr algn="r">
              <a:defRPr sz="4400">
                <a:solidFill>
                  <a:schemeClr val="accent3">
                    <a:lumMod val="60000"/>
                    <a:lumOff val="40000"/>
                  </a:schemeClr>
                </a:solidFill>
              </a:defRPr>
            </a:lvl1pPr>
          </a:lstStyle>
          <a:p>
            <a:r>
              <a:rPr lang="nl-NL" dirty="0"/>
              <a:t>Klik om de stijl te bewerken</a:t>
            </a:r>
            <a:endParaRPr lang="nl-BE" dirty="0"/>
          </a:p>
        </p:txBody>
      </p:sp>
      <p:sp>
        <p:nvSpPr>
          <p:cNvPr id="3" name="Tijdelijke aanduiding voor verticale tekst 2"/>
          <p:cNvSpPr>
            <a:spLocks noGrp="1"/>
          </p:cNvSpPr>
          <p:nvPr>
            <p:ph type="body" orient="vert" idx="1"/>
          </p:nvPr>
        </p:nvSpPr>
        <p:spPr>
          <a:xfrm>
            <a:off x="457200" y="274639"/>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8415E53D-9B36-4CDF-B572-06DC49554F58}" type="datetimeFigureOut">
              <a:rPr lang="nl-BE"/>
              <a:pPr>
                <a:defRPr/>
              </a:pPr>
              <a:t>21/11/2016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97AFDFC8-A61B-463C-A847-D5CC686F5329}" type="slidenum">
              <a:rPr lang="nl-BE" altLang="nl-BE"/>
              <a:pPr/>
              <a:t>‹nr.›</a:t>
            </a:fld>
            <a:endParaRPr lang="nl-BE" altLang="nl-BE"/>
          </a:p>
        </p:txBody>
      </p:sp>
    </p:spTree>
    <p:extLst>
      <p:ext uri="{BB962C8B-B14F-4D97-AF65-F5344CB8AC3E}">
        <p14:creationId xmlns:p14="http://schemas.microsoft.com/office/powerpoint/2010/main" val="7440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lvl1pPr>
              <a:defRPr>
                <a:solidFill>
                  <a:srgbClr val="46528C"/>
                </a:solidFill>
              </a:defRPr>
            </a:lvl1pPr>
          </a:lstStyle>
          <a:p>
            <a:r>
              <a:rPr lang="nl-NL" dirty="0"/>
              <a:t>Klik om de stijl te bewerken</a:t>
            </a:r>
            <a:endParaRPr lang="nl-BE"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9F41F40C-9947-4936-8778-A9770B5BB0A5}" type="datetimeFigureOut">
              <a:rPr lang="nl-BE"/>
              <a:pPr>
                <a:defRPr/>
              </a:pPr>
              <a:t>21/11/2016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793E6DC2-968E-4798-90EE-6ABFBCDCA401}" type="slidenum">
              <a:rPr lang="nl-BE" altLang="nl-BE"/>
              <a:pPr/>
              <a:t>‹nr.›</a:t>
            </a:fld>
            <a:endParaRPr lang="nl-BE" altLang="nl-BE"/>
          </a:p>
        </p:txBody>
      </p:sp>
    </p:spTree>
    <p:extLst>
      <p:ext uri="{BB962C8B-B14F-4D97-AF65-F5344CB8AC3E}">
        <p14:creationId xmlns:p14="http://schemas.microsoft.com/office/powerpoint/2010/main" val="282304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5DF6F8F2-D712-48F9-BD80-E8754A03D518}" type="datetimeFigureOut">
              <a:rPr lang="nl-BE"/>
              <a:pPr>
                <a:defRPr/>
              </a:pPr>
              <a:t>21/11/2016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DFCC4FAF-83FC-4633-8F61-4C4FE5B7FBDD}" type="slidenum">
              <a:rPr lang="nl-BE" altLang="nl-BE"/>
              <a:pPr/>
              <a:t>‹nr.›</a:t>
            </a:fld>
            <a:endParaRPr lang="nl-BE" altLang="nl-BE"/>
          </a:p>
        </p:txBody>
      </p:sp>
    </p:spTree>
    <p:extLst>
      <p:ext uri="{BB962C8B-B14F-4D97-AF65-F5344CB8AC3E}">
        <p14:creationId xmlns:p14="http://schemas.microsoft.com/office/powerpoint/2010/main" val="62981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714621"/>
            <a:ext cx="7772400" cy="1362075"/>
          </a:xfrm>
        </p:spPr>
        <p:txBody>
          <a:bodyPr anchor="t">
            <a:normAutofit/>
          </a:bodyPr>
          <a:lstStyle>
            <a:lvl1pPr algn="l">
              <a:defRPr sz="3600" b="0" cap="none" baseline="0">
                <a:solidFill>
                  <a:srgbClr val="46528C"/>
                </a:solidFill>
                <a:latin typeface="+mn-lt"/>
              </a:defRPr>
            </a:lvl1pPr>
          </a:lstStyle>
          <a:p>
            <a:r>
              <a:rPr lang="nl-NL" dirty="0"/>
              <a:t>Klik om de stijl te bewerken</a:t>
            </a:r>
            <a:endParaRPr lang="nl-BE" dirty="0"/>
          </a:p>
        </p:txBody>
      </p:sp>
      <p:sp>
        <p:nvSpPr>
          <p:cNvPr id="3" name="Tijdelijke aanduiding voor tekst 2"/>
          <p:cNvSpPr>
            <a:spLocks noGrp="1"/>
          </p:cNvSpPr>
          <p:nvPr>
            <p:ph type="body" idx="1"/>
          </p:nvPr>
        </p:nvSpPr>
        <p:spPr>
          <a:xfrm>
            <a:off x="714348" y="1785927"/>
            <a:ext cx="7772400" cy="500066"/>
          </a:xfrm>
        </p:spPr>
        <p:txBody>
          <a:bodyPr anchor="b">
            <a:noAutofit/>
          </a:bodyPr>
          <a:lstStyle>
            <a:lvl1pPr marL="0" indent="0">
              <a:buNone/>
              <a:defRPr sz="4000">
                <a:solidFill>
                  <a:srgbClr val="46528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2F204BCF-6AD4-44FF-AEF4-4E5DCA13A1E1}" type="datetimeFigureOut">
              <a:rPr lang="nl-BE"/>
              <a:pPr>
                <a:defRPr/>
              </a:pPr>
              <a:t>21/11/2016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5535FCB2-2322-4A65-9B58-A482BB279654}" type="slidenum">
              <a:rPr lang="nl-BE" altLang="nl-BE"/>
              <a:pPr/>
              <a:t>‹nr.›</a:t>
            </a:fld>
            <a:endParaRPr lang="nl-BE" altLang="nl-BE"/>
          </a:p>
        </p:txBody>
      </p:sp>
    </p:spTree>
    <p:extLst>
      <p:ext uri="{BB962C8B-B14F-4D97-AF65-F5344CB8AC3E}">
        <p14:creationId xmlns:p14="http://schemas.microsoft.com/office/powerpoint/2010/main" val="198428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4000">
                <a:solidFill>
                  <a:schemeClr val="accent3">
                    <a:lumMod val="60000"/>
                    <a:lumOff val="40000"/>
                  </a:schemeClr>
                </a:solidFill>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1BE6B8F9-464B-4B15-BAE2-A68ED1B44D6D}" type="datetimeFigureOut">
              <a:rPr lang="nl-BE"/>
              <a:pPr>
                <a:defRPr/>
              </a:pPr>
              <a:t>21/11/2016</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5D6336C6-8F1A-49B7-8B39-6E5B43E8BDFC}" type="slidenum">
              <a:rPr lang="nl-BE" altLang="nl-BE"/>
              <a:pPr/>
              <a:t>‹nr.›</a:t>
            </a:fld>
            <a:endParaRPr lang="nl-BE" altLang="nl-BE"/>
          </a:p>
        </p:txBody>
      </p:sp>
    </p:spTree>
    <p:extLst>
      <p:ext uri="{BB962C8B-B14F-4D97-AF65-F5344CB8AC3E}">
        <p14:creationId xmlns:p14="http://schemas.microsoft.com/office/powerpoint/2010/main" val="141083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dirty="0"/>
              <a:t>Klik om de stijl te bewerken</a:t>
            </a:r>
            <a:endParaRPr lang="nl-BE" dirty="0"/>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F976380D-FB8C-46FF-9DCD-C6D5304F9DB3}" type="datetimeFigureOut">
              <a:rPr lang="nl-BE"/>
              <a:pPr>
                <a:defRPr/>
              </a:pPr>
              <a:t>21/11/2016</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fld id="{5C441BA6-552B-4E22-B7BF-8450E2A84EE7}" type="slidenum">
              <a:rPr lang="nl-BE" altLang="nl-BE"/>
              <a:pPr/>
              <a:t>‹nr.›</a:t>
            </a:fld>
            <a:endParaRPr lang="nl-BE" altLang="nl-BE"/>
          </a:p>
        </p:txBody>
      </p:sp>
    </p:spTree>
    <p:extLst>
      <p:ext uri="{BB962C8B-B14F-4D97-AF65-F5344CB8AC3E}">
        <p14:creationId xmlns:p14="http://schemas.microsoft.com/office/powerpoint/2010/main" val="106921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42844" y="357166"/>
            <a:ext cx="7072362" cy="1143000"/>
          </a:xfrm>
        </p:spPr>
        <p:txBody>
          <a:bodyPr/>
          <a:lstStyle>
            <a:lvl1pPr>
              <a:defRPr baseline="0">
                <a:solidFill>
                  <a:schemeClr val="accent3">
                    <a:lumMod val="60000"/>
                    <a:lumOff val="40000"/>
                  </a:schemeClr>
                </a:solidFill>
              </a:defRPr>
            </a:lvl1pPr>
          </a:lstStyle>
          <a:p>
            <a:r>
              <a:rPr lang="nl-NL" dirty="0"/>
              <a:t>Klik om de stijl te bewerken</a:t>
            </a:r>
            <a:endParaRPr lang="nl-BE" dirty="0"/>
          </a:p>
        </p:txBody>
      </p:sp>
      <p:sp>
        <p:nvSpPr>
          <p:cNvPr id="3" name="Tijdelijke aanduiding voor datum 3"/>
          <p:cNvSpPr>
            <a:spLocks noGrp="1"/>
          </p:cNvSpPr>
          <p:nvPr>
            <p:ph type="dt" sz="half" idx="10"/>
          </p:nvPr>
        </p:nvSpPr>
        <p:spPr/>
        <p:txBody>
          <a:bodyPr/>
          <a:lstStyle>
            <a:lvl1pPr>
              <a:defRPr/>
            </a:lvl1pPr>
          </a:lstStyle>
          <a:p>
            <a:pPr>
              <a:defRPr/>
            </a:pPr>
            <a:fld id="{20B242F7-ECCF-4D78-A95B-4127F6400358}" type="datetimeFigureOut">
              <a:rPr lang="nl-BE"/>
              <a:pPr>
                <a:defRPr/>
              </a:pPr>
              <a:t>21/11/2016</a:t>
            </a:fld>
            <a:endParaRPr lang="nl-BE"/>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fld id="{FB35D410-60FF-48B3-993D-65E61F0ACE61}" type="slidenum">
              <a:rPr lang="nl-BE" altLang="nl-BE"/>
              <a:pPr/>
              <a:t>‹nr.›</a:t>
            </a:fld>
            <a:endParaRPr lang="nl-BE" altLang="nl-BE"/>
          </a:p>
        </p:txBody>
      </p:sp>
    </p:spTree>
    <p:extLst>
      <p:ext uri="{BB962C8B-B14F-4D97-AF65-F5344CB8AC3E}">
        <p14:creationId xmlns:p14="http://schemas.microsoft.com/office/powerpoint/2010/main" val="297924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3B31FBF8-0A2B-4FAC-B601-54AB76F5A67C}" type="datetimeFigureOut">
              <a:rPr lang="nl-BE"/>
              <a:pPr>
                <a:defRPr/>
              </a:pPr>
              <a:t>21/11/2016</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fld id="{0F228513-E937-4D96-8FFE-DB32CEFF0E5B}" type="slidenum">
              <a:rPr lang="nl-BE" altLang="nl-BE"/>
              <a:pPr/>
              <a:t>‹nr.›</a:t>
            </a:fld>
            <a:endParaRPr lang="nl-BE" altLang="nl-BE"/>
          </a:p>
        </p:txBody>
      </p:sp>
    </p:spTree>
    <p:extLst>
      <p:ext uri="{BB962C8B-B14F-4D97-AF65-F5344CB8AC3E}">
        <p14:creationId xmlns:p14="http://schemas.microsoft.com/office/powerpoint/2010/main" val="112105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2000240"/>
            <a:ext cx="5111751" cy="41259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p:nvPr>
        </p:nvSpPr>
        <p:spPr>
          <a:xfrm>
            <a:off x="457201" y="2000240"/>
            <a:ext cx="3008313" cy="41259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BD383BA-279D-430C-8EF5-04122120FAB3}" type="datetimeFigureOut">
              <a:rPr lang="nl-BE"/>
              <a:pPr>
                <a:defRPr/>
              </a:pPr>
              <a:t>21/11/2016</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8BFE8B59-2CEA-43E6-9151-31581722834C}" type="slidenum">
              <a:rPr lang="nl-BE" altLang="nl-BE"/>
              <a:pPr/>
              <a:t>‹nr.›</a:t>
            </a:fld>
            <a:endParaRPr lang="nl-BE" altLang="nl-BE"/>
          </a:p>
        </p:txBody>
      </p:sp>
    </p:spTree>
    <p:extLst>
      <p:ext uri="{BB962C8B-B14F-4D97-AF65-F5344CB8AC3E}">
        <p14:creationId xmlns:p14="http://schemas.microsoft.com/office/powerpoint/2010/main" val="202463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pic>
        <p:nvPicPr>
          <p:cNvPr id="1026" name="Afbeelding 7" descr="PowerPoint Kop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fbeelding 8" descr="PowerPoint Li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7659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25" r:id="rId1"/>
  </p:sldLayoutIdLst>
  <p:txStyles>
    <p:titleStyle>
      <a:lvl1pPr algn="ctr" rtl="0" eaLnBrk="1" fontAlgn="base" hangingPunct="1">
        <a:spcBef>
          <a:spcPct val="0"/>
        </a:spcBef>
        <a:spcAft>
          <a:spcPct val="0"/>
        </a:spcAft>
        <a:defRPr sz="2400">
          <a:solidFill>
            <a:schemeClr val="tx1"/>
          </a:solidFill>
          <a:latin typeface="+mj-lt"/>
          <a:ea typeface="+mj-ea"/>
          <a:cs typeface="+mj-cs"/>
        </a:defRPr>
      </a:lvl1pPr>
      <a:lvl2pPr algn="ctr" rtl="0" eaLnBrk="1" fontAlgn="base" hangingPunct="1">
        <a:spcBef>
          <a:spcPct val="0"/>
        </a:spcBef>
        <a:spcAft>
          <a:spcPct val="0"/>
        </a:spcAft>
        <a:defRPr sz="2400">
          <a:solidFill>
            <a:schemeClr val="tx1"/>
          </a:solidFill>
          <a:latin typeface="Arial" charset="0"/>
        </a:defRPr>
      </a:lvl2pPr>
      <a:lvl3pPr algn="ctr" rtl="0" eaLnBrk="1" fontAlgn="base" hangingPunct="1">
        <a:spcBef>
          <a:spcPct val="0"/>
        </a:spcBef>
        <a:spcAft>
          <a:spcPct val="0"/>
        </a:spcAft>
        <a:defRPr sz="2400">
          <a:solidFill>
            <a:schemeClr val="tx1"/>
          </a:solidFill>
          <a:latin typeface="Arial" charset="0"/>
        </a:defRPr>
      </a:lvl3pPr>
      <a:lvl4pPr algn="ctr" rtl="0" eaLnBrk="1" fontAlgn="base" hangingPunct="1">
        <a:spcBef>
          <a:spcPct val="0"/>
        </a:spcBef>
        <a:spcAft>
          <a:spcPct val="0"/>
        </a:spcAft>
        <a:defRPr sz="2400">
          <a:solidFill>
            <a:schemeClr val="tx1"/>
          </a:solidFill>
          <a:latin typeface="Arial" charset="0"/>
        </a:defRPr>
      </a:lvl4pPr>
      <a:lvl5pPr algn="ctr" rtl="0" eaLnBrk="1" fontAlgn="base" hangingPunct="1">
        <a:spcBef>
          <a:spcPct val="0"/>
        </a:spcBef>
        <a:spcAft>
          <a:spcPct val="0"/>
        </a:spcAft>
        <a:defRPr sz="2400">
          <a:solidFill>
            <a:schemeClr val="tx1"/>
          </a:solidFill>
          <a:latin typeface="Arial" charset="0"/>
        </a:defRPr>
      </a:lvl5pPr>
      <a:lvl6pPr marL="457200" algn="ctr" rtl="0" eaLnBrk="1" fontAlgn="base" hangingPunct="1">
        <a:spcBef>
          <a:spcPct val="0"/>
        </a:spcBef>
        <a:spcAft>
          <a:spcPct val="0"/>
        </a:spcAft>
        <a:defRPr sz="2400">
          <a:solidFill>
            <a:schemeClr val="tx1"/>
          </a:solidFill>
          <a:latin typeface="Arial" charset="0"/>
        </a:defRPr>
      </a:lvl6pPr>
      <a:lvl7pPr marL="914400" algn="ctr" rtl="0" eaLnBrk="1" fontAlgn="base" hangingPunct="1">
        <a:spcBef>
          <a:spcPct val="0"/>
        </a:spcBef>
        <a:spcAft>
          <a:spcPct val="0"/>
        </a:spcAft>
        <a:defRPr sz="2400">
          <a:solidFill>
            <a:schemeClr val="tx1"/>
          </a:solidFill>
          <a:latin typeface="Arial" charset="0"/>
        </a:defRPr>
      </a:lvl7pPr>
      <a:lvl8pPr marL="1371600" algn="ctr" rtl="0" eaLnBrk="1" fontAlgn="base" hangingPunct="1">
        <a:spcBef>
          <a:spcPct val="0"/>
        </a:spcBef>
        <a:spcAft>
          <a:spcPct val="0"/>
        </a:spcAft>
        <a:defRPr sz="2400">
          <a:solidFill>
            <a:schemeClr val="tx1"/>
          </a:solidFill>
          <a:latin typeface="Arial" charset="0"/>
        </a:defRPr>
      </a:lvl8pPr>
      <a:lvl9pPr marL="1828800" algn="ctr" rtl="0" eaLnBrk="1" fontAlgn="base" hangingPunct="1">
        <a:spcBef>
          <a:spcPct val="0"/>
        </a:spcBef>
        <a:spcAft>
          <a:spcPct val="0"/>
        </a:spcAft>
        <a:defRPr sz="2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a:t>Klik om de stijl te bewerken</a:t>
            </a:r>
            <a:endParaRPr lang="nl-BE" altLang="nl-BE"/>
          </a:p>
        </p:txBody>
      </p:sp>
      <p:sp>
        <p:nvSpPr>
          <p:cNvPr id="2051"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a:t>Klik om de modelstijlen te bewerken</a:t>
            </a:r>
          </a:p>
          <a:p>
            <a:pPr lvl="1"/>
            <a:r>
              <a:rPr lang="nl-NL" altLang="nl-BE" dirty="0"/>
              <a:t>Tweede niveau</a:t>
            </a:r>
          </a:p>
          <a:p>
            <a:pPr lvl="2"/>
            <a:r>
              <a:rPr lang="nl-NL" altLang="nl-BE" dirty="0"/>
              <a:t>Derde niveau</a:t>
            </a:r>
          </a:p>
          <a:p>
            <a:pPr lvl="3"/>
            <a:r>
              <a:rPr lang="nl-NL" altLang="nl-BE" dirty="0"/>
              <a:t>Vierde niveau</a:t>
            </a:r>
          </a:p>
          <a:p>
            <a:pPr lvl="4"/>
            <a:r>
              <a:rPr lang="nl-NL" altLang="nl-BE" dirty="0"/>
              <a:t>Vijfde niveau</a:t>
            </a:r>
            <a:endParaRPr lang="nl-BE" alt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FB94A64E-B130-4A72-8858-6C6632EDB12A}" type="datetimeFigureOut">
              <a:rPr lang="nl-BE"/>
              <a:pPr>
                <a:defRPr/>
              </a:pPr>
              <a:t>21/11/2016</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D78165-D155-4119-B865-A63ED5618712}" type="slidenum">
              <a:rPr lang="nl-BE" altLang="nl-BE"/>
              <a:pPr/>
              <a:t>‹nr.›</a:t>
            </a:fld>
            <a:endParaRPr lang="nl-BE" altLang="nl-BE"/>
          </a:p>
        </p:txBody>
      </p:sp>
      <p:pic>
        <p:nvPicPr>
          <p:cNvPr id="2055" name="Afbeelding 6" descr="PowerPoint Kop Mast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Afbeelding 7" descr="PowerPoint Lijn.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7659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331639" y="1988840"/>
            <a:ext cx="6400800" cy="1823070"/>
          </a:xfrm>
          <a:prstGeom prst="rect">
            <a:avLst/>
          </a:prstGeom>
        </p:spPr>
        <p:txBody>
          <a:bodyPr/>
          <a:lstStyle>
            <a:lvl1pPr marL="0" indent="0" algn="ctr">
              <a:buFontTx/>
              <a:buNone/>
              <a:defRPr>
                <a:solidFill>
                  <a:schemeClr val="accent1">
                    <a:lumMod val="60000"/>
                    <a:lumOff val="40000"/>
                  </a:schemeClr>
                </a:solidFill>
              </a:defRPr>
            </a:lvl1pPr>
          </a:lstStyle>
          <a:p>
            <a:pPr eaLnBrk="0" hangingPunct="0">
              <a:spcBef>
                <a:spcPct val="20000"/>
              </a:spcBef>
              <a:defRPr/>
            </a:pPr>
            <a:r>
              <a:rPr lang="nl-NL" altLang="nl-NL" sz="4800" kern="0" dirty="0">
                <a:latin typeface="+mn-lt"/>
                <a:cs typeface="+mn-cs"/>
              </a:rPr>
              <a:t>Samen staan we sterker</a:t>
            </a:r>
          </a:p>
        </p:txBody>
      </p:sp>
      <p:sp>
        <p:nvSpPr>
          <p:cNvPr id="4099" name="Tekstvak 5"/>
          <p:cNvSpPr txBox="1">
            <a:spLocks noChangeArrowheads="1"/>
          </p:cNvSpPr>
          <p:nvPr/>
        </p:nvSpPr>
        <p:spPr bwMode="auto">
          <a:xfrm>
            <a:off x="1107281" y="3811910"/>
            <a:ext cx="69294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nl-BE" sz="3200" dirty="0"/>
              <a:t>Van 2 huisartsenkringen naar </a:t>
            </a:r>
            <a:r>
              <a:rPr lang="nl-BE" altLang="nl-BE" sz="3200" dirty="0" smtClean="0"/>
              <a:t>1</a:t>
            </a:r>
          </a:p>
          <a:p>
            <a:pPr algn="ctr" eaLnBrk="1" hangingPunct="1"/>
            <a:endParaRPr lang="nl-BE" altLang="nl-BE" sz="3200" dirty="0"/>
          </a:p>
          <a:p>
            <a:pPr algn="ctr" eaLnBrk="1" hangingPunct="1"/>
            <a:r>
              <a:rPr lang="nl-BE" altLang="nl-BE" sz="2800" dirty="0" smtClean="0"/>
              <a:t>Corina de Korte en Hanna Goossens</a:t>
            </a:r>
          </a:p>
          <a:p>
            <a:pPr algn="ctr" eaLnBrk="1" hangingPunct="1"/>
            <a:r>
              <a:rPr lang="nl-BE" altLang="nl-BE" sz="2800" dirty="0" smtClean="0"/>
              <a:t>Huisartsenkring Noord Antwerpen</a:t>
            </a:r>
            <a:endParaRPr lang="nl-BE" altLang="nl-BE"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Denkdag bestuur /projectleiders</a:t>
            </a:r>
          </a:p>
        </p:txBody>
      </p:sp>
      <p:sp>
        <p:nvSpPr>
          <p:cNvPr id="3" name="Tijdelijke aanduiding voor inhoud 2"/>
          <p:cNvSpPr>
            <a:spLocks noGrp="1"/>
          </p:cNvSpPr>
          <p:nvPr>
            <p:ph idx="1"/>
          </p:nvPr>
        </p:nvSpPr>
        <p:spPr/>
        <p:txBody>
          <a:bodyPr/>
          <a:lstStyle/>
          <a:p>
            <a:r>
              <a:rPr lang="nl-BE" sz="2800" b="1" dirty="0"/>
              <a:t>Stakeholders mee aan boord?</a:t>
            </a:r>
          </a:p>
          <a:p>
            <a:pPr lvl="1"/>
            <a:r>
              <a:rPr lang="nl-BE" sz="2000" dirty="0"/>
              <a:t>Leden huisartsen (en hun partners …)</a:t>
            </a:r>
          </a:p>
          <a:p>
            <a:pPr lvl="1"/>
            <a:r>
              <a:rPr lang="nl-BE" sz="2000" dirty="0"/>
              <a:t>Steunende leden (-</a:t>
            </a:r>
            <a:r>
              <a:rPr lang="nl-BE" sz="2000" dirty="0">
                <a:solidFill>
                  <a:schemeClr val="accent6">
                    <a:lumMod val="75000"/>
                  </a:schemeClr>
                </a:solidFill>
              </a:rPr>
              <a:t>specialisten</a:t>
            </a:r>
            <a:r>
              <a:rPr lang="nl-BE" sz="2000" dirty="0"/>
              <a:t>) – gemengde kring of niet?</a:t>
            </a:r>
          </a:p>
          <a:p>
            <a:pPr lvl="1"/>
            <a:r>
              <a:rPr lang="nl-BE" sz="2000" dirty="0"/>
              <a:t>Bestuur huisartsenwachtpost</a:t>
            </a:r>
          </a:p>
          <a:p>
            <a:pPr lvl="1"/>
            <a:r>
              <a:rPr lang="nl-BE" sz="2000" dirty="0"/>
              <a:t>Personeel</a:t>
            </a:r>
          </a:p>
          <a:p>
            <a:pPr lvl="2"/>
            <a:r>
              <a:rPr lang="nl-BE" sz="1800" dirty="0"/>
              <a:t>LMN HAAN</a:t>
            </a:r>
          </a:p>
          <a:p>
            <a:pPr lvl="2"/>
            <a:r>
              <a:rPr lang="nl-BE" sz="1800" dirty="0"/>
              <a:t>LMN GMS</a:t>
            </a:r>
          </a:p>
          <a:p>
            <a:pPr lvl="2"/>
            <a:r>
              <a:rPr lang="nl-BE" sz="1800" dirty="0"/>
              <a:t>Huisartsenwachtpost</a:t>
            </a:r>
          </a:p>
          <a:p>
            <a:pPr lvl="2"/>
            <a:r>
              <a:rPr lang="nl-BE" sz="1800" dirty="0"/>
              <a:t>Huisartsenkring</a:t>
            </a:r>
          </a:p>
          <a:p>
            <a:pPr lvl="1"/>
            <a:r>
              <a:rPr lang="nl-BE" sz="2000" dirty="0"/>
              <a:t>Sponsors</a:t>
            </a:r>
          </a:p>
          <a:p>
            <a:pPr lvl="1"/>
            <a:r>
              <a:rPr lang="nl-BE" sz="2000" dirty="0"/>
              <a:t>Leveranciers</a:t>
            </a:r>
          </a:p>
          <a:p>
            <a:pPr lvl="1"/>
            <a:r>
              <a:rPr lang="nl-BE" sz="2000" dirty="0"/>
              <a:t>Overheid Vlaams (zorgregio, LMN, kringen)</a:t>
            </a:r>
          </a:p>
          <a:p>
            <a:pPr lvl="1"/>
            <a:r>
              <a:rPr lang="nl-BE" sz="2000" dirty="0"/>
              <a:t>Overheid Federaal (huisartsenwachtpost)</a:t>
            </a:r>
          </a:p>
          <a:p>
            <a:pPr lvl="1"/>
            <a:r>
              <a:rPr lang="nl-BE" sz="2000" dirty="0"/>
              <a:t>Orde van Geneesheren</a:t>
            </a:r>
          </a:p>
          <a:p>
            <a:pPr lvl="1"/>
            <a:endParaRPr lang="nl-BE" sz="2000" dirty="0"/>
          </a:p>
          <a:p>
            <a:pPr marL="457200" lvl="1" indent="0">
              <a:buNone/>
            </a:pPr>
            <a:r>
              <a:rPr lang="nl-BE" sz="2000" dirty="0"/>
              <a:t/>
            </a:r>
            <a:br>
              <a:rPr lang="nl-BE" sz="2000" dirty="0"/>
            </a:br>
            <a:endParaRPr lang="nl-BE" dirty="0"/>
          </a:p>
          <a:p>
            <a:pPr lvl="1"/>
            <a:endParaRPr lang="nl-BE" dirty="0"/>
          </a:p>
        </p:txBody>
      </p:sp>
      <p:sp>
        <p:nvSpPr>
          <p:cNvPr id="4" name="Tekstvak 3"/>
          <p:cNvSpPr txBox="1"/>
          <p:nvPr/>
        </p:nvSpPr>
        <p:spPr>
          <a:xfrm>
            <a:off x="5076056" y="3868921"/>
            <a:ext cx="2880320" cy="923330"/>
          </a:xfrm>
          <a:prstGeom prst="rect">
            <a:avLst/>
          </a:prstGeom>
          <a:solidFill>
            <a:schemeClr val="accent6">
              <a:lumMod val="60000"/>
              <a:lumOff val="40000"/>
            </a:schemeClr>
          </a:solidFill>
        </p:spPr>
        <p:txBody>
          <a:bodyPr wrap="square" rtlCol="0">
            <a:spAutoFit/>
          </a:bodyPr>
          <a:lstStyle/>
          <a:p>
            <a:r>
              <a:rPr lang="nl-BE" dirty="0"/>
              <a:t>Van wie?</a:t>
            </a:r>
            <a:br>
              <a:rPr lang="nl-BE" dirty="0"/>
            </a:br>
            <a:r>
              <a:rPr lang="nl-BE" dirty="0"/>
              <a:t>zijn er (welke?)</a:t>
            </a:r>
            <a:br>
              <a:rPr lang="nl-BE" dirty="0"/>
            </a:br>
            <a:r>
              <a:rPr lang="nl-BE" dirty="0"/>
              <a:t>bezwaren te verwachten? </a:t>
            </a:r>
          </a:p>
        </p:txBody>
      </p:sp>
    </p:spTree>
    <p:extLst>
      <p:ext uri="{BB962C8B-B14F-4D97-AF65-F5344CB8AC3E}">
        <p14:creationId xmlns:p14="http://schemas.microsoft.com/office/powerpoint/2010/main" val="1778313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Denkdag bestuur /projectleiders</a:t>
            </a:r>
            <a:endParaRPr lang="nl-BE" dirty="0"/>
          </a:p>
        </p:txBody>
      </p:sp>
      <p:sp>
        <p:nvSpPr>
          <p:cNvPr id="3" name="Tijdelijke aanduiding voor inhoud 2"/>
          <p:cNvSpPr>
            <a:spLocks noGrp="1"/>
          </p:cNvSpPr>
          <p:nvPr>
            <p:ph idx="1"/>
          </p:nvPr>
        </p:nvSpPr>
        <p:spPr/>
        <p:txBody>
          <a:bodyPr/>
          <a:lstStyle/>
          <a:p>
            <a:pPr lvl="0"/>
            <a:r>
              <a:rPr lang="nl-BE" sz="2800" b="1" dirty="0"/>
              <a:t>Financiële situatie</a:t>
            </a:r>
          </a:p>
          <a:p>
            <a:pPr lvl="1"/>
            <a:r>
              <a:rPr lang="nl-BE" sz="2000" dirty="0"/>
              <a:t>Hebben beide kringen ongeveer even veel geld in kas</a:t>
            </a:r>
            <a:br>
              <a:rPr lang="nl-BE" sz="2000" dirty="0"/>
            </a:br>
            <a:r>
              <a:rPr lang="nl-BE" sz="2000" dirty="0"/>
              <a:t>in verhouding tot hun ledental?</a:t>
            </a:r>
          </a:p>
          <a:p>
            <a:pPr lvl="1"/>
            <a:r>
              <a:rPr lang="nl-BE" sz="2000" dirty="0"/>
              <a:t>Hebben ze dezelfde houding t.o.v. geld?</a:t>
            </a:r>
            <a:br>
              <a:rPr lang="nl-BE" sz="2000" dirty="0"/>
            </a:br>
            <a:r>
              <a:rPr lang="nl-BE" sz="1600" dirty="0" smtClean="0"/>
              <a:t>(kring </a:t>
            </a:r>
            <a:r>
              <a:rPr lang="nl-BE" sz="1600" dirty="0"/>
              <a:t>met dure Nieuwjaarsreceptie en uitstappen versus zuinige kring met personeel maar zonder uitstappen… of waar artsen hun uitstappen zelf betalen….</a:t>
            </a:r>
          </a:p>
          <a:p>
            <a:pPr lvl="1"/>
            <a:r>
              <a:rPr lang="nl-BE" sz="2000" dirty="0"/>
              <a:t>Vrijwilligersvergoedingen gelijklopend?</a:t>
            </a:r>
          </a:p>
          <a:p>
            <a:pPr lvl="1"/>
            <a:r>
              <a:rPr lang="nl-BE" sz="2000" dirty="0"/>
              <a:t>Lonen personeel gelijklopend?</a:t>
            </a:r>
            <a:endParaRPr lang="nl-BE" sz="1600" dirty="0"/>
          </a:p>
          <a:p>
            <a:pPr lvl="0"/>
            <a:r>
              <a:rPr lang="nl-BE" sz="2800" b="1" dirty="0"/>
              <a:t>Lidgeld</a:t>
            </a:r>
          </a:p>
          <a:p>
            <a:pPr lvl="1"/>
            <a:r>
              <a:rPr lang="nl-BE" sz="1800" dirty="0"/>
              <a:t>Liggen die al (min of meer) gelijk?</a:t>
            </a:r>
          </a:p>
          <a:p>
            <a:pPr lvl="1"/>
            <a:r>
              <a:rPr lang="nl-BE" sz="1800" dirty="0"/>
              <a:t>Moeten lidgelden stijgen i.v.m. projecten die men wil realiseren of omdat men in de toekomst bestuur wil vergoeden bv</a:t>
            </a:r>
            <a:r>
              <a:rPr lang="nl-BE" sz="1800" dirty="0" smtClean="0"/>
              <a:t>. </a:t>
            </a:r>
          </a:p>
          <a:p>
            <a:pPr marL="457200" lvl="1" indent="0">
              <a:buNone/>
            </a:pPr>
            <a:r>
              <a:rPr lang="nl-BE" sz="1800" dirty="0" smtClean="0"/>
              <a:t>Leden willen niet meer gaan betalen als lidgeld na fusie: slecht signaal</a:t>
            </a:r>
            <a:endParaRPr lang="nl-BE" sz="1800" dirty="0"/>
          </a:p>
          <a:p>
            <a:pPr marL="0" indent="0">
              <a:buNone/>
            </a:pPr>
            <a:endParaRPr lang="nl-BE" dirty="0"/>
          </a:p>
        </p:txBody>
      </p:sp>
    </p:spTree>
    <p:extLst>
      <p:ext uri="{BB962C8B-B14F-4D97-AF65-F5344CB8AC3E}">
        <p14:creationId xmlns:p14="http://schemas.microsoft.com/office/powerpoint/2010/main" val="2635439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Denkdag bestuur /projectleiders</a:t>
            </a:r>
            <a:endParaRPr lang="nl-BE" dirty="0"/>
          </a:p>
        </p:txBody>
      </p:sp>
      <p:sp>
        <p:nvSpPr>
          <p:cNvPr id="3" name="Tijdelijke aanduiding voor inhoud 2"/>
          <p:cNvSpPr>
            <a:spLocks noGrp="1"/>
          </p:cNvSpPr>
          <p:nvPr>
            <p:ph idx="1"/>
          </p:nvPr>
        </p:nvSpPr>
        <p:spPr/>
        <p:txBody>
          <a:bodyPr/>
          <a:lstStyle/>
          <a:p>
            <a:pPr lvl="0"/>
            <a:r>
              <a:rPr lang="nl-BE" sz="2800" b="1" dirty="0"/>
              <a:t>Infrastructuur en materiaal</a:t>
            </a:r>
          </a:p>
          <a:p>
            <a:pPr lvl="1"/>
            <a:r>
              <a:rPr lang="nl-BE" sz="2000" dirty="0"/>
              <a:t>Is er vastgoed bv</a:t>
            </a:r>
            <a:r>
              <a:rPr lang="nl-BE" sz="2000" dirty="0" smtClean="0"/>
              <a:t>.</a:t>
            </a:r>
          </a:p>
          <a:p>
            <a:pPr lvl="1"/>
            <a:r>
              <a:rPr lang="nl-BE" sz="2000" dirty="0" smtClean="0"/>
              <a:t>Werkplaats personeel (genoeg plaats?)</a:t>
            </a:r>
            <a:endParaRPr lang="nl-BE" sz="2000" dirty="0"/>
          </a:p>
          <a:p>
            <a:r>
              <a:rPr lang="nl-BE" sz="2800" b="1" dirty="0"/>
              <a:t>Subsidies overheid </a:t>
            </a:r>
            <a:r>
              <a:rPr lang="nl-BE" sz="2800" b="1" dirty="0" smtClean="0"/>
              <a:t>- gevolgen</a:t>
            </a:r>
            <a:r>
              <a:rPr lang="nl-BE" sz="2800" b="1" dirty="0"/>
              <a:t>?</a:t>
            </a:r>
          </a:p>
          <a:p>
            <a:pPr lvl="1"/>
            <a:r>
              <a:rPr lang="nl-BE" sz="2000" dirty="0">
                <a:solidFill>
                  <a:srgbClr val="00B050"/>
                </a:solidFill>
              </a:rPr>
              <a:t>Basissubsidie</a:t>
            </a:r>
            <a:r>
              <a:rPr lang="nl-BE" sz="2000" dirty="0"/>
              <a:t/>
            </a:r>
            <a:br>
              <a:rPr lang="nl-BE" sz="2000" dirty="0"/>
            </a:br>
            <a:r>
              <a:rPr lang="nl-BE" sz="2000" dirty="0"/>
              <a:t>op basis inwonersaantal – bedrag per inwoner = </a:t>
            </a:r>
            <a:br>
              <a:rPr lang="nl-BE" sz="2000" dirty="0"/>
            </a:br>
            <a:r>
              <a:rPr lang="nl-BE" sz="2000" dirty="0">
                <a:solidFill>
                  <a:srgbClr val="00B050"/>
                </a:solidFill>
              </a:rPr>
              <a:t>geen negatieve gevolgen</a:t>
            </a:r>
          </a:p>
          <a:p>
            <a:pPr lvl="1"/>
            <a:r>
              <a:rPr lang="nl-BE" sz="2000" dirty="0">
                <a:solidFill>
                  <a:srgbClr val="00B050"/>
                </a:solidFill>
              </a:rPr>
              <a:t>Aanvullende subsidie Centraal oproepnummer </a:t>
            </a:r>
            <a:r>
              <a:rPr lang="nl-BE" sz="2000" dirty="0"/>
              <a:t/>
            </a:r>
            <a:br>
              <a:rPr lang="nl-BE" sz="2000" dirty="0"/>
            </a:br>
            <a:r>
              <a:rPr lang="nl-BE" sz="2000" dirty="0"/>
              <a:t>op basis inwonersaantal – bedrag per inwoner = </a:t>
            </a:r>
            <a:br>
              <a:rPr lang="nl-BE" sz="2000" dirty="0"/>
            </a:br>
            <a:r>
              <a:rPr lang="nl-BE" sz="2000" dirty="0">
                <a:solidFill>
                  <a:srgbClr val="00B050"/>
                </a:solidFill>
              </a:rPr>
              <a:t>geen negatieve gevolgen</a:t>
            </a:r>
          </a:p>
          <a:p>
            <a:pPr lvl="1"/>
            <a:r>
              <a:rPr lang="nl-BE" sz="2000" dirty="0">
                <a:solidFill>
                  <a:schemeClr val="accent6">
                    <a:lumMod val="75000"/>
                  </a:schemeClr>
                </a:solidFill>
              </a:rPr>
              <a:t>LMN-subsidie</a:t>
            </a:r>
            <a:r>
              <a:rPr lang="nl-BE" sz="2000" dirty="0">
                <a:solidFill>
                  <a:srgbClr val="00B050"/>
                </a:solidFill>
              </a:rPr>
              <a:t/>
            </a:r>
            <a:br>
              <a:rPr lang="nl-BE" sz="2000" dirty="0">
                <a:solidFill>
                  <a:srgbClr val="00B050"/>
                </a:solidFill>
              </a:rPr>
            </a:br>
            <a:r>
              <a:rPr lang="nl-BE" sz="2000" dirty="0"/>
              <a:t>Op basis inwonersaantal maar gelimiteerd</a:t>
            </a:r>
            <a:br>
              <a:rPr lang="nl-BE" sz="2000" dirty="0"/>
            </a:br>
            <a:r>
              <a:rPr lang="nl-BE" sz="2000" dirty="0">
                <a:solidFill>
                  <a:schemeClr val="accent6">
                    <a:lumMod val="75000"/>
                  </a:schemeClr>
                </a:solidFill>
              </a:rPr>
              <a:t>kan wel negatieve gevolgen hebben</a:t>
            </a:r>
            <a:r>
              <a:rPr lang="nl-BE" sz="2000" dirty="0"/>
              <a:t/>
            </a:r>
            <a:br>
              <a:rPr lang="nl-BE" sz="2000" dirty="0"/>
            </a:br>
            <a:r>
              <a:rPr lang="nl-BE" sz="1800" i="1" dirty="0">
                <a:solidFill>
                  <a:schemeClr val="accent6">
                    <a:lumMod val="75000"/>
                  </a:schemeClr>
                </a:solidFill>
              </a:rPr>
              <a:t>in ons geval van 2 LMN-projecten naar 1 project want veel minder geld</a:t>
            </a:r>
            <a:endParaRPr lang="nl-BE" sz="2000" i="1" dirty="0">
              <a:solidFill>
                <a:schemeClr val="accent6">
                  <a:lumMod val="75000"/>
                </a:schemeClr>
              </a:solidFill>
            </a:endParaRPr>
          </a:p>
          <a:p>
            <a:endParaRPr lang="nl-BE" sz="2200" dirty="0"/>
          </a:p>
          <a:p>
            <a:pPr lvl="1"/>
            <a:endParaRPr lang="nl-BE" sz="1800" dirty="0"/>
          </a:p>
          <a:p>
            <a:endParaRPr lang="nl-BE" dirty="0"/>
          </a:p>
        </p:txBody>
      </p:sp>
    </p:spTree>
    <p:extLst>
      <p:ext uri="{BB962C8B-B14F-4D97-AF65-F5344CB8AC3E}">
        <p14:creationId xmlns:p14="http://schemas.microsoft.com/office/powerpoint/2010/main" val="556091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Berekening van de LMN-subsidie</a:t>
            </a:r>
          </a:p>
        </p:txBody>
      </p:sp>
      <p:sp>
        <p:nvSpPr>
          <p:cNvPr id="3" name="Tijdelijke aanduiding voor inhoud 2"/>
          <p:cNvSpPr>
            <a:spLocks noGrp="1"/>
          </p:cNvSpPr>
          <p:nvPr>
            <p:ph idx="1"/>
          </p:nvPr>
        </p:nvSpPr>
        <p:spPr/>
        <p:txBody>
          <a:bodyPr/>
          <a:lstStyle/>
          <a:p>
            <a:r>
              <a:rPr lang="nl-BE" sz="1800" dirty="0"/>
              <a:t>Het jaarbedrag van de financiering wordt gemoduleerd in functie van het aantal inwoners van het werkingsgebied dat door het netwerk wordt bestreken en bedraagt :</a:t>
            </a:r>
          </a:p>
          <a:p>
            <a:r>
              <a:rPr lang="nl-BE" sz="1800" dirty="0"/>
              <a:t>93 000 euro indien het werkingsgebied 75 000 tot 185 999 inwoners telt;</a:t>
            </a:r>
          </a:p>
          <a:p>
            <a:r>
              <a:rPr lang="nl-BE" sz="1800" dirty="0"/>
              <a:t>1,24 euro (93 000/75 000) per inwoner indien het werkingsgebied minder dan</a:t>
            </a:r>
            <a:br>
              <a:rPr lang="nl-BE" sz="1800" dirty="0"/>
            </a:br>
            <a:r>
              <a:rPr lang="nl-BE" sz="1800" dirty="0"/>
              <a:t>75 000 inwoners telt;</a:t>
            </a:r>
          </a:p>
          <a:p>
            <a:r>
              <a:rPr lang="nl-BE" sz="1800" dirty="0"/>
              <a:t>0,5 euro per inwoner indien het werkingsgebied 186 000 of meer inwoners telt.</a:t>
            </a:r>
          </a:p>
          <a:p>
            <a:endParaRPr lang="nl-BE" sz="1800" dirty="0"/>
          </a:p>
          <a:p>
            <a:r>
              <a:rPr lang="nl-BE" sz="1800" dirty="0"/>
              <a:t>Bron: http://www.ebp-guidelines.be/documentatie/dossiers/zorgtrajecten-zorgpaden/voor-kringen/1493-de-lokale-multidisciplinaire-netwerken-.html</a:t>
            </a:r>
          </a:p>
          <a:p>
            <a:endParaRPr lang="nl-BE" sz="2400" dirty="0"/>
          </a:p>
        </p:txBody>
      </p:sp>
    </p:spTree>
    <p:extLst>
      <p:ext uri="{BB962C8B-B14F-4D97-AF65-F5344CB8AC3E}">
        <p14:creationId xmlns:p14="http://schemas.microsoft.com/office/powerpoint/2010/main" val="2552943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Denkdag bestuur /projectleiders</a:t>
            </a:r>
          </a:p>
        </p:txBody>
      </p:sp>
      <p:sp>
        <p:nvSpPr>
          <p:cNvPr id="3" name="Tijdelijke aanduiding voor inhoud 2"/>
          <p:cNvSpPr>
            <a:spLocks noGrp="1"/>
          </p:cNvSpPr>
          <p:nvPr>
            <p:ph idx="1"/>
          </p:nvPr>
        </p:nvSpPr>
        <p:spPr>
          <a:xfrm>
            <a:off x="457200" y="1600201"/>
            <a:ext cx="8229600" cy="4061048"/>
          </a:xfrm>
        </p:spPr>
        <p:txBody>
          <a:bodyPr/>
          <a:lstStyle/>
          <a:p>
            <a:pPr lvl="0"/>
            <a:r>
              <a:rPr lang="nl-BE" sz="2800" b="1" dirty="0"/>
              <a:t>Activiteiten</a:t>
            </a:r>
          </a:p>
          <a:p>
            <a:pPr lvl="1"/>
            <a:r>
              <a:rPr lang="nl-BE" sz="2000" dirty="0"/>
              <a:t>Navorming </a:t>
            </a:r>
            <a:r>
              <a:rPr lang="nl-BE" sz="1600" dirty="0"/>
              <a:t>(en visie op de sponsoring daarvan, bv. spreker van een firma – mag dat?)</a:t>
            </a:r>
          </a:p>
          <a:p>
            <a:pPr lvl="1"/>
            <a:r>
              <a:rPr lang="nl-BE" sz="2000" dirty="0" err="1"/>
              <a:t>LOKs</a:t>
            </a:r>
            <a:endParaRPr lang="nl-BE" sz="2000" dirty="0"/>
          </a:p>
          <a:p>
            <a:pPr lvl="1"/>
            <a:r>
              <a:rPr lang="nl-BE" sz="2000" dirty="0"/>
              <a:t>Sociale activiteiten, wel of niet belangrijk? wel of niet gratis?</a:t>
            </a:r>
            <a:br>
              <a:rPr lang="nl-BE" sz="2000" dirty="0"/>
            </a:br>
            <a:r>
              <a:rPr lang="nl-BE" sz="2000" dirty="0"/>
              <a:t>eigenheid van de kring en collegialiteit behouden door sociale contacten</a:t>
            </a:r>
          </a:p>
          <a:p>
            <a:pPr lvl="0"/>
            <a:r>
              <a:rPr lang="nl-BE" sz="2800" b="1" dirty="0"/>
              <a:t>Wachtreglement enz.</a:t>
            </a:r>
          </a:p>
          <a:p>
            <a:pPr lvl="1"/>
            <a:r>
              <a:rPr lang="nl-BE" sz="2000" dirty="0"/>
              <a:t>Wel of geen weekwacht</a:t>
            </a:r>
          </a:p>
          <a:p>
            <a:pPr lvl="1"/>
            <a:r>
              <a:rPr lang="nl-BE" sz="2000" dirty="0"/>
              <a:t>Visie op de invulling van de wacht in de toekomst</a:t>
            </a:r>
          </a:p>
          <a:p>
            <a:pPr lvl="1"/>
            <a:r>
              <a:rPr lang="nl-BE" sz="2000" dirty="0"/>
              <a:t>Visie op vrijstellingen (leeftijd, medisch, zwangerschap,..)</a:t>
            </a:r>
            <a:endParaRPr lang="nl-BE" dirty="0"/>
          </a:p>
        </p:txBody>
      </p:sp>
      <p:sp>
        <p:nvSpPr>
          <p:cNvPr id="4" name="Tekstvak 3"/>
          <p:cNvSpPr txBox="1"/>
          <p:nvPr/>
        </p:nvSpPr>
        <p:spPr>
          <a:xfrm>
            <a:off x="611560" y="6021288"/>
            <a:ext cx="7200800" cy="369332"/>
          </a:xfrm>
          <a:prstGeom prst="rect">
            <a:avLst/>
          </a:prstGeom>
          <a:solidFill>
            <a:schemeClr val="accent6">
              <a:lumMod val="60000"/>
              <a:lumOff val="40000"/>
            </a:schemeClr>
          </a:solidFill>
        </p:spPr>
        <p:txBody>
          <a:bodyPr wrap="square" rtlCol="0">
            <a:spAutoFit/>
          </a:bodyPr>
          <a:lstStyle/>
          <a:p>
            <a:pPr algn="ctr"/>
            <a:r>
              <a:rPr lang="nl-BE" dirty="0"/>
              <a:t>Wij hadden geluk – lag allemaal in dezelfde richting</a:t>
            </a:r>
          </a:p>
        </p:txBody>
      </p:sp>
    </p:spTree>
    <p:extLst>
      <p:ext uri="{BB962C8B-B14F-4D97-AF65-F5344CB8AC3E}">
        <p14:creationId xmlns:p14="http://schemas.microsoft.com/office/powerpoint/2010/main" val="3874521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Besluit van de denkdag</a:t>
            </a:r>
          </a:p>
        </p:txBody>
      </p:sp>
      <p:sp>
        <p:nvSpPr>
          <p:cNvPr id="3" name="Tijdelijke aanduiding voor inhoud 2"/>
          <p:cNvSpPr>
            <a:spLocks noGrp="1"/>
          </p:cNvSpPr>
          <p:nvPr>
            <p:ph idx="1"/>
          </p:nvPr>
        </p:nvSpPr>
        <p:spPr/>
        <p:txBody>
          <a:bodyPr/>
          <a:lstStyle/>
          <a:p>
            <a:r>
              <a:rPr lang="nl-BE" sz="2800" dirty="0">
                <a:solidFill>
                  <a:srgbClr val="FF0000"/>
                </a:solidFill>
              </a:rPr>
              <a:t>We doen het niet?</a:t>
            </a:r>
          </a:p>
          <a:p>
            <a:pPr lvl="1"/>
            <a:r>
              <a:rPr lang="nl-BE" sz="2000" dirty="0"/>
              <a:t>Overwegen of er verder gepraat moet worden over de samenwerking</a:t>
            </a:r>
          </a:p>
          <a:p>
            <a:pPr lvl="1"/>
            <a:r>
              <a:rPr lang="nl-BE" sz="2000" dirty="0"/>
              <a:t>Communiceren op een afgesproken manier naar de stakeholders (die al geruchten hoorden) – zoals afgesproken ‘veilig vergaderen’</a:t>
            </a:r>
            <a:br>
              <a:rPr lang="nl-BE" sz="2000" dirty="0"/>
            </a:br>
            <a:endParaRPr lang="nl-BE" sz="2000" dirty="0"/>
          </a:p>
          <a:p>
            <a:r>
              <a:rPr lang="nl-BE" sz="2400" dirty="0">
                <a:solidFill>
                  <a:srgbClr val="00B050"/>
                </a:solidFill>
              </a:rPr>
              <a:t>We doen het wel</a:t>
            </a:r>
          </a:p>
          <a:p>
            <a:pPr lvl="1"/>
            <a:r>
              <a:rPr lang="nl-BE" sz="2000" dirty="0"/>
              <a:t>Een werkgroep oprichten die de besturen </a:t>
            </a:r>
            <a:r>
              <a:rPr lang="nl-BE" sz="2000" dirty="0" smtClean="0"/>
              <a:t>en diverse projecten kan </a:t>
            </a:r>
            <a:r>
              <a:rPr lang="nl-BE" sz="2000" dirty="0"/>
              <a:t>vertegenwoordigen</a:t>
            </a:r>
            <a:br>
              <a:rPr lang="nl-BE" sz="2000" dirty="0"/>
            </a:br>
            <a:r>
              <a:rPr lang="nl-BE" sz="2000" dirty="0"/>
              <a:t>voorzitters, penningmeesters, wie nog</a:t>
            </a:r>
            <a:r>
              <a:rPr lang="nl-BE" sz="2000" dirty="0" smtClean="0"/>
              <a:t>? (vergoeding?)</a:t>
            </a:r>
            <a:endParaRPr lang="nl-BE" sz="2000" dirty="0"/>
          </a:p>
          <a:p>
            <a:pPr lvl="1"/>
            <a:r>
              <a:rPr lang="nl-BE" sz="2000" dirty="0"/>
              <a:t>Communiceren naar de stakeholders (die al geruchten hoorden)</a:t>
            </a:r>
          </a:p>
          <a:p>
            <a:pPr lvl="1"/>
            <a:r>
              <a:rPr lang="nl-BE" sz="2000" dirty="0"/>
              <a:t>Het proces opstarten door bv. het bevragen van de leden</a:t>
            </a:r>
            <a:br>
              <a:rPr lang="nl-BE" sz="2000" dirty="0"/>
            </a:br>
            <a:r>
              <a:rPr lang="nl-BE" sz="1800" dirty="0"/>
              <a:t>(idem </a:t>
            </a:r>
            <a:r>
              <a:rPr lang="nl-BE" sz="1800" dirty="0" err="1"/>
              <a:t>Swot-analyse</a:t>
            </a:r>
            <a:r>
              <a:rPr lang="nl-BE" sz="1800" dirty="0"/>
              <a:t> besturen – document beschikbaar)</a:t>
            </a:r>
          </a:p>
          <a:p>
            <a:pPr lvl="1"/>
            <a:endParaRPr lang="nl-BE" sz="2000" dirty="0"/>
          </a:p>
          <a:p>
            <a:pPr lvl="1"/>
            <a:endParaRPr lang="nl-BE" sz="2000" dirty="0"/>
          </a:p>
        </p:txBody>
      </p:sp>
    </p:spTree>
    <p:extLst>
      <p:ext uri="{BB962C8B-B14F-4D97-AF65-F5344CB8AC3E}">
        <p14:creationId xmlns:p14="http://schemas.microsoft.com/office/powerpoint/2010/main" val="1364559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Fusieproces 2007-2017</a:t>
            </a:r>
            <a:endParaRPr lang="nl-BE" dirty="0"/>
          </a:p>
        </p:txBody>
      </p:sp>
      <p:graphicFrame>
        <p:nvGraphicFramePr>
          <p:cNvPr id="4" name="Diagram 3"/>
          <p:cNvGraphicFramePr/>
          <p:nvPr>
            <p:extLst>
              <p:ext uri="{D42A27DB-BD31-4B8C-83A1-F6EECF244321}">
                <p14:modId xmlns:p14="http://schemas.microsoft.com/office/powerpoint/2010/main" val="1807631114"/>
              </p:ext>
            </p:extLst>
          </p:nvPr>
        </p:nvGraphicFramePr>
        <p:xfrm>
          <a:off x="0" y="1412776"/>
          <a:ext cx="9144000" cy="544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p:cNvSpPr txBox="1"/>
          <p:nvPr/>
        </p:nvSpPr>
        <p:spPr>
          <a:xfrm>
            <a:off x="142376" y="3943318"/>
            <a:ext cx="674819" cy="307777"/>
          </a:xfrm>
          <a:prstGeom prst="rect">
            <a:avLst/>
          </a:prstGeom>
          <a:noFill/>
        </p:spPr>
        <p:txBody>
          <a:bodyPr wrap="square" rtlCol="0">
            <a:spAutoFit/>
          </a:bodyPr>
          <a:lstStyle/>
          <a:p>
            <a:pPr algn="ctr"/>
            <a:r>
              <a:rPr lang="nl-BE" sz="1400" b="1" dirty="0" smtClean="0">
                <a:solidFill>
                  <a:prstClr val="black"/>
                </a:solidFill>
              </a:rPr>
              <a:t>2007</a:t>
            </a:r>
            <a:endParaRPr lang="nl-BE" sz="1400" b="1" dirty="0">
              <a:solidFill>
                <a:prstClr val="black"/>
              </a:solidFill>
            </a:endParaRPr>
          </a:p>
        </p:txBody>
      </p:sp>
      <p:sp>
        <p:nvSpPr>
          <p:cNvPr id="6" name="Tekstvak 5"/>
          <p:cNvSpPr txBox="1"/>
          <p:nvPr/>
        </p:nvSpPr>
        <p:spPr>
          <a:xfrm>
            <a:off x="1201626" y="3943318"/>
            <a:ext cx="651281" cy="307777"/>
          </a:xfrm>
          <a:prstGeom prst="rect">
            <a:avLst/>
          </a:prstGeom>
          <a:noFill/>
        </p:spPr>
        <p:txBody>
          <a:bodyPr wrap="square" rtlCol="0">
            <a:spAutoFit/>
          </a:bodyPr>
          <a:lstStyle/>
          <a:p>
            <a:r>
              <a:rPr lang="nl-BE" sz="1400" b="1" dirty="0" smtClean="0">
                <a:solidFill>
                  <a:prstClr val="black"/>
                </a:solidFill>
              </a:rPr>
              <a:t>2010</a:t>
            </a:r>
            <a:endParaRPr lang="nl-BE" sz="1400" b="1" dirty="0">
              <a:solidFill>
                <a:prstClr val="black"/>
              </a:solidFill>
            </a:endParaRPr>
          </a:p>
        </p:txBody>
      </p:sp>
      <p:sp>
        <p:nvSpPr>
          <p:cNvPr id="7" name="Tekstvak 6"/>
          <p:cNvSpPr txBox="1"/>
          <p:nvPr/>
        </p:nvSpPr>
        <p:spPr>
          <a:xfrm>
            <a:off x="2416296" y="3943318"/>
            <a:ext cx="576064" cy="307777"/>
          </a:xfrm>
          <a:prstGeom prst="rect">
            <a:avLst/>
          </a:prstGeom>
          <a:noFill/>
        </p:spPr>
        <p:txBody>
          <a:bodyPr wrap="square" rtlCol="0">
            <a:spAutoFit/>
          </a:bodyPr>
          <a:lstStyle/>
          <a:p>
            <a:r>
              <a:rPr lang="nl-BE" sz="1400" b="1" dirty="0" smtClean="0">
                <a:solidFill>
                  <a:prstClr val="black"/>
                </a:solidFill>
              </a:rPr>
              <a:t>2011</a:t>
            </a:r>
            <a:endParaRPr lang="nl-BE" sz="1400" b="1" dirty="0">
              <a:solidFill>
                <a:prstClr val="black"/>
              </a:solidFill>
            </a:endParaRPr>
          </a:p>
        </p:txBody>
      </p:sp>
      <p:sp>
        <p:nvSpPr>
          <p:cNvPr id="8" name="Tekstvak 7"/>
          <p:cNvSpPr txBox="1"/>
          <p:nvPr/>
        </p:nvSpPr>
        <p:spPr>
          <a:xfrm>
            <a:off x="3406661" y="3943318"/>
            <a:ext cx="648072" cy="307777"/>
          </a:xfrm>
          <a:prstGeom prst="rect">
            <a:avLst/>
          </a:prstGeom>
          <a:noFill/>
        </p:spPr>
        <p:txBody>
          <a:bodyPr wrap="square" rtlCol="0">
            <a:spAutoFit/>
          </a:bodyPr>
          <a:lstStyle/>
          <a:p>
            <a:r>
              <a:rPr lang="nl-BE" sz="1400" b="1" dirty="0" smtClean="0">
                <a:solidFill>
                  <a:prstClr val="black"/>
                </a:solidFill>
              </a:rPr>
              <a:t>2013</a:t>
            </a:r>
            <a:endParaRPr lang="nl-BE" sz="1400" b="1" dirty="0">
              <a:solidFill>
                <a:prstClr val="black"/>
              </a:solidFill>
            </a:endParaRPr>
          </a:p>
        </p:txBody>
      </p:sp>
      <p:sp>
        <p:nvSpPr>
          <p:cNvPr id="9" name="Tekstvak 8"/>
          <p:cNvSpPr txBox="1"/>
          <p:nvPr/>
        </p:nvSpPr>
        <p:spPr>
          <a:xfrm>
            <a:off x="4805034" y="3943318"/>
            <a:ext cx="740387" cy="307777"/>
          </a:xfrm>
          <a:prstGeom prst="rect">
            <a:avLst/>
          </a:prstGeom>
          <a:noFill/>
        </p:spPr>
        <p:txBody>
          <a:bodyPr wrap="square" rtlCol="0">
            <a:spAutoFit/>
          </a:bodyPr>
          <a:lstStyle/>
          <a:p>
            <a:r>
              <a:rPr lang="nl-BE" sz="1400" b="1" dirty="0" smtClean="0">
                <a:solidFill>
                  <a:prstClr val="black"/>
                </a:solidFill>
              </a:rPr>
              <a:t>2014</a:t>
            </a:r>
            <a:endParaRPr lang="nl-BE" sz="1400" b="1" dirty="0">
              <a:solidFill>
                <a:prstClr val="black"/>
              </a:solidFill>
            </a:endParaRPr>
          </a:p>
        </p:txBody>
      </p:sp>
      <p:sp>
        <p:nvSpPr>
          <p:cNvPr id="10" name="Tekstvak 9"/>
          <p:cNvSpPr txBox="1"/>
          <p:nvPr/>
        </p:nvSpPr>
        <p:spPr>
          <a:xfrm>
            <a:off x="6250891" y="3946814"/>
            <a:ext cx="720080" cy="307777"/>
          </a:xfrm>
          <a:prstGeom prst="rect">
            <a:avLst/>
          </a:prstGeom>
          <a:noFill/>
        </p:spPr>
        <p:txBody>
          <a:bodyPr wrap="square" rtlCol="0">
            <a:spAutoFit/>
          </a:bodyPr>
          <a:lstStyle/>
          <a:p>
            <a:r>
              <a:rPr lang="nl-BE" sz="1400" b="1" dirty="0" smtClean="0">
                <a:solidFill>
                  <a:prstClr val="black"/>
                </a:solidFill>
              </a:rPr>
              <a:t>2015</a:t>
            </a:r>
            <a:endParaRPr lang="nl-BE" sz="1400" b="1" dirty="0">
              <a:solidFill>
                <a:prstClr val="black"/>
              </a:solidFill>
            </a:endParaRPr>
          </a:p>
        </p:txBody>
      </p:sp>
      <p:sp>
        <p:nvSpPr>
          <p:cNvPr id="11" name="Tekstvak 10"/>
          <p:cNvSpPr txBox="1"/>
          <p:nvPr/>
        </p:nvSpPr>
        <p:spPr>
          <a:xfrm>
            <a:off x="7422250" y="3943319"/>
            <a:ext cx="719394" cy="307778"/>
          </a:xfrm>
          <a:prstGeom prst="rect">
            <a:avLst/>
          </a:prstGeom>
          <a:noFill/>
        </p:spPr>
        <p:txBody>
          <a:bodyPr wrap="square" rtlCol="0">
            <a:spAutoFit/>
          </a:bodyPr>
          <a:lstStyle/>
          <a:p>
            <a:r>
              <a:rPr lang="nl-BE" sz="1400" b="1" dirty="0" smtClean="0">
                <a:solidFill>
                  <a:prstClr val="black"/>
                </a:solidFill>
              </a:rPr>
              <a:t>2016</a:t>
            </a:r>
            <a:endParaRPr lang="nl-BE" sz="1400" b="1" dirty="0">
              <a:solidFill>
                <a:prstClr val="black"/>
              </a:solidFill>
            </a:endParaRPr>
          </a:p>
        </p:txBody>
      </p:sp>
      <p:sp>
        <p:nvSpPr>
          <p:cNvPr id="12" name="Tekstvak 11"/>
          <p:cNvSpPr txBox="1"/>
          <p:nvPr/>
        </p:nvSpPr>
        <p:spPr>
          <a:xfrm>
            <a:off x="8592923" y="3943318"/>
            <a:ext cx="662822" cy="307777"/>
          </a:xfrm>
          <a:prstGeom prst="rect">
            <a:avLst/>
          </a:prstGeom>
          <a:noFill/>
        </p:spPr>
        <p:txBody>
          <a:bodyPr wrap="square" rtlCol="0">
            <a:spAutoFit/>
          </a:bodyPr>
          <a:lstStyle/>
          <a:p>
            <a:r>
              <a:rPr lang="nl-BE" sz="1400" b="1" dirty="0" smtClean="0">
                <a:solidFill>
                  <a:prstClr val="black"/>
                </a:solidFill>
              </a:rPr>
              <a:t>2017</a:t>
            </a:r>
            <a:endParaRPr lang="nl-BE" sz="1400" b="1" dirty="0">
              <a:solidFill>
                <a:prstClr val="black"/>
              </a:solidFill>
            </a:endParaRPr>
          </a:p>
        </p:txBody>
      </p:sp>
      <p:sp>
        <p:nvSpPr>
          <p:cNvPr id="19" name="Tekstvak 18"/>
          <p:cNvSpPr txBox="1"/>
          <p:nvPr/>
        </p:nvSpPr>
        <p:spPr>
          <a:xfrm>
            <a:off x="0" y="4797152"/>
            <a:ext cx="1691680" cy="923330"/>
          </a:xfrm>
          <a:prstGeom prst="rect">
            <a:avLst/>
          </a:prstGeom>
          <a:noFill/>
        </p:spPr>
        <p:txBody>
          <a:bodyPr wrap="square" rtlCol="0">
            <a:spAutoFit/>
          </a:bodyPr>
          <a:lstStyle/>
          <a:p>
            <a:r>
              <a:rPr lang="nl-BE" dirty="0"/>
              <a:t>o</a:t>
            </a:r>
            <a:r>
              <a:rPr lang="nl-BE" dirty="0" smtClean="0"/>
              <a:t>pstart overleg</a:t>
            </a:r>
          </a:p>
          <a:p>
            <a:r>
              <a:rPr lang="nl-BE" dirty="0" smtClean="0"/>
              <a:t>Wachtpost</a:t>
            </a:r>
            <a:endParaRPr lang="nl-BE" dirty="0"/>
          </a:p>
        </p:txBody>
      </p:sp>
      <p:sp>
        <p:nvSpPr>
          <p:cNvPr id="20" name="Tekstvak 19"/>
          <p:cNvSpPr txBox="1"/>
          <p:nvPr/>
        </p:nvSpPr>
        <p:spPr>
          <a:xfrm>
            <a:off x="1156190" y="2958235"/>
            <a:ext cx="1684061" cy="646331"/>
          </a:xfrm>
          <a:prstGeom prst="rect">
            <a:avLst/>
          </a:prstGeom>
          <a:noFill/>
        </p:spPr>
        <p:txBody>
          <a:bodyPr wrap="square" rtlCol="0">
            <a:spAutoFit/>
          </a:bodyPr>
          <a:lstStyle/>
          <a:p>
            <a:r>
              <a:rPr lang="nl-BE" dirty="0" smtClean="0"/>
              <a:t>1 stuurgroep voor 2 LMN</a:t>
            </a:r>
            <a:endParaRPr lang="nl-BE" dirty="0"/>
          </a:p>
        </p:txBody>
      </p:sp>
      <p:sp>
        <p:nvSpPr>
          <p:cNvPr id="21" name="Tekstvak 20"/>
          <p:cNvSpPr txBox="1"/>
          <p:nvPr/>
        </p:nvSpPr>
        <p:spPr>
          <a:xfrm>
            <a:off x="2051720" y="4797152"/>
            <a:ext cx="1505584" cy="646331"/>
          </a:xfrm>
          <a:prstGeom prst="rect">
            <a:avLst/>
          </a:prstGeom>
          <a:noFill/>
        </p:spPr>
        <p:txBody>
          <a:bodyPr wrap="square" rtlCol="0">
            <a:spAutoFit/>
          </a:bodyPr>
          <a:lstStyle/>
          <a:p>
            <a:r>
              <a:rPr lang="nl-BE" dirty="0"/>
              <a:t>o</a:t>
            </a:r>
            <a:r>
              <a:rPr lang="nl-BE" dirty="0" smtClean="0"/>
              <a:t>pening Wachtpost</a:t>
            </a:r>
            <a:endParaRPr lang="nl-BE" dirty="0"/>
          </a:p>
        </p:txBody>
      </p:sp>
      <p:sp>
        <p:nvSpPr>
          <p:cNvPr id="22" name="Tekstvak 21"/>
          <p:cNvSpPr txBox="1"/>
          <p:nvPr/>
        </p:nvSpPr>
        <p:spPr>
          <a:xfrm>
            <a:off x="3406661" y="3123364"/>
            <a:ext cx="2016224" cy="369332"/>
          </a:xfrm>
          <a:prstGeom prst="rect">
            <a:avLst/>
          </a:prstGeom>
          <a:noFill/>
        </p:spPr>
        <p:txBody>
          <a:bodyPr wrap="square" rtlCol="0">
            <a:spAutoFit/>
          </a:bodyPr>
          <a:lstStyle/>
          <a:p>
            <a:r>
              <a:rPr lang="nl-BE" dirty="0" smtClean="0"/>
              <a:t>1 navorming</a:t>
            </a:r>
            <a:endParaRPr lang="nl-BE" dirty="0"/>
          </a:p>
        </p:txBody>
      </p:sp>
      <p:sp>
        <p:nvSpPr>
          <p:cNvPr id="23" name="Tekstvak 22"/>
          <p:cNvSpPr txBox="1"/>
          <p:nvPr/>
        </p:nvSpPr>
        <p:spPr>
          <a:xfrm>
            <a:off x="4716016" y="4797152"/>
            <a:ext cx="1256976" cy="369332"/>
          </a:xfrm>
          <a:prstGeom prst="rect">
            <a:avLst/>
          </a:prstGeom>
          <a:noFill/>
        </p:spPr>
        <p:txBody>
          <a:bodyPr wrap="square" rtlCol="0">
            <a:spAutoFit/>
          </a:bodyPr>
          <a:lstStyle/>
          <a:p>
            <a:r>
              <a:rPr lang="nl-BE" dirty="0" smtClean="0"/>
              <a:t>Denkdag</a:t>
            </a:r>
            <a:endParaRPr lang="nl-BE" dirty="0"/>
          </a:p>
        </p:txBody>
      </p:sp>
      <p:sp>
        <p:nvSpPr>
          <p:cNvPr id="24" name="Tekstvak 23"/>
          <p:cNvSpPr txBox="1"/>
          <p:nvPr/>
        </p:nvSpPr>
        <p:spPr>
          <a:xfrm>
            <a:off x="5972992" y="2384635"/>
            <a:ext cx="1551336" cy="1200329"/>
          </a:xfrm>
          <a:prstGeom prst="rect">
            <a:avLst/>
          </a:prstGeom>
          <a:noFill/>
        </p:spPr>
        <p:txBody>
          <a:bodyPr wrap="square" rtlCol="0">
            <a:spAutoFit/>
          </a:bodyPr>
          <a:lstStyle/>
          <a:p>
            <a:r>
              <a:rPr lang="nl-BE" dirty="0"/>
              <a:t>v</a:t>
            </a:r>
            <a:r>
              <a:rPr lang="nl-BE" dirty="0" smtClean="0"/>
              <a:t>oorstel werkgroep bekrachtigd door bestuur</a:t>
            </a:r>
            <a:endParaRPr lang="nl-BE" dirty="0"/>
          </a:p>
        </p:txBody>
      </p:sp>
      <p:sp>
        <p:nvSpPr>
          <p:cNvPr id="25" name="Tekstvak 24"/>
          <p:cNvSpPr txBox="1"/>
          <p:nvPr/>
        </p:nvSpPr>
        <p:spPr>
          <a:xfrm>
            <a:off x="7137799" y="4791076"/>
            <a:ext cx="1437023" cy="1754326"/>
          </a:xfrm>
          <a:prstGeom prst="rect">
            <a:avLst/>
          </a:prstGeom>
          <a:noFill/>
        </p:spPr>
        <p:txBody>
          <a:bodyPr wrap="square" rtlCol="0">
            <a:spAutoFit/>
          </a:bodyPr>
          <a:lstStyle/>
          <a:p>
            <a:r>
              <a:rPr lang="nl-BE" dirty="0"/>
              <a:t>v</a:t>
            </a:r>
            <a:r>
              <a:rPr lang="nl-BE" dirty="0" smtClean="0"/>
              <a:t>oorstel fusie bekrachtigd door Algemene  Vergadering</a:t>
            </a:r>
            <a:endParaRPr lang="nl-BE" dirty="0"/>
          </a:p>
        </p:txBody>
      </p:sp>
      <p:sp>
        <p:nvSpPr>
          <p:cNvPr id="26" name="Tekstvak 25"/>
          <p:cNvSpPr txBox="1"/>
          <p:nvPr/>
        </p:nvSpPr>
        <p:spPr>
          <a:xfrm>
            <a:off x="8192335" y="3134977"/>
            <a:ext cx="1115616" cy="369332"/>
          </a:xfrm>
          <a:prstGeom prst="rect">
            <a:avLst/>
          </a:prstGeom>
          <a:noFill/>
        </p:spPr>
        <p:txBody>
          <a:bodyPr wrap="square" rtlCol="0">
            <a:spAutoFit/>
          </a:bodyPr>
          <a:lstStyle/>
          <a:p>
            <a:r>
              <a:rPr lang="nl-BE" dirty="0" smtClean="0">
                <a:solidFill>
                  <a:srgbClr val="C00000"/>
                </a:solidFill>
              </a:rPr>
              <a:t>1 kring</a:t>
            </a:r>
            <a:endParaRPr lang="nl-BE" dirty="0">
              <a:solidFill>
                <a:srgbClr val="C00000"/>
              </a:solidFill>
            </a:endParaRPr>
          </a:p>
        </p:txBody>
      </p:sp>
      <p:cxnSp>
        <p:nvCxnSpPr>
          <p:cNvPr id="28" name="Rechte verbindingslijn met pijl 27"/>
          <p:cNvCxnSpPr/>
          <p:nvPr/>
        </p:nvCxnSpPr>
        <p:spPr>
          <a:xfrm flipV="1">
            <a:off x="5898382" y="1772816"/>
            <a:ext cx="0" cy="46085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142376" y="1628800"/>
            <a:ext cx="5509744" cy="369332"/>
          </a:xfrm>
          <a:prstGeom prst="rect">
            <a:avLst/>
          </a:prstGeom>
          <a:noFill/>
          <a:ln>
            <a:solidFill>
              <a:srgbClr val="C00000"/>
            </a:solidFill>
          </a:ln>
        </p:spPr>
        <p:txBody>
          <a:bodyPr wrap="square" rtlCol="0">
            <a:spAutoFit/>
          </a:bodyPr>
          <a:lstStyle/>
          <a:p>
            <a:r>
              <a:rPr lang="nl-BE" dirty="0" smtClean="0"/>
              <a:t>Verkenningsfase</a:t>
            </a:r>
            <a:endParaRPr lang="nl-BE" dirty="0"/>
          </a:p>
        </p:txBody>
      </p:sp>
      <p:sp>
        <p:nvSpPr>
          <p:cNvPr id="31" name="Tekstvak 30"/>
          <p:cNvSpPr txBox="1"/>
          <p:nvPr/>
        </p:nvSpPr>
        <p:spPr>
          <a:xfrm>
            <a:off x="6293406" y="1604892"/>
            <a:ext cx="2673443" cy="369332"/>
          </a:xfrm>
          <a:prstGeom prst="rect">
            <a:avLst/>
          </a:prstGeom>
          <a:noFill/>
          <a:ln w="3175">
            <a:solidFill>
              <a:srgbClr val="C00000"/>
            </a:solidFill>
          </a:ln>
        </p:spPr>
        <p:txBody>
          <a:bodyPr wrap="square" rtlCol="0">
            <a:spAutoFit/>
          </a:bodyPr>
          <a:lstStyle/>
          <a:p>
            <a:r>
              <a:rPr lang="nl-BE" dirty="0" smtClean="0"/>
              <a:t>Fusie</a:t>
            </a:r>
            <a:endParaRPr lang="nl-BE" dirty="0"/>
          </a:p>
        </p:txBody>
      </p:sp>
      <p:sp>
        <p:nvSpPr>
          <p:cNvPr id="3" name="Tekstvak 2"/>
          <p:cNvSpPr txBox="1"/>
          <p:nvPr/>
        </p:nvSpPr>
        <p:spPr>
          <a:xfrm>
            <a:off x="1691680" y="6021288"/>
            <a:ext cx="3024336" cy="646331"/>
          </a:xfrm>
          <a:prstGeom prst="rect">
            <a:avLst/>
          </a:prstGeom>
          <a:solidFill>
            <a:srgbClr val="92D050"/>
          </a:solidFill>
        </p:spPr>
        <p:txBody>
          <a:bodyPr wrap="square" rtlCol="0">
            <a:spAutoFit/>
          </a:bodyPr>
          <a:lstStyle/>
          <a:p>
            <a:pPr algn="ctr"/>
            <a:r>
              <a:rPr lang="nl-BE" dirty="0" smtClean="0"/>
              <a:t>Overleg 3 voorzitters</a:t>
            </a:r>
            <a:br>
              <a:rPr lang="nl-BE" dirty="0" smtClean="0"/>
            </a:br>
            <a:r>
              <a:rPr lang="nl-BE" dirty="0" smtClean="0"/>
              <a:t>januari 2014</a:t>
            </a:r>
            <a:endParaRPr lang="nl-BE" dirty="0"/>
          </a:p>
        </p:txBody>
      </p:sp>
      <p:sp>
        <p:nvSpPr>
          <p:cNvPr id="13" name="PIJL-OMHOOG 12"/>
          <p:cNvSpPr/>
          <p:nvPr/>
        </p:nvSpPr>
        <p:spPr>
          <a:xfrm>
            <a:off x="4196056" y="4631564"/>
            <a:ext cx="361569" cy="1277854"/>
          </a:xfrm>
          <a:prstGeom prst="upArrow">
            <a:avLst>
              <a:gd name="adj1" fmla="val 50000"/>
              <a:gd name="adj2" fmla="val 12614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59044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smtClean="0"/>
              <a:t>FUSIE: start werkgroep</a:t>
            </a:r>
            <a:endParaRPr lang="nl-BE" sz="4000" dirty="0"/>
          </a:p>
        </p:txBody>
      </p:sp>
      <p:sp>
        <p:nvSpPr>
          <p:cNvPr id="3" name="Tijdelijke aanduiding voor inhoud 2"/>
          <p:cNvSpPr>
            <a:spLocks noGrp="1"/>
          </p:cNvSpPr>
          <p:nvPr>
            <p:ph idx="1"/>
          </p:nvPr>
        </p:nvSpPr>
        <p:spPr/>
        <p:txBody>
          <a:bodyPr>
            <a:normAutofit/>
          </a:bodyPr>
          <a:lstStyle/>
          <a:p>
            <a:pPr marL="514350" indent="-514350">
              <a:buAutoNum type="arabicPeriod"/>
            </a:pPr>
            <a:r>
              <a:rPr lang="nl-BE" sz="3300" b="1" dirty="0"/>
              <a:t>Werkgroep benoemen</a:t>
            </a:r>
          </a:p>
          <a:p>
            <a:pPr marL="514350" indent="-514350">
              <a:buAutoNum type="arabicPeriod"/>
            </a:pPr>
            <a:r>
              <a:rPr lang="nl-BE" sz="3300" b="1" dirty="0"/>
              <a:t>Opmaken van een timing</a:t>
            </a:r>
          </a:p>
          <a:p>
            <a:pPr marL="457200" lvl="1" indent="0">
              <a:buNone/>
            </a:pPr>
            <a:endParaRPr lang="nl-BE" dirty="0"/>
          </a:p>
        </p:txBody>
      </p:sp>
      <p:sp>
        <p:nvSpPr>
          <p:cNvPr id="4" name="Tekstvak 3"/>
          <p:cNvSpPr txBox="1"/>
          <p:nvPr/>
        </p:nvSpPr>
        <p:spPr>
          <a:xfrm>
            <a:off x="4211960" y="5939393"/>
            <a:ext cx="3456384" cy="369332"/>
          </a:xfrm>
          <a:prstGeom prst="rect">
            <a:avLst/>
          </a:prstGeom>
          <a:noFill/>
        </p:spPr>
        <p:txBody>
          <a:bodyPr wrap="square" rtlCol="0">
            <a:spAutoFit/>
          </a:bodyPr>
          <a:lstStyle/>
          <a:p>
            <a:r>
              <a:rPr lang="nl-BE" b="1" dirty="0">
                <a:solidFill>
                  <a:schemeClr val="bg1"/>
                </a:solidFill>
              </a:rPr>
              <a:t>Hier staan we vandaag</a:t>
            </a:r>
          </a:p>
        </p:txBody>
      </p:sp>
    </p:spTree>
    <p:extLst>
      <p:ext uri="{BB962C8B-B14F-4D97-AF65-F5344CB8AC3E}">
        <p14:creationId xmlns:p14="http://schemas.microsoft.com/office/powerpoint/2010/main" val="4048455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Onze fusie </a:t>
            </a:r>
            <a:endParaRPr lang="nl-BE" dirty="0"/>
          </a:p>
        </p:txBody>
      </p:sp>
      <p:sp>
        <p:nvSpPr>
          <p:cNvPr id="3" name="Tijdelijke aanduiding voor inhoud 2"/>
          <p:cNvSpPr>
            <a:spLocks noGrp="1"/>
          </p:cNvSpPr>
          <p:nvPr>
            <p:ph idx="1"/>
          </p:nvPr>
        </p:nvSpPr>
        <p:spPr>
          <a:xfrm>
            <a:off x="457200" y="1606670"/>
            <a:ext cx="8229600" cy="5440362"/>
          </a:xfrm>
        </p:spPr>
        <p:txBody>
          <a:bodyPr/>
          <a:lstStyle/>
          <a:p>
            <a:r>
              <a:rPr lang="nl-BE" sz="2800" dirty="0" smtClean="0"/>
              <a:t>Werkgroep samenstellen: voorzitters, penningmeester, secretaris, coaches van </a:t>
            </a:r>
            <a:r>
              <a:rPr lang="nl-BE" sz="2800" dirty="0" err="1" smtClean="0"/>
              <a:t>LMN’s</a:t>
            </a:r>
            <a:r>
              <a:rPr lang="nl-BE" sz="2800" dirty="0" smtClean="0"/>
              <a:t> + kringcoördinator</a:t>
            </a:r>
          </a:p>
          <a:p>
            <a:endParaRPr lang="nl-BE" sz="1800" dirty="0" smtClean="0"/>
          </a:p>
          <a:p>
            <a:r>
              <a:rPr lang="nl-BE" sz="2800" dirty="0" smtClean="0"/>
              <a:t>Na eerste samenkomst werkgroep terugkoppeling naar bestuursvergaderingen</a:t>
            </a:r>
          </a:p>
          <a:p>
            <a:endParaRPr lang="nl-BE" sz="1800" dirty="0" smtClean="0"/>
          </a:p>
          <a:p>
            <a:r>
              <a:rPr lang="nl-BE" sz="2800" dirty="0" smtClean="0"/>
              <a:t>Conclusie: moeten opnieuw beginnen, niet werkbaar</a:t>
            </a:r>
          </a:p>
          <a:p>
            <a:endParaRPr lang="nl-BE" sz="1800" dirty="0" smtClean="0"/>
          </a:p>
          <a:p>
            <a:r>
              <a:rPr lang="nl-BE" sz="2800" dirty="0" smtClean="0"/>
              <a:t>Mei 2015: gezamenlijke bestuursvergadering om mandaat van werkgroep en timing vast te leggen</a:t>
            </a:r>
            <a:endParaRPr lang="nl-BE" sz="2800" dirty="0"/>
          </a:p>
          <a:p>
            <a:pPr marL="0" indent="0">
              <a:buNone/>
            </a:pPr>
            <a:endParaRPr lang="nl-BE" dirty="0"/>
          </a:p>
        </p:txBody>
      </p:sp>
      <p:pic>
        <p:nvPicPr>
          <p:cNvPr id="4" name="Afbeelding 3"/>
          <p:cNvPicPr>
            <a:picLocks noChangeAspect="1"/>
          </p:cNvPicPr>
          <p:nvPr/>
        </p:nvPicPr>
        <p:blipFill>
          <a:blip r:embed="rId2"/>
          <a:stretch>
            <a:fillRect/>
          </a:stretch>
        </p:blipFill>
        <p:spPr>
          <a:xfrm>
            <a:off x="4798368" y="454418"/>
            <a:ext cx="865707" cy="938865"/>
          </a:xfrm>
          <a:prstGeom prst="rect">
            <a:avLst/>
          </a:prstGeom>
        </p:spPr>
      </p:pic>
      <p:pic>
        <p:nvPicPr>
          <p:cNvPr id="5" name="Afbeelding 4"/>
          <p:cNvPicPr>
            <a:picLocks noChangeAspect="1"/>
          </p:cNvPicPr>
          <p:nvPr/>
        </p:nvPicPr>
        <p:blipFill>
          <a:blip r:embed="rId3"/>
          <a:stretch>
            <a:fillRect/>
          </a:stretch>
        </p:blipFill>
        <p:spPr>
          <a:xfrm>
            <a:off x="6074577" y="454418"/>
            <a:ext cx="755970" cy="896190"/>
          </a:xfrm>
          <a:prstGeom prst="rect">
            <a:avLst/>
          </a:prstGeom>
        </p:spPr>
      </p:pic>
    </p:spTree>
    <p:extLst>
      <p:ext uri="{BB962C8B-B14F-4D97-AF65-F5344CB8AC3E}">
        <p14:creationId xmlns:p14="http://schemas.microsoft.com/office/powerpoint/2010/main" val="2180529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188640"/>
            <a:ext cx="7627136" cy="924475"/>
          </a:xfrm>
        </p:spPr>
        <p:txBody>
          <a:bodyPr/>
          <a:lstStyle/>
          <a:p>
            <a:r>
              <a:rPr lang="nl-BE" dirty="0" smtClean="0"/>
              <a:t>FUSIE: raamovereenkomst</a:t>
            </a:r>
            <a:endParaRPr lang="nl-BE" dirty="0"/>
          </a:p>
        </p:txBody>
      </p:sp>
      <p:sp>
        <p:nvSpPr>
          <p:cNvPr id="5" name="Tijdelijke aanduiding voor inhoud 4"/>
          <p:cNvSpPr>
            <a:spLocks noGrp="1"/>
          </p:cNvSpPr>
          <p:nvPr>
            <p:ph sz="half" idx="2"/>
          </p:nvPr>
        </p:nvSpPr>
        <p:spPr>
          <a:xfrm>
            <a:off x="395536" y="1660159"/>
            <a:ext cx="8496944" cy="4977843"/>
          </a:xfrm>
        </p:spPr>
        <p:txBody>
          <a:bodyPr>
            <a:normAutofit fontScale="92500" lnSpcReduction="20000"/>
          </a:bodyPr>
          <a:lstStyle/>
          <a:p>
            <a:pPr marL="514350" indent="-514350">
              <a:buFont typeface="+mj-lt"/>
              <a:buAutoNum type="arabicPeriod" startAt="3"/>
            </a:pPr>
            <a:r>
              <a:rPr lang="nl-BE" sz="3300" b="1" dirty="0" smtClean="0"/>
              <a:t>Opstellen </a:t>
            </a:r>
            <a:r>
              <a:rPr lang="nl-BE" sz="3300" b="1" dirty="0"/>
              <a:t>van een raamovereenkomst</a:t>
            </a:r>
            <a:endParaRPr lang="nl-BE" sz="3300" dirty="0"/>
          </a:p>
          <a:p>
            <a:pPr lvl="1"/>
            <a:r>
              <a:rPr lang="nl-BE" dirty="0"/>
              <a:t>Juridisch aspect</a:t>
            </a:r>
          </a:p>
          <a:p>
            <a:pPr lvl="2"/>
            <a:r>
              <a:rPr lang="nl-BE" dirty="0"/>
              <a:t>Nieuwe vzw of overname (een van de bestaande vzw’s neemt de andere vzw over)?</a:t>
            </a:r>
          </a:p>
          <a:p>
            <a:pPr lvl="2"/>
            <a:r>
              <a:rPr lang="nl-BE" dirty="0"/>
              <a:t>Komt de vzw wachtpost opnieuw mee in de grote vzw (</a:t>
            </a:r>
            <a:r>
              <a:rPr lang="nl-BE" dirty="0" err="1"/>
              <a:t>swot-analyse</a:t>
            </a:r>
            <a:r>
              <a:rPr lang="nl-BE" dirty="0"/>
              <a:t>)</a:t>
            </a:r>
          </a:p>
          <a:p>
            <a:pPr lvl="2"/>
            <a:r>
              <a:rPr lang="nl-BE" dirty="0"/>
              <a:t>Ontbinding en vereffening van de vzw’s – goedkeuring door de beide Algemene Vergaderingen</a:t>
            </a:r>
          </a:p>
          <a:p>
            <a:pPr lvl="2"/>
            <a:r>
              <a:rPr lang="nl-BE" dirty="0"/>
              <a:t>Wijziging lidmaatschap- en bestuursstructuur</a:t>
            </a:r>
          </a:p>
          <a:p>
            <a:pPr lvl="2"/>
            <a:r>
              <a:rPr lang="nl-BE" dirty="0"/>
              <a:t>Statutenwijziging</a:t>
            </a:r>
          </a:p>
          <a:p>
            <a:pPr lvl="2"/>
            <a:r>
              <a:rPr lang="nl-BE" dirty="0"/>
              <a:t>Aanduiden Algemene Vergadering en Raad van Bestuur van nieuwe (samengestelde) vzw</a:t>
            </a:r>
          </a:p>
          <a:p>
            <a:pPr lvl="2"/>
            <a:r>
              <a:rPr lang="nl-BE" dirty="0"/>
              <a:t>Huishoudelijk reglement en wachtreglement aanpassen (voorleggen Orde van Geneesheren)</a:t>
            </a:r>
            <a:br>
              <a:rPr lang="nl-BE" dirty="0"/>
            </a:br>
            <a:r>
              <a:rPr lang="nl-BE" dirty="0"/>
              <a:t>ook van de vzw wachtpost (nieuwe naam bv. en wijziging gebied)</a:t>
            </a:r>
          </a:p>
          <a:p>
            <a:pPr lvl="2"/>
            <a:r>
              <a:rPr lang="nl-BE" dirty="0"/>
              <a:t>Kennisgevingen en publicaties</a:t>
            </a:r>
          </a:p>
          <a:p>
            <a:pPr lvl="2"/>
            <a:r>
              <a:rPr lang="nl-BE" dirty="0"/>
              <a:t>Besluit van ontbinding</a:t>
            </a:r>
          </a:p>
          <a:p>
            <a:pPr marL="457200" lvl="0" indent="-457200">
              <a:buFont typeface="+mj-lt"/>
              <a:buAutoNum type="arabicPeriod" startAt="4"/>
            </a:pPr>
            <a:r>
              <a:rPr lang="nl-BE" sz="1900" b="1" dirty="0" smtClean="0"/>
              <a:t> </a:t>
            </a:r>
          </a:p>
        </p:txBody>
      </p:sp>
      <p:sp>
        <p:nvSpPr>
          <p:cNvPr id="6" name="Tekstvak 5"/>
          <p:cNvSpPr txBox="1"/>
          <p:nvPr/>
        </p:nvSpPr>
        <p:spPr>
          <a:xfrm>
            <a:off x="4349959" y="6268670"/>
            <a:ext cx="4176464" cy="369332"/>
          </a:xfrm>
          <a:prstGeom prst="rect">
            <a:avLst/>
          </a:prstGeom>
          <a:noFill/>
        </p:spPr>
        <p:txBody>
          <a:bodyPr wrap="square" rtlCol="0">
            <a:spAutoFit/>
          </a:bodyPr>
          <a:lstStyle/>
          <a:p>
            <a:r>
              <a:rPr lang="nl-BE" b="1" dirty="0">
                <a:solidFill>
                  <a:schemeClr val="bg1"/>
                </a:solidFill>
              </a:rPr>
              <a:t>= stappenplan en timing</a:t>
            </a:r>
          </a:p>
        </p:txBody>
      </p:sp>
      <p:sp>
        <p:nvSpPr>
          <p:cNvPr id="7" name="Tekstvak 6"/>
          <p:cNvSpPr txBox="1"/>
          <p:nvPr/>
        </p:nvSpPr>
        <p:spPr>
          <a:xfrm>
            <a:off x="539552" y="6084004"/>
            <a:ext cx="2376264" cy="369332"/>
          </a:xfrm>
          <a:prstGeom prst="rect">
            <a:avLst/>
          </a:prstGeom>
          <a:noFill/>
        </p:spPr>
        <p:txBody>
          <a:bodyPr wrap="square" rtlCol="0">
            <a:spAutoFit/>
          </a:bodyPr>
          <a:lstStyle/>
          <a:p>
            <a:r>
              <a:rPr lang="nl-BE" dirty="0">
                <a:solidFill>
                  <a:schemeClr val="bg1"/>
                </a:solidFill>
              </a:rPr>
              <a:t>………………..</a:t>
            </a:r>
          </a:p>
        </p:txBody>
      </p:sp>
    </p:spTree>
    <p:extLst>
      <p:ext uri="{BB962C8B-B14F-4D97-AF65-F5344CB8AC3E}">
        <p14:creationId xmlns:p14="http://schemas.microsoft.com/office/powerpoint/2010/main" val="3216197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Samen staan we sterker</a:t>
            </a:r>
          </a:p>
        </p:txBody>
      </p:sp>
      <p:sp>
        <p:nvSpPr>
          <p:cNvPr id="3" name="Tijdelijke aanduiding voor inhoud 2"/>
          <p:cNvSpPr>
            <a:spLocks noGrp="1"/>
          </p:cNvSpPr>
          <p:nvPr>
            <p:ph idx="1"/>
          </p:nvPr>
        </p:nvSpPr>
        <p:spPr>
          <a:xfrm>
            <a:off x="465660" y="1628800"/>
            <a:ext cx="8229600" cy="4525963"/>
          </a:xfrm>
        </p:spPr>
        <p:txBody>
          <a:bodyPr/>
          <a:lstStyle/>
          <a:p>
            <a:pPr marL="0" indent="0" algn="ctr">
              <a:buNone/>
            </a:pPr>
            <a:r>
              <a:rPr lang="nl-NL" sz="2800" dirty="0"/>
              <a:t>Voordelen (en nadelen) van samenwerken, taken en opdrachten clusteren tussen kringen.</a:t>
            </a:r>
          </a:p>
          <a:p>
            <a:pPr marL="0" indent="0" algn="ctr">
              <a:buNone/>
            </a:pPr>
            <a:r>
              <a:rPr lang="nl-NL" sz="2800" dirty="0"/>
              <a:t/>
            </a:r>
            <a:br>
              <a:rPr lang="nl-NL" sz="2800" dirty="0"/>
            </a:br>
            <a:r>
              <a:rPr lang="nl-NL" sz="2800" dirty="0"/>
              <a:t>Mogelijkheid tot fusioneren (op korte of lange termijn) en de gevolgen hiervan.</a:t>
            </a:r>
            <a:br>
              <a:rPr lang="nl-NL" sz="2800" dirty="0"/>
            </a:br>
            <a:endParaRPr lang="nl-NL" sz="2800" dirty="0"/>
          </a:p>
          <a:p>
            <a:pPr marL="0" indent="0" algn="ctr">
              <a:buNone/>
            </a:pPr>
            <a:r>
              <a:rPr lang="nl-NL" sz="2400" dirty="0"/>
              <a:t>Een praktijkvoorbeeld. </a:t>
            </a:r>
            <a:br>
              <a:rPr lang="nl-NL" sz="2400" dirty="0"/>
            </a:br>
            <a:r>
              <a:rPr lang="nl-NL" sz="2000" dirty="0"/>
              <a:t>Huisartsenkring Antwerpen-Noord + Geneesherenkring Merksem-Schoten</a:t>
            </a:r>
            <a:br>
              <a:rPr lang="nl-NL" sz="2000" dirty="0"/>
            </a:br>
            <a:r>
              <a:rPr lang="nl-NL" sz="2000" dirty="0"/>
              <a:t>groeien naar </a:t>
            </a:r>
            <a:r>
              <a:rPr lang="nl-NL" sz="2000" dirty="0" smtClean="0">
                <a:solidFill>
                  <a:srgbClr val="FF0000"/>
                </a:solidFill>
              </a:rPr>
              <a:t>Huisartsenkring Noord Antwerpen= </a:t>
            </a:r>
            <a:r>
              <a:rPr lang="nl-NL" sz="2400" dirty="0" smtClean="0">
                <a:solidFill>
                  <a:srgbClr val="FF0000"/>
                </a:solidFill>
              </a:rPr>
              <a:t>HANA</a:t>
            </a:r>
            <a:endParaRPr lang="nl-BE" sz="2400" dirty="0">
              <a:solidFill>
                <a:srgbClr val="FF0000"/>
              </a:solidFill>
            </a:endParaRPr>
          </a:p>
        </p:txBody>
      </p:sp>
      <p:pic>
        <p:nvPicPr>
          <p:cNvPr id="4" name="Afbeelding 3"/>
          <p:cNvPicPr>
            <a:picLocks noChangeAspect="1"/>
          </p:cNvPicPr>
          <p:nvPr/>
        </p:nvPicPr>
        <p:blipFill>
          <a:blip r:embed="rId2"/>
          <a:stretch>
            <a:fillRect/>
          </a:stretch>
        </p:blipFill>
        <p:spPr>
          <a:xfrm>
            <a:off x="3681907" y="5589240"/>
            <a:ext cx="1780186" cy="792549"/>
          </a:xfrm>
          <a:prstGeom prst="rect">
            <a:avLst/>
          </a:prstGeom>
        </p:spPr>
      </p:pic>
    </p:spTree>
    <p:extLst>
      <p:ext uri="{BB962C8B-B14F-4D97-AF65-F5344CB8AC3E}">
        <p14:creationId xmlns:p14="http://schemas.microsoft.com/office/powerpoint/2010/main" val="802554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FUSIE: raamovereenkomst</a:t>
            </a:r>
            <a:endParaRPr lang="nl-BE" dirty="0"/>
          </a:p>
        </p:txBody>
      </p:sp>
      <p:sp>
        <p:nvSpPr>
          <p:cNvPr id="3" name="Rechthoek 2"/>
          <p:cNvSpPr/>
          <p:nvPr/>
        </p:nvSpPr>
        <p:spPr>
          <a:xfrm>
            <a:off x="755576" y="1659285"/>
            <a:ext cx="7128792" cy="2616101"/>
          </a:xfrm>
          <a:prstGeom prst="rect">
            <a:avLst/>
          </a:prstGeom>
        </p:spPr>
        <p:txBody>
          <a:bodyPr wrap="square">
            <a:spAutoFit/>
          </a:bodyPr>
          <a:lstStyle/>
          <a:p>
            <a:pPr marL="742950" lvl="1" indent="-285750" eaLnBrk="0" hangingPunct="0">
              <a:spcBef>
                <a:spcPct val="20000"/>
              </a:spcBef>
              <a:buClr>
                <a:srgbClr val="E46C0A"/>
              </a:buClr>
              <a:buFont typeface="Arial" panose="020B0604020202020204" pitchFamily="34" charset="0"/>
              <a:buChar char="–"/>
            </a:pPr>
            <a:r>
              <a:rPr lang="nl-BE" sz="2400" dirty="0">
                <a:solidFill>
                  <a:srgbClr val="46528C"/>
                </a:solidFill>
                <a:latin typeface="Calibri"/>
                <a:cs typeface="+mn-cs"/>
              </a:rPr>
              <a:t>Financieel aspect</a:t>
            </a:r>
          </a:p>
          <a:p>
            <a:pPr marL="1143000" lvl="2" indent="-228600" eaLnBrk="0" hangingPunct="0">
              <a:spcBef>
                <a:spcPct val="20000"/>
              </a:spcBef>
              <a:buClr>
                <a:srgbClr val="FF0000"/>
              </a:buClr>
              <a:buFont typeface="Arial" panose="020B0604020202020204" pitchFamily="34" charset="0"/>
              <a:buChar char="•"/>
            </a:pPr>
            <a:r>
              <a:rPr lang="nl-BE" sz="2000" dirty="0">
                <a:solidFill>
                  <a:srgbClr val="46528C"/>
                </a:solidFill>
                <a:latin typeface="Calibri"/>
                <a:cs typeface="+mn-cs"/>
              </a:rPr>
              <a:t>Overdragen van het vermogen</a:t>
            </a:r>
          </a:p>
          <a:p>
            <a:pPr marL="1143000" lvl="2" indent="-228600" eaLnBrk="0" hangingPunct="0">
              <a:spcBef>
                <a:spcPct val="20000"/>
              </a:spcBef>
              <a:buClr>
                <a:srgbClr val="FF0000"/>
              </a:buClr>
              <a:buFont typeface="Arial" panose="020B0604020202020204" pitchFamily="34" charset="0"/>
              <a:buChar char="•"/>
            </a:pPr>
            <a:r>
              <a:rPr lang="nl-BE" sz="2000" dirty="0">
                <a:solidFill>
                  <a:srgbClr val="46528C"/>
                </a:solidFill>
                <a:latin typeface="Calibri"/>
                <a:cs typeface="+mn-cs"/>
              </a:rPr>
              <a:t>Benoeming en ambtsbeëindiging vereffenaar</a:t>
            </a:r>
          </a:p>
          <a:p>
            <a:pPr marL="1143000" lvl="2" indent="-228600" eaLnBrk="0" hangingPunct="0">
              <a:spcBef>
                <a:spcPct val="20000"/>
              </a:spcBef>
              <a:buClr>
                <a:srgbClr val="FF0000"/>
              </a:buClr>
              <a:buFont typeface="Arial" panose="020B0604020202020204" pitchFamily="34" charset="0"/>
              <a:buChar char="•"/>
            </a:pPr>
            <a:r>
              <a:rPr lang="nl-BE" sz="2000" dirty="0">
                <a:solidFill>
                  <a:srgbClr val="46528C"/>
                </a:solidFill>
                <a:latin typeface="Calibri"/>
                <a:cs typeface="+mn-cs"/>
              </a:rPr>
              <a:t>Afsluiting vereffenaar</a:t>
            </a:r>
          </a:p>
          <a:p>
            <a:pPr marL="1143000" lvl="2" indent="-228600" eaLnBrk="0" hangingPunct="0">
              <a:spcBef>
                <a:spcPct val="20000"/>
              </a:spcBef>
              <a:buClr>
                <a:srgbClr val="FF0000"/>
              </a:buClr>
              <a:buFont typeface="Arial" panose="020B0604020202020204" pitchFamily="34" charset="0"/>
              <a:buChar char="•"/>
            </a:pPr>
            <a:r>
              <a:rPr lang="nl-BE" sz="2000" dirty="0">
                <a:solidFill>
                  <a:srgbClr val="46528C"/>
                </a:solidFill>
                <a:latin typeface="Calibri"/>
                <a:cs typeface="+mn-cs"/>
              </a:rPr>
              <a:t>Bestemming vermogen</a:t>
            </a:r>
          </a:p>
          <a:p>
            <a:pPr marL="1143000" lvl="2" indent="-228600" eaLnBrk="0" hangingPunct="0">
              <a:spcBef>
                <a:spcPct val="20000"/>
              </a:spcBef>
              <a:buClr>
                <a:srgbClr val="FF0000"/>
              </a:buClr>
              <a:buFont typeface="Arial" panose="020B0604020202020204" pitchFamily="34" charset="0"/>
              <a:buChar char="•"/>
            </a:pPr>
            <a:r>
              <a:rPr lang="nl-BE" sz="2000" dirty="0">
                <a:solidFill>
                  <a:srgbClr val="46528C"/>
                </a:solidFill>
                <a:latin typeface="Calibri"/>
                <a:cs typeface="+mn-cs"/>
              </a:rPr>
              <a:t>Uitwerken van een </a:t>
            </a:r>
            <a:r>
              <a:rPr lang="nl-BE" sz="2000" dirty="0" err="1">
                <a:solidFill>
                  <a:srgbClr val="46528C"/>
                </a:solidFill>
                <a:latin typeface="Calibri"/>
                <a:cs typeface="+mn-cs"/>
              </a:rPr>
              <a:t>fallback</a:t>
            </a:r>
            <a:r>
              <a:rPr lang="nl-BE" sz="2000" dirty="0">
                <a:solidFill>
                  <a:srgbClr val="46528C"/>
                </a:solidFill>
                <a:latin typeface="Calibri"/>
                <a:cs typeface="+mn-cs"/>
              </a:rPr>
              <a:t> scenario voor als de fusie mislukt (moet ook in contract) met name financieel</a:t>
            </a:r>
          </a:p>
        </p:txBody>
      </p:sp>
    </p:spTree>
    <p:extLst>
      <p:ext uri="{BB962C8B-B14F-4D97-AF65-F5344CB8AC3E}">
        <p14:creationId xmlns:p14="http://schemas.microsoft.com/office/powerpoint/2010/main" val="3130046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Onze fusie </a:t>
            </a:r>
            <a:endParaRPr lang="nl-BE" dirty="0"/>
          </a:p>
        </p:txBody>
      </p:sp>
      <p:sp>
        <p:nvSpPr>
          <p:cNvPr id="3" name="Tijdelijke aanduiding voor inhoud 2"/>
          <p:cNvSpPr>
            <a:spLocks noGrp="1"/>
          </p:cNvSpPr>
          <p:nvPr>
            <p:ph idx="1"/>
          </p:nvPr>
        </p:nvSpPr>
        <p:spPr>
          <a:xfrm>
            <a:off x="457200" y="1772816"/>
            <a:ext cx="8229600" cy="5085184"/>
          </a:xfrm>
        </p:spPr>
        <p:txBody>
          <a:bodyPr/>
          <a:lstStyle/>
          <a:p>
            <a:r>
              <a:rPr lang="nl-BE" sz="2800" dirty="0" smtClean="0"/>
              <a:t>Fusie door opslorping: 1 vzw ontbinden (kring met minste leden), 1 vzw: regio uitbreiden. </a:t>
            </a:r>
            <a:br>
              <a:rPr lang="nl-BE" sz="2800" dirty="0" smtClean="0"/>
            </a:br>
            <a:r>
              <a:rPr lang="nl-BE" sz="2800" dirty="0" smtClean="0"/>
              <a:t>GMS blijft bestaan met naamsverandering en nieuwe statuten. HAAN wordt ontbonden.</a:t>
            </a:r>
            <a:br>
              <a:rPr lang="nl-BE" sz="2800" dirty="0" smtClean="0"/>
            </a:br>
            <a:endParaRPr lang="nl-BE" sz="2800" dirty="0" smtClean="0"/>
          </a:p>
          <a:p>
            <a:r>
              <a:rPr lang="nl-BE" sz="2800" dirty="0" smtClean="0"/>
              <a:t>Geen sterke verschillen in de statuten en reglementen</a:t>
            </a:r>
            <a:br>
              <a:rPr lang="nl-BE" sz="2800" dirty="0" smtClean="0"/>
            </a:br>
            <a:endParaRPr lang="nl-BE" sz="2800" dirty="0" smtClean="0"/>
          </a:p>
          <a:p>
            <a:r>
              <a:rPr lang="nl-BE" sz="2800" dirty="0" smtClean="0"/>
              <a:t>Vzw Wachtpost blijft bestaan</a:t>
            </a:r>
          </a:p>
          <a:p>
            <a:endParaRPr lang="nl-BE" dirty="0"/>
          </a:p>
        </p:txBody>
      </p:sp>
      <p:pic>
        <p:nvPicPr>
          <p:cNvPr id="4" name="Afbeelding 3"/>
          <p:cNvPicPr>
            <a:picLocks noChangeAspect="1"/>
          </p:cNvPicPr>
          <p:nvPr/>
        </p:nvPicPr>
        <p:blipFill>
          <a:blip r:embed="rId2"/>
          <a:stretch>
            <a:fillRect/>
          </a:stretch>
        </p:blipFill>
        <p:spPr>
          <a:xfrm>
            <a:off x="4798368" y="454418"/>
            <a:ext cx="865707" cy="938865"/>
          </a:xfrm>
          <a:prstGeom prst="rect">
            <a:avLst/>
          </a:prstGeom>
        </p:spPr>
      </p:pic>
      <p:pic>
        <p:nvPicPr>
          <p:cNvPr id="5" name="Afbeelding 4"/>
          <p:cNvPicPr>
            <a:picLocks noChangeAspect="1"/>
          </p:cNvPicPr>
          <p:nvPr/>
        </p:nvPicPr>
        <p:blipFill>
          <a:blip r:embed="rId3"/>
          <a:stretch>
            <a:fillRect/>
          </a:stretch>
        </p:blipFill>
        <p:spPr>
          <a:xfrm>
            <a:off x="6074577" y="454418"/>
            <a:ext cx="755970" cy="896190"/>
          </a:xfrm>
          <a:prstGeom prst="rect">
            <a:avLst/>
          </a:prstGeom>
        </p:spPr>
      </p:pic>
    </p:spTree>
    <p:extLst>
      <p:ext uri="{BB962C8B-B14F-4D97-AF65-F5344CB8AC3E}">
        <p14:creationId xmlns:p14="http://schemas.microsoft.com/office/powerpoint/2010/main" val="523301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FUSIE: financiën</a:t>
            </a:r>
            <a:endParaRPr lang="nl-BE" dirty="0"/>
          </a:p>
        </p:txBody>
      </p:sp>
      <p:sp>
        <p:nvSpPr>
          <p:cNvPr id="4" name="Tijdelijke aanduiding voor inhoud 3"/>
          <p:cNvSpPr>
            <a:spLocks noGrp="1"/>
          </p:cNvSpPr>
          <p:nvPr>
            <p:ph idx="1"/>
          </p:nvPr>
        </p:nvSpPr>
        <p:spPr>
          <a:xfrm>
            <a:off x="457200" y="1600200"/>
            <a:ext cx="8229600" cy="4856714"/>
          </a:xfrm>
          <a:prstGeom prst="rect">
            <a:avLst/>
          </a:prstGeom>
        </p:spPr>
        <p:txBody>
          <a:bodyPr wrap="square">
            <a:spAutoFit/>
          </a:bodyPr>
          <a:lstStyle/>
          <a:p>
            <a:pPr marL="514350" lvl="0" indent="-514350" eaLnBrk="0" hangingPunct="0">
              <a:lnSpc>
                <a:spcPct val="80000"/>
              </a:lnSpc>
              <a:spcBef>
                <a:spcPct val="20000"/>
              </a:spcBef>
              <a:buClr>
                <a:srgbClr val="C3D69B"/>
              </a:buClr>
              <a:buFont typeface="+mj-lt"/>
              <a:buAutoNum type="arabicPeriod" startAt="4"/>
            </a:pPr>
            <a:r>
              <a:rPr lang="nl-BE" sz="3100" b="1" dirty="0">
                <a:solidFill>
                  <a:srgbClr val="46528C"/>
                </a:solidFill>
                <a:latin typeface="+mn-lt"/>
                <a:cs typeface="+mn-cs"/>
              </a:rPr>
              <a:t>Financiën</a:t>
            </a:r>
          </a:p>
          <a:p>
            <a:pPr lvl="1"/>
            <a:r>
              <a:rPr lang="nl-BE" sz="1600" dirty="0">
                <a:solidFill>
                  <a:schemeClr val="accent3">
                    <a:lumMod val="75000"/>
                  </a:schemeClr>
                </a:solidFill>
              </a:rPr>
              <a:t>Begroting</a:t>
            </a:r>
            <a:r>
              <a:rPr lang="nl-BE" sz="1600" dirty="0"/>
              <a:t> voor een eerste jaar samenwerking met alle nieuw afgesproken vergoedingen bestuur en vrijwilligers</a:t>
            </a:r>
            <a:br>
              <a:rPr lang="nl-BE" sz="1600" dirty="0"/>
            </a:br>
            <a:r>
              <a:rPr lang="nl-BE" sz="1600" dirty="0"/>
              <a:t>volgens nieuwe structuur (aantal leden, aantal vergaderingen)</a:t>
            </a:r>
          </a:p>
          <a:p>
            <a:pPr lvl="1"/>
            <a:r>
              <a:rPr lang="nl-BE" sz="1600" dirty="0">
                <a:solidFill>
                  <a:schemeClr val="accent3">
                    <a:lumMod val="75000"/>
                  </a:schemeClr>
                </a:solidFill>
              </a:rPr>
              <a:t>Kosten voorzien voor fusieproces </a:t>
            </a:r>
            <a:r>
              <a:rPr lang="nl-BE" sz="1600" dirty="0"/>
              <a:t>(overlegvergadering locatie en catering, kosten coaching, juridische kosten, kosten extra algemene vergaderingen…)</a:t>
            </a:r>
          </a:p>
          <a:p>
            <a:pPr lvl="1"/>
            <a:r>
              <a:rPr lang="nl-BE" sz="1600" dirty="0">
                <a:solidFill>
                  <a:schemeClr val="accent3">
                    <a:lumMod val="75000"/>
                  </a:schemeClr>
                </a:solidFill>
              </a:rPr>
              <a:t>Lidgeld</a:t>
            </a:r>
            <a:r>
              <a:rPr lang="nl-BE" sz="1600" dirty="0"/>
              <a:t>, </a:t>
            </a:r>
            <a:r>
              <a:rPr lang="nl-BE" sz="1600" dirty="0">
                <a:solidFill>
                  <a:schemeClr val="accent6">
                    <a:lumMod val="75000"/>
                  </a:schemeClr>
                </a:solidFill>
              </a:rPr>
              <a:t>plan ledenwerving</a:t>
            </a:r>
          </a:p>
          <a:p>
            <a:pPr lvl="1"/>
            <a:r>
              <a:rPr lang="nl-BE" sz="1600" dirty="0">
                <a:solidFill>
                  <a:schemeClr val="accent3">
                    <a:lumMod val="75000"/>
                  </a:schemeClr>
                </a:solidFill>
              </a:rPr>
              <a:t>Activiteiten</a:t>
            </a:r>
          </a:p>
          <a:p>
            <a:pPr lvl="1"/>
            <a:r>
              <a:rPr lang="nl-BE" sz="1600" dirty="0">
                <a:solidFill>
                  <a:schemeClr val="accent3">
                    <a:lumMod val="75000"/>
                  </a:schemeClr>
                </a:solidFill>
              </a:rPr>
              <a:t>Subsidies</a:t>
            </a:r>
            <a:r>
              <a:rPr lang="nl-BE" sz="1600" dirty="0"/>
              <a:t>, </a:t>
            </a:r>
            <a:r>
              <a:rPr lang="nl-BE" sz="1600" dirty="0">
                <a:solidFill>
                  <a:schemeClr val="accent6">
                    <a:lumMod val="75000"/>
                  </a:schemeClr>
                </a:solidFill>
              </a:rPr>
              <a:t>gevolgen berekenen</a:t>
            </a:r>
          </a:p>
          <a:p>
            <a:pPr lvl="1"/>
            <a:r>
              <a:rPr lang="nl-BE" sz="1600" dirty="0">
                <a:solidFill>
                  <a:schemeClr val="accent3">
                    <a:lumMod val="75000"/>
                  </a:schemeClr>
                </a:solidFill>
              </a:rPr>
              <a:t>Sponsoring</a:t>
            </a:r>
          </a:p>
          <a:p>
            <a:pPr lvl="1"/>
            <a:r>
              <a:rPr lang="nl-BE" sz="1600" dirty="0">
                <a:solidFill>
                  <a:schemeClr val="accent3">
                    <a:lumMod val="75000"/>
                  </a:schemeClr>
                </a:solidFill>
              </a:rPr>
              <a:t>Vrijstelling kleine ondernemingen</a:t>
            </a:r>
            <a:r>
              <a:rPr lang="nl-BE" sz="1600" dirty="0"/>
              <a:t> (max. 25.000 euro, gevolgen fusie?)</a:t>
            </a:r>
          </a:p>
          <a:p>
            <a:pPr lvl="1"/>
            <a:r>
              <a:rPr lang="nl-BE" sz="1600" dirty="0">
                <a:solidFill>
                  <a:schemeClr val="accent3">
                    <a:lumMod val="75000"/>
                  </a:schemeClr>
                </a:solidFill>
              </a:rPr>
              <a:t>Patrimoniumtaks</a:t>
            </a:r>
            <a:br>
              <a:rPr lang="nl-BE" sz="1600" dirty="0">
                <a:solidFill>
                  <a:schemeClr val="accent3">
                    <a:lumMod val="75000"/>
                  </a:schemeClr>
                </a:solidFill>
              </a:rPr>
            </a:br>
            <a:endParaRPr lang="nl-BE" sz="1600" dirty="0">
              <a:solidFill>
                <a:schemeClr val="accent3">
                  <a:lumMod val="75000"/>
                </a:schemeClr>
              </a:solidFill>
            </a:endParaRPr>
          </a:p>
          <a:p>
            <a:pPr lvl="1"/>
            <a:r>
              <a:rPr lang="nl-BE" sz="1600" b="1" dirty="0" err="1"/>
              <a:t>Fallback</a:t>
            </a:r>
            <a:r>
              <a:rPr lang="nl-BE" sz="1600" b="1" dirty="0"/>
              <a:t> scenario </a:t>
            </a:r>
            <a:r>
              <a:rPr lang="nl-BE" sz="1600" dirty="0"/>
              <a:t>uitwerken voor als de fusie mislukt</a:t>
            </a:r>
            <a:br>
              <a:rPr lang="nl-BE" sz="1600" dirty="0"/>
            </a:br>
            <a:r>
              <a:rPr lang="nl-BE" sz="1600" dirty="0"/>
              <a:t>na een korte of langere periode en contractueel vastleggen</a:t>
            </a:r>
            <a:br>
              <a:rPr lang="nl-BE" sz="1600" dirty="0"/>
            </a:br>
            <a:r>
              <a:rPr lang="nl-BE" sz="1600" dirty="0"/>
              <a:t>Nodige berekeningen van het Eigen Vermogen bij stopdatum hiervoor maken.</a:t>
            </a:r>
            <a:br>
              <a:rPr lang="nl-BE" sz="1600" dirty="0"/>
            </a:br>
            <a:r>
              <a:rPr lang="nl-BE" sz="1600" dirty="0"/>
              <a:t>Datum berekening EV is niet gelijk aan 31/12 van het overgangsjaar van de fusie.</a:t>
            </a:r>
          </a:p>
        </p:txBody>
      </p:sp>
    </p:spTree>
    <p:extLst>
      <p:ext uri="{BB962C8B-B14F-4D97-AF65-F5344CB8AC3E}">
        <p14:creationId xmlns:p14="http://schemas.microsoft.com/office/powerpoint/2010/main" val="245914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Onze fusie </a:t>
            </a:r>
            <a:endParaRPr lang="nl-BE" dirty="0"/>
          </a:p>
        </p:txBody>
      </p:sp>
      <p:sp>
        <p:nvSpPr>
          <p:cNvPr id="3" name="Tijdelijke aanduiding voor inhoud 2"/>
          <p:cNvSpPr>
            <a:spLocks noGrp="1"/>
          </p:cNvSpPr>
          <p:nvPr>
            <p:ph idx="1"/>
          </p:nvPr>
        </p:nvSpPr>
        <p:spPr>
          <a:xfrm>
            <a:off x="457200" y="1417638"/>
            <a:ext cx="8229600" cy="5440362"/>
          </a:xfrm>
        </p:spPr>
        <p:txBody>
          <a:bodyPr/>
          <a:lstStyle/>
          <a:p>
            <a:endParaRPr lang="nl-BE" dirty="0" smtClean="0"/>
          </a:p>
          <a:p>
            <a:r>
              <a:rPr lang="nl-BE" sz="2800" dirty="0" smtClean="0"/>
              <a:t>Subsidies LMN dalen: 1 LMN project met 1 zorgtrajectpromotor</a:t>
            </a:r>
            <a:br>
              <a:rPr lang="nl-BE" sz="2800" dirty="0" smtClean="0"/>
            </a:br>
            <a:endParaRPr lang="nl-BE" sz="2800" dirty="0" smtClean="0"/>
          </a:p>
          <a:p>
            <a:r>
              <a:rPr lang="nl-BE" sz="2800" dirty="0" smtClean="0"/>
              <a:t>Lidgelden: </a:t>
            </a:r>
            <a:r>
              <a:rPr lang="nl-BE" sz="2800" dirty="0"/>
              <a:t>beide vzw’s waren in voorbereidende fase al rekening gaan houden met </a:t>
            </a:r>
            <a:r>
              <a:rPr lang="nl-BE" sz="2800" dirty="0" smtClean="0"/>
              <a:t>lidgeld </a:t>
            </a:r>
            <a:r>
              <a:rPr lang="nl-BE" sz="2800" dirty="0"/>
              <a:t>andere </a:t>
            </a:r>
            <a:r>
              <a:rPr lang="nl-BE" sz="2800" dirty="0" smtClean="0"/>
              <a:t>vzw</a:t>
            </a:r>
            <a:br>
              <a:rPr lang="nl-BE" sz="2800" dirty="0" smtClean="0"/>
            </a:br>
            <a:endParaRPr lang="nl-BE" sz="2800" dirty="0" smtClean="0"/>
          </a:p>
          <a:p>
            <a:r>
              <a:rPr lang="nl-BE" sz="2800" dirty="0" smtClean="0"/>
              <a:t>Sociale activiteiten openstellen voor leden van de andere kring (kosten delen), naar elkaar toe laten groeien</a:t>
            </a:r>
          </a:p>
          <a:p>
            <a:pPr marL="0" indent="0">
              <a:buNone/>
            </a:pPr>
            <a:endParaRPr lang="nl-BE" dirty="0" smtClean="0"/>
          </a:p>
        </p:txBody>
      </p:sp>
      <p:pic>
        <p:nvPicPr>
          <p:cNvPr id="4" name="Afbeelding 3"/>
          <p:cNvPicPr>
            <a:picLocks noChangeAspect="1"/>
          </p:cNvPicPr>
          <p:nvPr/>
        </p:nvPicPr>
        <p:blipFill>
          <a:blip r:embed="rId2"/>
          <a:stretch>
            <a:fillRect/>
          </a:stretch>
        </p:blipFill>
        <p:spPr>
          <a:xfrm>
            <a:off x="4798368" y="454418"/>
            <a:ext cx="865707" cy="938865"/>
          </a:xfrm>
          <a:prstGeom prst="rect">
            <a:avLst/>
          </a:prstGeom>
        </p:spPr>
      </p:pic>
      <p:pic>
        <p:nvPicPr>
          <p:cNvPr id="5" name="Afbeelding 4"/>
          <p:cNvPicPr>
            <a:picLocks noChangeAspect="1"/>
          </p:cNvPicPr>
          <p:nvPr/>
        </p:nvPicPr>
        <p:blipFill>
          <a:blip r:embed="rId3"/>
          <a:stretch>
            <a:fillRect/>
          </a:stretch>
        </p:blipFill>
        <p:spPr>
          <a:xfrm>
            <a:off x="6074577" y="454418"/>
            <a:ext cx="755970" cy="896190"/>
          </a:xfrm>
          <a:prstGeom prst="rect">
            <a:avLst/>
          </a:prstGeom>
        </p:spPr>
      </p:pic>
    </p:spTree>
    <p:extLst>
      <p:ext uri="{BB962C8B-B14F-4D97-AF65-F5344CB8AC3E}">
        <p14:creationId xmlns:p14="http://schemas.microsoft.com/office/powerpoint/2010/main" val="3734613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BFEBEB0A-9E3D-4B14-9782-E2AE3DA60D96}" type="slidenum">
              <a:rPr lang="en-US" smtClean="0"/>
              <a:pPr/>
              <a:t>24</a:t>
            </a:fld>
            <a:endParaRPr lang="en-US"/>
          </a:p>
        </p:txBody>
      </p:sp>
      <p:sp>
        <p:nvSpPr>
          <p:cNvPr id="2" name="Titel 1"/>
          <p:cNvSpPr>
            <a:spLocks noGrp="1"/>
          </p:cNvSpPr>
          <p:nvPr>
            <p:ph type="title" idx="4294967295"/>
          </p:nvPr>
        </p:nvSpPr>
        <p:spPr>
          <a:xfrm>
            <a:off x="539552" y="476673"/>
            <a:ext cx="7056784" cy="792088"/>
          </a:xfrm>
        </p:spPr>
        <p:txBody>
          <a:bodyPr>
            <a:normAutofit fontScale="90000"/>
          </a:bodyPr>
          <a:lstStyle/>
          <a:p>
            <a:pPr algn="l"/>
            <a:r>
              <a:rPr lang="nl-BE" sz="4000" dirty="0" smtClean="0">
                <a:solidFill>
                  <a:schemeClr val="accent3">
                    <a:lumMod val="60000"/>
                    <a:lumOff val="40000"/>
                  </a:schemeClr>
                </a:solidFill>
              </a:rPr>
              <a:t>Onze fusie: </a:t>
            </a:r>
            <a:r>
              <a:rPr lang="nl-BE" sz="4000" dirty="0" err="1" smtClean="0">
                <a:solidFill>
                  <a:schemeClr val="accent3">
                    <a:lumMod val="60000"/>
                    <a:lumOff val="40000"/>
                  </a:schemeClr>
                </a:solidFill>
              </a:rPr>
              <a:t>Fallback</a:t>
            </a:r>
            <a:r>
              <a:rPr lang="nl-BE" sz="4000" dirty="0" smtClean="0">
                <a:solidFill>
                  <a:schemeClr val="accent3">
                    <a:lumMod val="60000"/>
                    <a:lumOff val="40000"/>
                  </a:schemeClr>
                </a:solidFill>
              </a:rPr>
              <a:t> </a:t>
            </a:r>
            <a:r>
              <a:rPr lang="nl-BE" sz="4000" dirty="0">
                <a:solidFill>
                  <a:schemeClr val="accent3">
                    <a:lumMod val="60000"/>
                    <a:lumOff val="40000"/>
                  </a:schemeClr>
                </a:solidFill>
              </a:rPr>
              <a:t>scenario financiën</a:t>
            </a:r>
          </a:p>
        </p:txBody>
      </p:sp>
      <p:sp>
        <p:nvSpPr>
          <p:cNvPr id="7" name="Tekstvak 6"/>
          <p:cNvSpPr txBox="1"/>
          <p:nvPr/>
        </p:nvSpPr>
        <p:spPr>
          <a:xfrm>
            <a:off x="622530" y="1484784"/>
            <a:ext cx="7619240" cy="646331"/>
          </a:xfrm>
          <a:prstGeom prst="rect">
            <a:avLst/>
          </a:prstGeom>
          <a:solidFill>
            <a:schemeClr val="accent1">
              <a:lumMod val="20000"/>
              <a:lumOff val="80000"/>
            </a:schemeClr>
          </a:solidFill>
        </p:spPr>
        <p:txBody>
          <a:bodyPr wrap="square" rtlCol="0">
            <a:spAutoFit/>
          </a:bodyPr>
          <a:lstStyle/>
          <a:p>
            <a:r>
              <a:rPr lang="nl-BE" dirty="0">
                <a:latin typeface="+mn-lt"/>
              </a:rPr>
              <a:t>Basis </a:t>
            </a:r>
            <a:r>
              <a:rPr lang="nl-BE" b="1" dirty="0">
                <a:latin typeface="+mn-lt"/>
              </a:rPr>
              <a:t>EIGEN VERMOGEN </a:t>
            </a:r>
            <a:r>
              <a:rPr lang="nl-BE" dirty="0">
                <a:latin typeface="+mn-lt"/>
              </a:rPr>
              <a:t>van de kringen per 31/12/20XX</a:t>
            </a:r>
            <a:br>
              <a:rPr lang="nl-BE" dirty="0">
                <a:latin typeface="+mn-lt"/>
              </a:rPr>
            </a:br>
            <a:r>
              <a:rPr lang="nl-BE" b="1" dirty="0">
                <a:latin typeface="+mn-lt"/>
              </a:rPr>
              <a:t>NA VERWERKING RESULTAAT 20XX op 1/1/20XX+1</a:t>
            </a:r>
            <a:r>
              <a:rPr lang="nl-BE" dirty="0">
                <a:latin typeface="+mn-lt"/>
              </a:rPr>
              <a:t>= BASIS voor berekening</a:t>
            </a:r>
          </a:p>
        </p:txBody>
      </p:sp>
      <p:sp>
        <p:nvSpPr>
          <p:cNvPr id="8" name="Tijdelijke aanduiding voor inhoud 2"/>
          <p:cNvSpPr txBox="1">
            <a:spLocks/>
          </p:cNvSpPr>
          <p:nvPr/>
        </p:nvSpPr>
        <p:spPr>
          <a:xfrm>
            <a:off x="526041" y="2347139"/>
            <a:ext cx="8064270" cy="4338974"/>
          </a:xfrm>
          <a:prstGeom prst="rect">
            <a:avLst/>
          </a:prstGeom>
        </p:spPr>
        <p:txBody>
          <a:bodyPr>
            <a:normAutofit/>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000" b="1" dirty="0"/>
              <a:t>Waarom eigen vermogen?</a:t>
            </a:r>
            <a:br>
              <a:rPr lang="nl-BE" sz="2000" b="1" dirty="0"/>
            </a:br>
            <a:endParaRPr lang="nl-BE" sz="2000" b="1" dirty="0"/>
          </a:p>
          <a:p>
            <a:r>
              <a:rPr lang="nl-BE" sz="2000" b="1" dirty="0"/>
              <a:t>Simpel te lezen in balans en evt. uit te drukken in een percentage</a:t>
            </a:r>
          </a:p>
          <a:p>
            <a:r>
              <a:rPr lang="nl-BE" sz="2000" b="1" dirty="0"/>
              <a:t>Meest zuivere cijfer uit de boekhouding</a:t>
            </a:r>
          </a:p>
          <a:p>
            <a:r>
              <a:rPr lang="nl-BE" sz="2000" b="1" dirty="0"/>
              <a:t>Wat op de banken staat op een bepaalde datum geeft vertekend beeld</a:t>
            </a:r>
          </a:p>
          <a:p>
            <a:pPr lvl="1"/>
            <a:r>
              <a:rPr lang="nl-BE" sz="2000" dirty="0"/>
              <a:t>Terug te betalen bedragen aan RIZIV bv.</a:t>
            </a:r>
          </a:p>
          <a:p>
            <a:pPr lvl="1"/>
            <a:r>
              <a:rPr lang="nl-BE" sz="2000" dirty="0"/>
              <a:t>Openstaande facturen leveranciers</a:t>
            </a:r>
          </a:p>
          <a:p>
            <a:pPr lvl="1"/>
            <a:r>
              <a:rPr lang="nl-BE" sz="2000" dirty="0"/>
              <a:t>Bijdragen lonen en </a:t>
            </a:r>
            <a:r>
              <a:rPr lang="nl-BE" sz="2000" dirty="0" err="1"/>
              <a:t>hwp</a:t>
            </a:r>
            <a:r>
              <a:rPr lang="nl-BE" sz="2000" dirty="0"/>
              <a:t> die nog verrekend moeten worden</a:t>
            </a:r>
          </a:p>
          <a:p>
            <a:r>
              <a:rPr lang="nl-BE" sz="2000" b="1" dirty="0"/>
              <a:t>Rekening houden met verhouding aantal leden start /einde = moeilijk en weinig zinvol </a:t>
            </a:r>
            <a:br>
              <a:rPr lang="nl-BE" sz="2000" b="1" dirty="0"/>
            </a:br>
            <a:r>
              <a:rPr lang="nl-BE" sz="2000" b="1" dirty="0">
                <a:solidFill>
                  <a:schemeClr val="accent3">
                    <a:lumMod val="50000"/>
                  </a:schemeClr>
                </a:solidFill>
              </a:rPr>
              <a:t>Wel bruikbaar als </a:t>
            </a:r>
            <a:r>
              <a:rPr lang="nl-BE" sz="2000" b="1" i="1" dirty="0">
                <a:solidFill>
                  <a:schemeClr val="accent3">
                    <a:lumMod val="50000"/>
                  </a:schemeClr>
                </a:solidFill>
              </a:rPr>
              <a:t>element</a:t>
            </a:r>
            <a:r>
              <a:rPr lang="nl-BE" sz="2000" b="1" dirty="0">
                <a:solidFill>
                  <a:schemeClr val="accent3">
                    <a:lumMod val="50000"/>
                  </a:schemeClr>
                </a:solidFill>
              </a:rPr>
              <a:t> van de berekening bij scheiding</a:t>
            </a:r>
          </a:p>
        </p:txBody>
      </p:sp>
    </p:spTree>
    <p:extLst>
      <p:ext uri="{BB962C8B-B14F-4D97-AF65-F5344CB8AC3E}">
        <p14:creationId xmlns:p14="http://schemas.microsoft.com/office/powerpoint/2010/main" val="386906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7024744" cy="757888"/>
          </a:xfrm>
        </p:spPr>
        <p:txBody>
          <a:bodyPr>
            <a:normAutofit fontScale="90000"/>
          </a:bodyPr>
          <a:lstStyle/>
          <a:p>
            <a:r>
              <a:rPr lang="nl-BE" dirty="0" err="1"/>
              <a:t>Fallback</a:t>
            </a:r>
            <a:r>
              <a:rPr lang="nl-BE" dirty="0"/>
              <a:t> scenario ‘scheiding’</a:t>
            </a:r>
          </a:p>
        </p:txBody>
      </p:sp>
      <p:sp>
        <p:nvSpPr>
          <p:cNvPr id="3" name="Tijdelijke aanduiding voor inhoud 2"/>
          <p:cNvSpPr>
            <a:spLocks noGrp="1"/>
          </p:cNvSpPr>
          <p:nvPr>
            <p:ph idx="1"/>
          </p:nvPr>
        </p:nvSpPr>
        <p:spPr>
          <a:xfrm>
            <a:off x="1043492" y="1772816"/>
            <a:ext cx="6777317" cy="4536504"/>
          </a:xfrm>
        </p:spPr>
        <p:txBody>
          <a:bodyPr>
            <a:normAutofit fontScale="47500" lnSpcReduction="20000"/>
          </a:bodyPr>
          <a:lstStyle/>
          <a:p>
            <a:r>
              <a:rPr lang="nl-BE" b="1" dirty="0"/>
              <a:t>Contract </a:t>
            </a:r>
          </a:p>
          <a:p>
            <a:r>
              <a:rPr lang="nl-BE" b="1" dirty="0"/>
              <a:t>Formule en afspraken voor verdeling gelden bij ‘scheiding’</a:t>
            </a:r>
            <a:r>
              <a:rPr lang="nl-BE" dirty="0"/>
              <a:t/>
            </a:r>
            <a:br>
              <a:rPr lang="nl-BE" dirty="0"/>
            </a:br>
            <a:endParaRPr lang="nl-BE" dirty="0"/>
          </a:p>
          <a:p>
            <a:pPr marL="68580" indent="0">
              <a:buNone/>
            </a:pPr>
            <a:r>
              <a:rPr lang="nl-BE" u="sng" dirty="0"/>
              <a:t>Uitgangspunten:</a:t>
            </a:r>
          </a:p>
          <a:p>
            <a:pPr lvl="0"/>
            <a:r>
              <a:rPr lang="nl-BE" dirty="0"/>
              <a:t>De datum van de fusie van AA vzw (oude vzw 1) en BB vzw (oude vzw 2) tot CC vzw (de nieuwe gezamenlijke vzw) is de datum van publicatie in het staatsblad.</a:t>
            </a:r>
          </a:p>
          <a:p>
            <a:pPr lvl="0"/>
            <a:r>
              <a:rPr lang="nl-BE" dirty="0"/>
              <a:t>De datum van een eventuele splitsing van CC vzw is de datum van publicatie in het staatsblad.</a:t>
            </a:r>
            <a:br>
              <a:rPr lang="nl-BE" dirty="0"/>
            </a:br>
            <a:endParaRPr lang="nl-BE" dirty="0"/>
          </a:p>
          <a:p>
            <a:pPr lvl="0"/>
            <a:r>
              <a:rPr lang="nl-BE" b="1" dirty="0"/>
              <a:t>Er wordt rekening gehouden met de inbreng van AA vzw  en BB vzw in CC vzw. </a:t>
            </a:r>
            <a:r>
              <a:rPr lang="nl-BE" dirty="0"/>
              <a:t>Deze inbreng wordt berekend volgens hun </a:t>
            </a:r>
            <a:r>
              <a:rPr lang="nl-BE" b="1" dirty="0"/>
              <a:t>financiële toestand op  </a:t>
            </a:r>
            <a:r>
              <a:rPr lang="en-GB" b="1" dirty="0"/>
              <a:t>01/01/20XX+1</a:t>
            </a:r>
            <a:r>
              <a:rPr lang="nl-BE" dirty="0"/>
              <a:t>.</a:t>
            </a:r>
            <a:br>
              <a:rPr lang="nl-BE" dirty="0"/>
            </a:br>
            <a:r>
              <a:rPr lang="nl-BE" sz="1800" i="1" dirty="0">
                <a:solidFill>
                  <a:srgbClr val="FF0000"/>
                </a:solidFill>
              </a:rPr>
              <a:t>(in loop van 20XX+1 worden zaken al gezamenlijk gedaan die het beeld zouden vertekenen)</a:t>
            </a:r>
            <a:br>
              <a:rPr lang="nl-BE" sz="1800" i="1" dirty="0">
                <a:solidFill>
                  <a:srgbClr val="FF0000"/>
                </a:solidFill>
              </a:rPr>
            </a:br>
            <a:endParaRPr lang="nl-BE" sz="1800" i="1" dirty="0">
              <a:solidFill>
                <a:srgbClr val="FF0000"/>
              </a:solidFill>
            </a:endParaRPr>
          </a:p>
          <a:p>
            <a:pPr lvl="0"/>
            <a:r>
              <a:rPr lang="nl-BE" b="1" dirty="0"/>
              <a:t>De financiële situatie van CC vzw zal progressief meer afhankelijk zijn van het door CC vzw gevoerde beleid, en progressief minder afhankelijk van de inbreng door AA vzw en BB vzw.</a:t>
            </a:r>
            <a:br>
              <a:rPr lang="nl-BE" b="1" dirty="0"/>
            </a:br>
            <a:r>
              <a:rPr lang="nl-BE" b="1" dirty="0"/>
              <a:t/>
            </a:r>
            <a:br>
              <a:rPr lang="nl-BE" b="1" dirty="0"/>
            </a:br>
            <a:r>
              <a:rPr lang="nl-BE" b="1" dirty="0"/>
              <a:t>De afhankelijkheid van de inbreng door AA vzw en BB vzw vermindert met 10% per volledig verstreken jaar na de fusie van AA vzw en BB vzw tot CC vzw. </a:t>
            </a:r>
          </a:p>
          <a:p>
            <a:endParaRPr lang="nl-BE" dirty="0"/>
          </a:p>
        </p:txBody>
      </p:sp>
    </p:spTree>
    <p:extLst>
      <p:ext uri="{BB962C8B-B14F-4D97-AF65-F5344CB8AC3E}">
        <p14:creationId xmlns:p14="http://schemas.microsoft.com/office/powerpoint/2010/main" val="875059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3492" y="1700808"/>
            <a:ext cx="6777317" cy="4536504"/>
          </a:xfrm>
        </p:spPr>
        <p:txBody>
          <a:bodyPr>
            <a:normAutofit fontScale="47500" lnSpcReduction="20000"/>
          </a:bodyPr>
          <a:lstStyle/>
          <a:p>
            <a:pPr marL="68580" indent="0">
              <a:buNone/>
            </a:pPr>
            <a:r>
              <a:rPr lang="nl-BE" b="1" dirty="0"/>
              <a:t>Parameters</a:t>
            </a:r>
            <a:r>
              <a:rPr lang="nl-BE" dirty="0"/>
              <a:t>:</a:t>
            </a:r>
          </a:p>
          <a:p>
            <a:r>
              <a:rPr lang="nl-BE" b="1" dirty="0">
                <a:solidFill>
                  <a:schemeClr val="accent3">
                    <a:lumMod val="50000"/>
                  </a:schemeClr>
                </a:solidFill>
              </a:rPr>
              <a:t>A: de inbreng van AA </a:t>
            </a:r>
            <a:r>
              <a:rPr lang="nl-BE" dirty="0"/>
              <a:t>vzw in CC vzw (01/01/20XX+1), namelijk </a:t>
            </a:r>
            <a:r>
              <a:rPr lang="nl-BE" b="1" dirty="0"/>
              <a:t>X </a:t>
            </a:r>
            <a:r>
              <a:rPr lang="nl-BE" dirty="0"/>
              <a:t>EUR </a:t>
            </a:r>
            <a:r>
              <a:rPr lang="nl-BE" b="1" dirty="0"/>
              <a:t>zijnde X % van het totale vermogen van CC vzw</a:t>
            </a:r>
            <a:br>
              <a:rPr lang="nl-BE" b="1" dirty="0"/>
            </a:br>
            <a:endParaRPr lang="nl-BE" dirty="0"/>
          </a:p>
          <a:p>
            <a:r>
              <a:rPr lang="nl-BE" b="1" dirty="0">
                <a:solidFill>
                  <a:srgbClr val="FF0000"/>
                </a:solidFill>
              </a:rPr>
              <a:t>B: de inbreng van</a:t>
            </a:r>
            <a:r>
              <a:rPr lang="nl-BE" b="1" dirty="0"/>
              <a:t> </a:t>
            </a:r>
            <a:r>
              <a:rPr lang="nl-BE" b="1" dirty="0">
                <a:solidFill>
                  <a:srgbClr val="FF0000"/>
                </a:solidFill>
              </a:rPr>
              <a:t>BB</a:t>
            </a:r>
            <a:r>
              <a:rPr lang="nl-BE" b="1" dirty="0"/>
              <a:t> </a:t>
            </a:r>
            <a:r>
              <a:rPr lang="nl-BE" dirty="0"/>
              <a:t>vzw in CC vzw (01/01/20XX+1),</a:t>
            </a:r>
            <a:r>
              <a:rPr lang="nl-BE" b="1" dirty="0"/>
              <a:t> </a:t>
            </a:r>
            <a:r>
              <a:rPr lang="nl-BE" dirty="0"/>
              <a:t>namelijk </a:t>
            </a:r>
            <a:r>
              <a:rPr lang="nl-BE" b="1" dirty="0"/>
              <a:t>X </a:t>
            </a:r>
            <a:r>
              <a:rPr lang="nl-BE" dirty="0"/>
              <a:t>EUR </a:t>
            </a:r>
            <a:r>
              <a:rPr lang="nl-BE" b="1" dirty="0"/>
              <a:t>zijnde X % van het totale vermogen van VV vzw</a:t>
            </a:r>
            <a:br>
              <a:rPr lang="nl-BE" b="1" dirty="0"/>
            </a:br>
            <a:endParaRPr lang="nl-BE" b="1" dirty="0"/>
          </a:p>
          <a:p>
            <a:r>
              <a:rPr lang="nl-BE" b="1" dirty="0">
                <a:solidFill>
                  <a:srgbClr val="0070C0"/>
                </a:solidFill>
              </a:rPr>
              <a:t>C: het aantal volledig verstreken jaren tussen de fusie tot CC vzw en de eventuele splitsing van CC vzw.</a:t>
            </a:r>
            <a:br>
              <a:rPr lang="nl-BE" b="1" dirty="0">
                <a:solidFill>
                  <a:srgbClr val="0070C0"/>
                </a:solidFill>
              </a:rPr>
            </a:br>
            <a:endParaRPr lang="nl-BE" b="1" dirty="0">
              <a:solidFill>
                <a:srgbClr val="0070C0"/>
              </a:solidFill>
            </a:endParaRPr>
          </a:p>
          <a:p>
            <a:r>
              <a:rPr lang="nl-BE" b="1" dirty="0"/>
              <a:t>D: de materiële en immateriële bezittingen en schulden van CC vzw op de datum van de eventuele splitsing van CC vzw</a:t>
            </a:r>
            <a:br>
              <a:rPr lang="nl-BE" b="1" dirty="0"/>
            </a:br>
            <a:endParaRPr lang="nl-BE" b="1" dirty="0"/>
          </a:p>
          <a:p>
            <a:r>
              <a:rPr lang="nl-BE" b="1" dirty="0">
                <a:solidFill>
                  <a:schemeClr val="accent1">
                    <a:lumMod val="50000"/>
                  </a:schemeClr>
                </a:solidFill>
              </a:rPr>
              <a:t>E: het aantal effectieve leden (huisartsen) van CC vzw die gevestigd zijn in het huidig geografisch gebied van AA</a:t>
            </a:r>
            <a:r>
              <a:rPr lang="nl-BE" dirty="0">
                <a:solidFill>
                  <a:schemeClr val="accent1">
                    <a:lumMod val="75000"/>
                  </a:schemeClr>
                </a:solidFill>
              </a:rPr>
              <a:t> </a:t>
            </a:r>
            <a:r>
              <a:rPr lang="nl-BE" dirty="0"/>
              <a:t>vzw op 31 december van het jaar voor de splitsing</a:t>
            </a:r>
            <a:br>
              <a:rPr lang="nl-BE" dirty="0"/>
            </a:br>
            <a:endParaRPr lang="nl-BE" b="1" dirty="0"/>
          </a:p>
          <a:p>
            <a:r>
              <a:rPr lang="nl-BE" b="1" dirty="0">
                <a:solidFill>
                  <a:srgbClr val="FF0000"/>
                </a:solidFill>
              </a:rPr>
              <a:t>F: het aantal effectieve leden(huisartsen) van CC vzw die gevestigd zijn in het huidig geografisch gebied van BB</a:t>
            </a:r>
            <a:r>
              <a:rPr lang="nl-BE" dirty="0"/>
              <a:t> vzw op 31 december van het jaar voor de splitsing. </a:t>
            </a:r>
            <a:endParaRPr lang="nl-BE" b="1" dirty="0"/>
          </a:p>
          <a:p>
            <a:endParaRPr lang="nl-BE" dirty="0"/>
          </a:p>
        </p:txBody>
      </p:sp>
    </p:spTree>
    <p:extLst>
      <p:ext uri="{BB962C8B-B14F-4D97-AF65-F5344CB8AC3E}">
        <p14:creationId xmlns:p14="http://schemas.microsoft.com/office/powerpoint/2010/main" val="1660572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628800"/>
            <a:ext cx="7425273" cy="4203829"/>
          </a:xfrm>
        </p:spPr>
        <p:txBody>
          <a:bodyPr>
            <a:normAutofit fontScale="47500" lnSpcReduction="20000"/>
          </a:bodyPr>
          <a:lstStyle/>
          <a:p>
            <a:r>
              <a:rPr lang="nl-BE" dirty="0"/>
              <a:t>Bij splitsing van CC vzw </a:t>
            </a:r>
            <a:r>
              <a:rPr lang="nl-BE" b="1" dirty="0"/>
              <a:t>minder dan 10 volledig verstreken jaren </a:t>
            </a:r>
            <a:r>
              <a:rPr lang="nl-BE" dirty="0"/>
              <a:t>na de fusie ontvangt de vzw die overeenkomt met het huidig geografisch gebied van </a:t>
            </a:r>
            <a:r>
              <a:rPr lang="nl-BE" b="1" dirty="0">
                <a:solidFill>
                  <a:schemeClr val="accent3">
                    <a:lumMod val="50000"/>
                  </a:schemeClr>
                </a:solidFill>
              </a:rPr>
              <a:t>AA</a:t>
            </a:r>
            <a:r>
              <a:rPr lang="nl-BE" dirty="0">
                <a:solidFill>
                  <a:schemeClr val="accent3">
                    <a:lumMod val="50000"/>
                  </a:schemeClr>
                </a:solidFill>
              </a:rPr>
              <a:t> </a:t>
            </a:r>
            <a:r>
              <a:rPr lang="nl-BE" dirty="0"/>
              <a:t>vzw:</a:t>
            </a:r>
            <a:endParaRPr lang="nl-BE" b="1" dirty="0"/>
          </a:p>
          <a:p>
            <a:pPr marL="68580" indent="0">
              <a:buNone/>
            </a:pPr>
            <a:r>
              <a:rPr lang="nl-BE" dirty="0"/>
              <a:t> </a:t>
            </a:r>
            <a:endParaRPr lang="nl-BE" b="1" dirty="0"/>
          </a:p>
          <a:p>
            <a:pPr marL="365760" lvl="1" indent="0">
              <a:buNone/>
            </a:pPr>
            <a:r>
              <a:rPr lang="en-GB" b="1" dirty="0"/>
              <a:t>[ D * (10-C)/10 * A/(A+B) ] + [ D * C/10 * E/(E+F) ]</a:t>
            </a:r>
            <a:endParaRPr lang="nl-BE" b="1" dirty="0"/>
          </a:p>
          <a:p>
            <a:pPr marL="68580" indent="0">
              <a:buNone/>
            </a:pPr>
            <a:r>
              <a:rPr lang="en-GB" dirty="0"/>
              <a:t> </a:t>
            </a:r>
            <a:endParaRPr lang="nl-BE" b="1" dirty="0"/>
          </a:p>
          <a:p>
            <a:r>
              <a:rPr lang="nl-BE" dirty="0"/>
              <a:t>Bij splitsing van CC vzw </a:t>
            </a:r>
            <a:r>
              <a:rPr lang="nl-BE" b="1" dirty="0"/>
              <a:t>minder dan 10 volledig verstreken  jaren </a:t>
            </a:r>
            <a:r>
              <a:rPr lang="nl-BE" dirty="0"/>
              <a:t>na de fusie ontvangt de vzw die overeenkomt met het huidig geografisch gebied van </a:t>
            </a:r>
            <a:r>
              <a:rPr lang="nl-BE" b="1" dirty="0">
                <a:solidFill>
                  <a:srgbClr val="FF0000"/>
                </a:solidFill>
              </a:rPr>
              <a:t>BB</a:t>
            </a:r>
            <a:r>
              <a:rPr lang="nl-BE" dirty="0">
                <a:solidFill>
                  <a:srgbClr val="FF0000"/>
                </a:solidFill>
              </a:rPr>
              <a:t> </a:t>
            </a:r>
            <a:r>
              <a:rPr lang="nl-BE" dirty="0"/>
              <a:t>vzw:</a:t>
            </a:r>
            <a:endParaRPr lang="nl-BE" b="1" dirty="0"/>
          </a:p>
          <a:p>
            <a:pPr marL="68580" indent="0">
              <a:buNone/>
            </a:pPr>
            <a:r>
              <a:rPr lang="nl-BE" dirty="0"/>
              <a:t> </a:t>
            </a:r>
            <a:endParaRPr lang="nl-BE" b="1" dirty="0"/>
          </a:p>
          <a:p>
            <a:pPr marL="365760" lvl="1" indent="0">
              <a:buNone/>
            </a:pPr>
            <a:r>
              <a:rPr lang="en-GB" b="1" dirty="0"/>
              <a:t>[ D * (10-C)/10 * B/(A+B) ] + [ D * C/10 * F/(E+F) ]</a:t>
            </a:r>
            <a:endParaRPr lang="nl-BE" b="1" dirty="0"/>
          </a:p>
          <a:p>
            <a:pPr marL="68580" indent="0">
              <a:buNone/>
            </a:pPr>
            <a:r>
              <a:rPr lang="en-GB" b="1" dirty="0"/>
              <a:t> </a:t>
            </a:r>
            <a:endParaRPr lang="nl-BE" b="1" dirty="0"/>
          </a:p>
          <a:p>
            <a:r>
              <a:rPr lang="nl-BE" dirty="0"/>
              <a:t>Bij splitsing van CC vzw </a:t>
            </a:r>
            <a:r>
              <a:rPr lang="nl-BE" b="1" dirty="0"/>
              <a:t>10 of meer </a:t>
            </a:r>
            <a:r>
              <a:rPr lang="nl-BE" dirty="0"/>
              <a:t>volledig verstreken jaren na de fusie ontvangt de vzw die overeenkomt met het huidig geografisch gebied van </a:t>
            </a:r>
            <a:r>
              <a:rPr lang="nl-BE" b="1" dirty="0">
                <a:solidFill>
                  <a:schemeClr val="accent3">
                    <a:lumMod val="50000"/>
                  </a:schemeClr>
                </a:solidFill>
              </a:rPr>
              <a:t>AA</a:t>
            </a:r>
            <a:r>
              <a:rPr lang="nl-BE" dirty="0">
                <a:solidFill>
                  <a:schemeClr val="accent3">
                    <a:lumMod val="50000"/>
                  </a:schemeClr>
                </a:solidFill>
              </a:rPr>
              <a:t> </a:t>
            </a:r>
            <a:r>
              <a:rPr lang="nl-BE" dirty="0"/>
              <a:t>vzw:</a:t>
            </a:r>
            <a:endParaRPr lang="nl-BE" b="1" dirty="0"/>
          </a:p>
          <a:p>
            <a:pPr marL="68580" indent="0">
              <a:buNone/>
            </a:pPr>
            <a:r>
              <a:rPr lang="nl-BE" dirty="0"/>
              <a:t> </a:t>
            </a:r>
            <a:endParaRPr lang="nl-BE" b="1" dirty="0"/>
          </a:p>
          <a:p>
            <a:pPr marL="365760" lvl="1" indent="0">
              <a:buNone/>
            </a:pPr>
            <a:r>
              <a:rPr lang="en-GB" b="1" dirty="0"/>
              <a:t>D * E/(E+F</a:t>
            </a:r>
            <a:r>
              <a:rPr lang="en-GB" dirty="0"/>
              <a:t>)</a:t>
            </a:r>
            <a:endParaRPr lang="nl-BE" b="1" dirty="0"/>
          </a:p>
          <a:p>
            <a:pPr marL="68580" indent="0">
              <a:buNone/>
            </a:pPr>
            <a:r>
              <a:rPr lang="en-GB" dirty="0"/>
              <a:t> </a:t>
            </a:r>
            <a:endParaRPr lang="nl-BE" b="1" dirty="0"/>
          </a:p>
          <a:p>
            <a:r>
              <a:rPr lang="nl-BE" dirty="0"/>
              <a:t>Bij splitsing van CC vzw </a:t>
            </a:r>
            <a:r>
              <a:rPr lang="nl-BE" b="1" dirty="0"/>
              <a:t>10 of meer </a:t>
            </a:r>
            <a:r>
              <a:rPr lang="nl-BE" dirty="0"/>
              <a:t>volledig verstreken jaren na de fusie ontvangt de vzw die overeenkomt met het huidig geografisch gebied van </a:t>
            </a:r>
            <a:r>
              <a:rPr lang="nl-BE" b="1" dirty="0">
                <a:solidFill>
                  <a:srgbClr val="FF0000"/>
                </a:solidFill>
              </a:rPr>
              <a:t>BB</a:t>
            </a:r>
            <a:r>
              <a:rPr lang="nl-BE" dirty="0"/>
              <a:t> vzw:</a:t>
            </a:r>
            <a:br>
              <a:rPr lang="nl-BE" dirty="0"/>
            </a:br>
            <a:endParaRPr lang="nl-BE" b="1" dirty="0"/>
          </a:p>
          <a:p>
            <a:pPr marL="365760" lvl="1" indent="0">
              <a:buNone/>
            </a:pPr>
            <a:r>
              <a:rPr lang="en-GB" b="1" dirty="0"/>
              <a:t>D * F/(E+F)</a:t>
            </a:r>
            <a:endParaRPr lang="nl-BE" b="1" dirty="0"/>
          </a:p>
          <a:p>
            <a:endParaRPr lang="nl-BE" dirty="0"/>
          </a:p>
        </p:txBody>
      </p:sp>
      <p:cxnSp>
        <p:nvCxnSpPr>
          <p:cNvPr id="9" name="Rechte verbindingslijn 8"/>
          <p:cNvCxnSpPr/>
          <p:nvPr/>
        </p:nvCxnSpPr>
        <p:spPr>
          <a:xfrm>
            <a:off x="395536" y="3645024"/>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755576" y="6093296"/>
            <a:ext cx="7344816" cy="369332"/>
          </a:xfrm>
          <a:prstGeom prst="rect">
            <a:avLst/>
          </a:prstGeom>
          <a:noFill/>
        </p:spPr>
        <p:txBody>
          <a:bodyPr wrap="square" rtlCol="0">
            <a:spAutoFit/>
          </a:bodyPr>
          <a:lstStyle/>
          <a:p>
            <a:r>
              <a:rPr lang="nl-BE" b="1" dirty="0">
                <a:solidFill>
                  <a:schemeClr val="accent1">
                    <a:lumMod val="75000"/>
                  </a:schemeClr>
                </a:solidFill>
              </a:rPr>
              <a:t>Besturen aanzien dit als een eerlijke regeling</a:t>
            </a:r>
          </a:p>
        </p:txBody>
      </p:sp>
      <p:sp>
        <p:nvSpPr>
          <p:cNvPr id="11" name="Tekstvak 10"/>
          <p:cNvSpPr txBox="1"/>
          <p:nvPr/>
        </p:nvSpPr>
        <p:spPr>
          <a:xfrm>
            <a:off x="6516216" y="5370964"/>
            <a:ext cx="2254369" cy="923330"/>
          </a:xfrm>
          <a:prstGeom prst="rect">
            <a:avLst/>
          </a:prstGeom>
          <a:solidFill>
            <a:schemeClr val="accent6">
              <a:lumMod val="60000"/>
              <a:lumOff val="40000"/>
            </a:schemeClr>
          </a:solidFill>
        </p:spPr>
        <p:txBody>
          <a:bodyPr wrap="square" rtlCol="0">
            <a:spAutoFit/>
          </a:bodyPr>
          <a:lstStyle/>
          <a:p>
            <a:r>
              <a:rPr lang="nl-BE" dirty="0"/>
              <a:t>Lijken in de kast die besproken moeten worden?</a:t>
            </a:r>
          </a:p>
        </p:txBody>
      </p:sp>
      <p:sp>
        <p:nvSpPr>
          <p:cNvPr id="12" name="Tekstvak 11"/>
          <p:cNvSpPr txBox="1"/>
          <p:nvPr/>
        </p:nvSpPr>
        <p:spPr>
          <a:xfrm>
            <a:off x="613230" y="713636"/>
            <a:ext cx="3528392" cy="523220"/>
          </a:xfrm>
          <a:prstGeom prst="rect">
            <a:avLst/>
          </a:prstGeom>
          <a:noFill/>
        </p:spPr>
        <p:txBody>
          <a:bodyPr wrap="square" rtlCol="0">
            <a:spAutoFit/>
          </a:bodyPr>
          <a:lstStyle/>
          <a:p>
            <a:r>
              <a:rPr lang="nl-BE" sz="2800" b="1" dirty="0">
                <a:solidFill>
                  <a:schemeClr val="accent3">
                    <a:lumMod val="60000"/>
                    <a:lumOff val="40000"/>
                  </a:schemeClr>
                </a:solidFill>
              </a:rPr>
              <a:t>De formule</a:t>
            </a:r>
          </a:p>
        </p:txBody>
      </p:sp>
      <p:sp>
        <p:nvSpPr>
          <p:cNvPr id="5" name="Tekstvak 4"/>
          <p:cNvSpPr txBox="1"/>
          <p:nvPr/>
        </p:nvSpPr>
        <p:spPr>
          <a:xfrm>
            <a:off x="5148064" y="6430653"/>
            <a:ext cx="3816424" cy="369332"/>
          </a:xfrm>
          <a:prstGeom prst="rect">
            <a:avLst/>
          </a:prstGeom>
          <a:solidFill>
            <a:schemeClr val="accent4">
              <a:lumMod val="20000"/>
              <a:lumOff val="80000"/>
            </a:schemeClr>
          </a:solidFill>
        </p:spPr>
        <p:txBody>
          <a:bodyPr wrap="square" rtlCol="0">
            <a:spAutoFit/>
          </a:bodyPr>
          <a:lstStyle/>
          <a:p>
            <a:r>
              <a:rPr lang="nl-BE" dirty="0"/>
              <a:t>Wij hadden geen vastgoed!</a:t>
            </a:r>
          </a:p>
        </p:txBody>
      </p:sp>
    </p:spTree>
    <p:extLst>
      <p:ext uri="{BB962C8B-B14F-4D97-AF65-F5344CB8AC3E}">
        <p14:creationId xmlns:p14="http://schemas.microsoft.com/office/powerpoint/2010/main" val="2606526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188640"/>
            <a:ext cx="7627136" cy="924475"/>
          </a:xfrm>
        </p:spPr>
        <p:txBody>
          <a:bodyPr/>
          <a:lstStyle/>
          <a:p>
            <a:r>
              <a:rPr lang="nl-BE" dirty="0"/>
              <a:t>Fuseren is een proces</a:t>
            </a:r>
          </a:p>
        </p:txBody>
      </p:sp>
      <p:sp>
        <p:nvSpPr>
          <p:cNvPr id="5" name="Tijdelijke aanduiding voor inhoud 4"/>
          <p:cNvSpPr>
            <a:spLocks noGrp="1"/>
          </p:cNvSpPr>
          <p:nvPr>
            <p:ph sz="half" idx="2"/>
          </p:nvPr>
        </p:nvSpPr>
        <p:spPr>
          <a:xfrm>
            <a:off x="395536" y="1484784"/>
            <a:ext cx="7632848" cy="5256584"/>
          </a:xfrm>
        </p:spPr>
        <p:txBody>
          <a:bodyPr>
            <a:normAutofit fontScale="25000" lnSpcReduction="20000"/>
          </a:bodyPr>
          <a:lstStyle/>
          <a:p>
            <a:pPr marL="514350" indent="-514350">
              <a:buFont typeface="+mj-lt"/>
              <a:buAutoNum type="arabicPeriod" startAt="5"/>
            </a:pPr>
            <a:r>
              <a:rPr lang="nl-BE" sz="11200" b="1" dirty="0"/>
              <a:t>Beleidsplan, oprichting van nieuwe structuur (cellen)</a:t>
            </a:r>
            <a:r>
              <a:rPr lang="nl-BE" sz="11200" dirty="0"/>
              <a:t/>
            </a:r>
            <a:br>
              <a:rPr lang="nl-BE" sz="11200" dirty="0"/>
            </a:br>
            <a:endParaRPr lang="nl-BE" sz="11200" dirty="0"/>
          </a:p>
          <a:p>
            <a:pPr marL="457200" lvl="0" indent="-457200">
              <a:buFont typeface="+mj-lt"/>
              <a:buAutoNum type="arabicPeriod" startAt="6"/>
            </a:pPr>
            <a:r>
              <a:rPr lang="nl-BE" sz="11200" b="1" dirty="0"/>
              <a:t>Praktische zaken</a:t>
            </a:r>
          </a:p>
          <a:p>
            <a:pPr lvl="1"/>
            <a:r>
              <a:rPr lang="nl-BE" sz="6400" dirty="0" smtClean="0"/>
              <a:t>Naam en logo</a:t>
            </a:r>
            <a:endParaRPr lang="nl-BE" sz="6400" dirty="0"/>
          </a:p>
          <a:p>
            <a:pPr lvl="1"/>
            <a:r>
              <a:rPr lang="nl-BE" sz="6400" dirty="0"/>
              <a:t>Infrastructuur</a:t>
            </a:r>
          </a:p>
          <a:p>
            <a:pPr lvl="1"/>
            <a:r>
              <a:rPr lang="nl-BE" sz="6400" dirty="0"/>
              <a:t>Materiaal</a:t>
            </a:r>
          </a:p>
          <a:p>
            <a:pPr lvl="1"/>
            <a:r>
              <a:rPr lang="nl-BE" sz="6400" dirty="0"/>
              <a:t>Disciplines</a:t>
            </a:r>
          </a:p>
          <a:p>
            <a:pPr lvl="1"/>
            <a:r>
              <a:rPr lang="nl-BE" sz="6400" dirty="0"/>
              <a:t>Administratieve en praktische regelingen met de overheid</a:t>
            </a:r>
          </a:p>
          <a:p>
            <a:pPr lvl="1"/>
            <a:r>
              <a:rPr lang="nl-BE" sz="6400" dirty="0"/>
              <a:t>Ledenaansluiting</a:t>
            </a:r>
          </a:p>
          <a:p>
            <a:pPr lvl="1"/>
            <a:r>
              <a:rPr lang="nl-BE" sz="6400" dirty="0"/>
              <a:t>Drukwerk en al uw formulieren aanpassen (nieuwe naam)</a:t>
            </a:r>
          </a:p>
          <a:p>
            <a:pPr lvl="1"/>
            <a:r>
              <a:rPr lang="nl-BE" sz="6400" dirty="0"/>
              <a:t>Alle leveranciers verwittigen</a:t>
            </a:r>
          </a:p>
          <a:p>
            <a:pPr lvl="1"/>
            <a:r>
              <a:rPr lang="nl-BE" sz="6400" dirty="0"/>
              <a:t>Contracten personeel aanpassen</a:t>
            </a:r>
          </a:p>
          <a:p>
            <a:pPr lvl="1"/>
            <a:r>
              <a:rPr lang="nl-BE" sz="6400" dirty="0" smtClean="0"/>
              <a:t>Wijziging maatschappelijk adres?</a:t>
            </a:r>
          </a:p>
          <a:p>
            <a:pPr lvl="1"/>
            <a:r>
              <a:rPr lang="nl-BE" sz="6400" dirty="0" smtClean="0"/>
              <a:t>….</a:t>
            </a:r>
            <a:r>
              <a:rPr lang="nl-BE" sz="4000" dirty="0"/>
              <a:t/>
            </a:r>
            <a:br>
              <a:rPr lang="nl-BE" sz="4000" dirty="0"/>
            </a:br>
            <a:endParaRPr lang="nl-BE" sz="4000" dirty="0"/>
          </a:p>
          <a:p>
            <a:pPr marL="457200" indent="-457200">
              <a:buFont typeface="+mj-lt"/>
              <a:buAutoNum type="arabicPeriod" startAt="6"/>
            </a:pPr>
            <a:r>
              <a:rPr lang="nl-BE" sz="11200" b="1" dirty="0"/>
              <a:t>Communicatie</a:t>
            </a:r>
          </a:p>
          <a:p>
            <a:pPr lvl="1"/>
            <a:r>
              <a:rPr lang="nl-BE" sz="6400" dirty="0"/>
              <a:t>Website en e-mailadres</a:t>
            </a:r>
          </a:p>
          <a:p>
            <a:pPr lvl="1"/>
            <a:r>
              <a:rPr lang="nl-BE" sz="6400" dirty="0"/>
              <a:t>Bekendmaking van de fusie aan de stakeholders</a:t>
            </a:r>
          </a:p>
          <a:p>
            <a:endParaRPr lang="nl-BE" sz="4000" dirty="0"/>
          </a:p>
        </p:txBody>
      </p:sp>
    </p:spTree>
    <p:extLst>
      <p:ext uri="{BB962C8B-B14F-4D97-AF65-F5344CB8AC3E}">
        <p14:creationId xmlns:p14="http://schemas.microsoft.com/office/powerpoint/2010/main" val="988844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Onze fusie </a:t>
            </a:r>
            <a:endParaRPr lang="nl-BE" dirty="0"/>
          </a:p>
        </p:txBody>
      </p:sp>
      <p:sp>
        <p:nvSpPr>
          <p:cNvPr id="3" name="Tijdelijke aanduiding voor inhoud 2"/>
          <p:cNvSpPr>
            <a:spLocks noGrp="1"/>
          </p:cNvSpPr>
          <p:nvPr>
            <p:ph idx="1"/>
          </p:nvPr>
        </p:nvSpPr>
        <p:spPr>
          <a:xfrm>
            <a:off x="457200" y="1597418"/>
            <a:ext cx="8229600" cy="4855918"/>
          </a:xfrm>
        </p:spPr>
        <p:txBody>
          <a:bodyPr/>
          <a:lstStyle/>
          <a:p>
            <a:pPr marL="0" indent="0">
              <a:buNone/>
            </a:pPr>
            <a:r>
              <a:rPr lang="nl-BE" dirty="0" smtClean="0"/>
              <a:t>Cellen</a:t>
            </a:r>
          </a:p>
          <a:p>
            <a:pPr marL="0" indent="0">
              <a:buNone/>
            </a:pPr>
            <a:endParaRPr lang="nl-BE" dirty="0" smtClean="0"/>
          </a:p>
          <a:p>
            <a:pPr marL="0" indent="0">
              <a:buNone/>
            </a:pPr>
            <a:endParaRPr lang="nl-BE" dirty="0" smtClean="0"/>
          </a:p>
          <a:p>
            <a:pPr marL="0" indent="0">
              <a:buNone/>
            </a:pPr>
            <a:r>
              <a:rPr lang="nl-BE" dirty="0" smtClean="0"/>
              <a:t>Nieuwsbrief</a:t>
            </a:r>
          </a:p>
          <a:p>
            <a:pPr marL="0" indent="0">
              <a:buNone/>
            </a:pPr>
            <a:endParaRPr lang="nl-BE" dirty="0" smtClean="0"/>
          </a:p>
          <a:p>
            <a:pPr marL="0" indent="0">
              <a:buNone/>
            </a:pPr>
            <a:endParaRPr lang="nl-BE" dirty="0" smtClean="0"/>
          </a:p>
          <a:p>
            <a:pPr marL="0" indent="0">
              <a:buNone/>
            </a:pPr>
            <a:r>
              <a:rPr lang="nl-BE" dirty="0" smtClean="0"/>
              <a:t>Geboortekaartje</a:t>
            </a:r>
          </a:p>
        </p:txBody>
      </p:sp>
      <p:pic>
        <p:nvPicPr>
          <p:cNvPr id="6" name="Afbeelding 5"/>
          <p:cNvPicPr>
            <a:picLocks noChangeAspect="1"/>
          </p:cNvPicPr>
          <p:nvPr/>
        </p:nvPicPr>
        <p:blipFill>
          <a:blip r:embed="rId2"/>
          <a:stretch>
            <a:fillRect/>
          </a:stretch>
        </p:blipFill>
        <p:spPr>
          <a:xfrm>
            <a:off x="3719164" y="1597418"/>
            <a:ext cx="1091279" cy="1091279"/>
          </a:xfrm>
          <a:prstGeom prst="rect">
            <a:avLst/>
          </a:prstGeom>
        </p:spPr>
      </p:pic>
      <p:pic>
        <p:nvPicPr>
          <p:cNvPr id="9" name="Afbeelding 8"/>
          <p:cNvPicPr>
            <a:picLocks noChangeAspect="1"/>
          </p:cNvPicPr>
          <p:nvPr/>
        </p:nvPicPr>
        <p:blipFill rotWithShape="1">
          <a:blip r:embed="rId3"/>
          <a:srcRect t="-1" r="5134" b="41906"/>
          <a:stretch/>
        </p:blipFill>
        <p:spPr>
          <a:xfrm>
            <a:off x="5915203" y="2143057"/>
            <a:ext cx="3228797" cy="3446183"/>
          </a:xfrm>
          <a:prstGeom prst="rect">
            <a:avLst/>
          </a:prstGeom>
        </p:spPr>
      </p:pic>
      <p:pic>
        <p:nvPicPr>
          <p:cNvPr id="12" name="Afbeelding 11"/>
          <p:cNvPicPr>
            <a:picLocks noChangeAspect="1"/>
          </p:cNvPicPr>
          <p:nvPr/>
        </p:nvPicPr>
        <p:blipFill>
          <a:blip r:embed="rId4"/>
          <a:stretch>
            <a:fillRect/>
          </a:stretch>
        </p:blipFill>
        <p:spPr>
          <a:xfrm>
            <a:off x="3588594" y="4642024"/>
            <a:ext cx="1979980" cy="197998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3" name="Afbeelding 12"/>
          <p:cNvPicPr>
            <a:picLocks noChangeAspect="1"/>
          </p:cNvPicPr>
          <p:nvPr/>
        </p:nvPicPr>
        <p:blipFill>
          <a:blip r:embed="rId5"/>
          <a:stretch>
            <a:fillRect/>
          </a:stretch>
        </p:blipFill>
        <p:spPr>
          <a:xfrm>
            <a:off x="3968637" y="4899520"/>
            <a:ext cx="1056474" cy="904892"/>
          </a:xfrm>
          <a:prstGeom prst="rect">
            <a:avLst/>
          </a:prstGeom>
        </p:spPr>
      </p:pic>
      <p:pic>
        <p:nvPicPr>
          <p:cNvPr id="14" name="Afbeelding 13"/>
          <p:cNvPicPr>
            <a:picLocks noChangeAspect="1"/>
          </p:cNvPicPr>
          <p:nvPr/>
        </p:nvPicPr>
        <p:blipFill>
          <a:blip r:embed="rId6"/>
          <a:stretch>
            <a:fillRect/>
          </a:stretch>
        </p:blipFill>
        <p:spPr>
          <a:xfrm>
            <a:off x="3719164" y="5810654"/>
            <a:ext cx="1532742" cy="832999"/>
          </a:xfrm>
          <a:prstGeom prst="rect">
            <a:avLst/>
          </a:prstGeom>
        </p:spPr>
      </p:pic>
      <p:pic>
        <p:nvPicPr>
          <p:cNvPr id="1027" name="Picture 3" descr="hana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1795" y="431236"/>
            <a:ext cx="17145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04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Waarom overwegen kringen dit?</a:t>
            </a:r>
          </a:p>
        </p:txBody>
      </p:sp>
      <p:sp>
        <p:nvSpPr>
          <p:cNvPr id="3" name="Tijdelijke aanduiding voor inhoud 2"/>
          <p:cNvSpPr>
            <a:spLocks noGrp="1"/>
          </p:cNvSpPr>
          <p:nvPr>
            <p:ph idx="1"/>
          </p:nvPr>
        </p:nvSpPr>
        <p:spPr/>
        <p:txBody>
          <a:bodyPr/>
          <a:lstStyle/>
          <a:p>
            <a:r>
              <a:rPr lang="nl-BE" sz="2800" dirty="0"/>
              <a:t>Kleinere kringen hebben het moeilijk om het steeds </a:t>
            </a:r>
            <a:r>
              <a:rPr lang="nl-BE" sz="2800" dirty="0">
                <a:solidFill>
                  <a:schemeClr val="accent6">
                    <a:lumMod val="75000"/>
                  </a:schemeClr>
                </a:solidFill>
              </a:rPr>
              <a:t>groter wordende takenpakket </a:t>
            </a:r>
            <a:r>
              <a:rPr lang="nl-BE" sz="2800" dirty="0"/>
              <a:t>dat de overheid vraagt in te vullen (zie schema DM)</a:t>
            </a:r>
            <a:br>
              <a:rPr lang="nl-BE" sz="2800" dirty="0"/>
            </a:br>
            <a:endParaRPr lang="nl-BE" sz="2800" dirty="0"/>
          </a:p>
          <a:p>
            <a:r>
              <a:rPr lang="nl-BE" sz="2800" dirty="0">
                <a:solidFill>
                  <a:schemeClr val="accent6">
                    <a:lumMod val="75000"/>
                  </a:schemeClr>
                </a:solidFill>
              </a:rPr>
              <a:t>Bestuursleden vinden </a:t>
            </a:r>
            <a:r>
              <a:rPr lang="nl-BE" sz="2800" dirty="0"/>
              <a:t>(vergrijzing) wordt moeilijker; </a:t>
            </a:r>
            <a:r>
              <a:rPr lang="nl-BE" sz="2800" dirty="0">
                <a:solidFill>
                  <a:schemeClr val="accent6">
                    <a:lumMod val="75000"/>
                  </a:schemeClr>
                </a:solidFill>
              </a:rPr>
              <a:t>niet langer pro-</a:t>
            </a:r>
            <a:r>
              <a:rPr lang="nl-BE" sz="2800" dirty="0" err="1">
                <a:solidFill>
                  <a:schemeClr val="accent6">
                    <a:lumMod val="75000"/>
                  </a:schemeClr>
                </a:solidFill>
              </a:rPr>
              <a:t>bono</a:t>
            </a:r>
            <a:r>
              <a:rPr lang="nl-BE" sz="2800" dirty="0"/>
              <a:t/>
            </a:r>
            <a:br>
              <a:rPr lang="nl-BE" sz="2800" dirty="0"/>
            </a:br>
            <a:r>
              <a:rPr lang="nl-BE" sz="2000" dirty="0"/>
              <a:t>lidgeld van 30 à 40 artsen + basissubsidie van de overheid</a:t>
            </a:r>
            <a:br>
              <a:rPr lang="nl-BE" sz="2000" dirty="0"/>
            </a:br>
            <a:r>
              <a:rPr lang="nl-BE" sz="2000" dirty="0">
                <a:solidFill>
                  <a:schemeClr val="accent6">
                    <a:lumMod val="75000"/>
                  </a:schemeClr>
                </a:solidFill>
              </a:rPr>
              <a:t>= te laag budget</a:t>
            </a:r>
            <a:br>
              <a:rPr lang="nl-BE" sz="2000" dirty="0">
                <a:solidFill>
                  <a:schemeClr val="accent6">
                    <a:lumMod val="75000"/>
                  </a:schemeClr>
                </a:solidFill>
              </a:rPr>
            </a:br>
            <a:endParaRPr lang="nl-BE" sz="2800" dirty="0">
              <a:solidFill>
                <a:schemeClr val="accent6">
                  <a:lumMod val="75000"/>
                </a:schemeClr>
              </a:solidFill>
            </a:endParaRPr>
          </a:p>
          <a:p>
            <a:r>
              <a:rPr lang="nl-BE" sz="2800" dirty="0">
                <a:solidFill>
                  <a:schemeClr val="accent3">
                    <a:lumMod val="75000"/>
                  </a:schemeClr>
                </a:solidFill>
              </a:rPr>
              <a:t>Projecten </a:t>
            </a:r>
            <a:r>
              <a:rPr lang="nl-BE" sz="2800" dirty="0"/>
              <a:t>(wachtpost of LMN) zijn vaak een</a:t>
            </a:r>
            <a:br>
              <a:rPr lang="nl-BE" sz="2800" dirty="0"/>
            </a:br>
            <a:r>
              <a:rPr lang="nl-BE" sz="2800" dirty="0">
                <a:solidFill>
                  <a:schemeClr val="accent3">
                    <a:lumMod val="75000"/>
                  </a:schemeClr>
                </a:solidFill>
              </a:rPr>
              <a:t>eerste stap in samenwerking</a:t>
            </a:r>
          </a:p>
        </p:txBody>
      </p:sp>
    </p:spTree>
    <p:extLst>
      <p:ext uri="{BB962C8B-B14F-4D97-AF65-F5344CB8AC3E}">
        <p14:creationId xmlns:p14="http://schemas.microsoft.com/office/powerpoint/2010/main" val="2322916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Tijdlijn fusie </a:t>
            </a:r>
            <a:endParaRPr lang="nl-BE" dirty="0"/>
          </a:p>
        </p:txBody>
      </p:sp>
      <p:sp>
        <p:nvSpPr>
          <p:cNvPr id="3" name="Tijdelijke aanduiding voor inhoud 2"/>
          <p:cNvSpPr>
            <a:spLocks noGrp="1"/>
          </p:cNvSpPr>
          <p:nvPr>
            <p:ph idx="1"/>
          </p:nvPr>
        </p:nvSpPr>
        <p:spPr>
          <a:xfrm>
            <a:off x="457200" y="1597418"/>
            <a:ext cx="8229600" cy="4855918"/>
          </a:xfrm>
        </p:spPr>
        <p:txBody>
          <a:bodyPr/>
          <a:lstStyle/>
          <a:p>
            <a:r>
              <a:rPr lang="nl-BE" sz="2800" dirty="0" smtClean="0"/>
              <a:t>Oktober 2015: voorstel werkgroep fusie bekrachtigd door bestuur </a:t>
            </a:r>
          </a:p>
          <a:p>
            <a:r>
              <a:rPr lang="nl-BE" sz="2800" dirty="0" smtClean="0"/>
              <a:t>April 2016:</a:t>
            </a:r>
          </a:p>
          <a:p>
            <a:pPr marL="914400" lvl="1" indent="-457200">
              <a:buFont typeface="+mj-lt"/>
              <a:buAutoNum type="arabicPeriod"/>
            </a:pPr>
            <a:r>
              <a:rPr lang="nl-BE" sz="2400" dirty="0" smtClean="0"/>
              <a:t>Algemene Vergadering GMS uitbreiding regio</a:t>
            </a:r>
          </a:p>
          <a:p>
            <a:pPr marL="914400" lvl="1" indent="-457200">
              <a:buFont typeface="+mj-lt"/>
              <a:buAutoNum type="arabicPeriod"/>
            </a:pPr>
            <a:r>
              <a:rPr lang="nl-BE" sz="2400" dirty="0" smtClean="0"/>
              <a:t>Algemene Vergadering HAAN ontbinding 31/12/2016</a:t>
            </a:r>
          </a:p>
          <a:p>
            <a:pPr lvl="1">
              <a:buFont typeface="Wingdings" panose="05000000000000000000" pitchFamily="2" charset="2"/>
              <a:buChar char="Ø"/>
            </a:pPr>
            <a:r>
              <a:rPr lang="nl-BE" sz="2400" dirty="0" smtClean="0"/>
              <a:t>Leden HAAN worden lid van GMS (</a:t>
            </a:r>
            <a:r>
              <a:rPr lang="nl-BE" sz="2400" u="sng" dirty="0" smtClean="0"/>
              <a:t>stemrecht</a:t>
            </a:r>
            <a:r>
              <a:rPr lang="nl-BE" sz="2400" dirty="0" smtClean="0"/>
              <a:t>)</a:t>
            </a:r>
          </a:p>
          <a:p>
            <a:r>
              <a:rPr lang="nl-BE" sz="2800" dirty="0" smtClean="0"/>
              <a:t>Mei 2016: Gezamenlijke Algemene Vergadering met nieuwe naam en nieuwe statuten </a:t>
            </a:r>
          </a:p>
          <a:p>
            <a:r>
              <a:rPr lang="nl-BE" sz="2800" dirty="0" smtClean="0">
                <a:solidFill>
                  <a:srgbClr val="C00000"/>
                </a:solidFill>
              </a:rPr>
              <a:t>=&gt; Huisartsenkring Noord Antwerpen = HANA</a:t>
            </a:r>
          </a:p>
          <a:p>
            <a:r>
              <a:rPr lang="nl-BE" sz="2800" dirty="0"/>
              <a:t>Januari 2017: AV ontbinding HAAN</a:t>
            </a:r>
          </a:p>
          <a:p>
            <a:pPr marL="0" indent="0">
              <a:buNone/>
            </a:pPr>
            <a:endParaRPr lang="nl-BE" dirty="0" smtClean="0"/>
          </a:p>
        </p:txBody>
      </p:sp>
      <p:pic>
        <p:nvPicPr>
          <p:cNvPr id="5" name="Picture 3" descr="hana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22275"/>
            <a:ext cx="17145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80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Valkuilen</a:t>
            </a:r>
            <a:endParaRPr lang="nl-BE" dirty="0"/>
          </a:p>
        </p:txBody>
      </p:sp>
      <p:sp>
        <p:nvSpPr>
          <p:cNvPr id="3" name="Tijdelijke aanduiding voor inhoud 2"/>
          <p:cNvSpPr>
            <a:spLocks noGrp="1"/>
          </p:cNvSpPr>
          <p:nvPr>
            <p:ph idx="1"/>
          </p:nvPr>
        </p:nvSpPr>
        <p:spPr>
          <a:xfrm>
            <a:off x="457200" y="1600200"/>
            <a:ext cx="8229600" cy="4853136"/>
          </a:xfrm>
        </p:spPr>
        <p:txBody>
          <a:bodyPr/>
          <a:lstStyle/>
          <a:p>
            <a:r>
              <a:rPr lang="nl-BE" sz="2800" dirty="0" smtClean="0"/>
              <a:t>Angst voor weerstand in de kring als rem op fusieproces</a:t>
            </a:r>
          </a:p>
          <a:p>
            <a:r>
              <a:rPr lang="nl-BE" sz="2800" dirty="0" smtClean="0"/>
              <a:t>Personeel</a:t>
            </a:r>
          </a:p>
          <a:p>
            <a:pPr lvl="1"/>
            <a:r>
              <a:rPr lang="nl-BE" sz="2000" dirty="0" smtClean="0"/>
              <a:t>Onzekerheid over mogelijk ontslag (van 2 naar 1 </a:t>
            </a:r>
            <a:r>
              <a:rPr lang="nl-BE" sz="2000" dirty="0" err="1" smtClean="0"/>
              <a:t>lmn</a:t>
            </a:r>
            <a:r>
              <a:rPr lang="nl-BE" sz="2000" dirty="0" smtClean="0"/>
              <a:t>?)</a:t>
            </a:r>
          </a:p>
          <a:p>
            <a:pPr lvl="1"/>
            <a:r>
              <a:rPr lang="nl-BE" sz="2000" dirty="0" smtClean="0"/>
              <a:t>Wie begeleidt fusie (personeelslid van 1 kring)?</a:t>
            </a:r>
          </a:p>
          <a:p>
            <a:pPr lvl="1"/>
            <a:r>
              <a:rPr lang="nl-BE" sz="2000" dirty="0" smtClean="0"/>
              <a:t>Eigen personeel willen behouden</a:t>
            </a:r>
          </a:p>
          <a:p>
            <a:r>
              <a:rPr lang="nl-BE" sz="2800" dirty="0" smtClean="0"/>
              <a:t>Onderschatten van inzet van mensen en middelen om de fusie te doen slagen (jurist)</a:t>
            </a:r>
          </a:p>
          <a:p>
            <a:r>
              <a:rPr lang="nl-BE" dirty="0"/>
              <a:t>Samenstellen nieuwe bestuur tijdig </a:t>
            </a:r>
            <a:r>
              <a:rPr lang="nl-BE" dirty="0" smtClean="0"/>
              <a:t>bevragen</a:t>
            </a:r>
          </a:p>
          <a:p>
            <a:r>
              <a:rPr lang="nl-BE" dirty="0"/>
              <a:t>Kans op afhaken oudere generatie</a:t>
            </a:r>
          </a:p>
          <a:p>
            <a:endParaRPr lang="nl-BE" dirty="0"/>
          </a:p>
          <a:p>
            <a:endParaRPr lang="nl-BE" dirty="0" smtClean="0"/>
          </a:p>
          <a:p>
            <a:pPr marL="457200" lvl="1" indent="0">
              <a:buNone/>
            </a:pPr>
            <a:endParaRPr lang="nl-BE" dirty="0" smtClean="0"/>
          </a:p>
          <a:p>
            <a:pPr lvl="1"/>
            <a:endParaRPr lang="nl-BE" dirty="0"/>
          </a:p>
        </p:txBody>
      </p:sp>
      <p:pic>
        <p:nvPicPr>
          <p:cNvPr id="5" name="Picture 3" descr="hana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22275"/>
            <a:ext cx="17145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42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Valkuilen</a:t>
            </a:r>
            <a:endParaRPr lang="nl-BE" dirty="0"/>
          </a:p>
        </p:txBody>
      </p:sp>
      <p:sp>
        <p:nvSpPr>
          <p:cNvPr id="3" name="Tijdelijke aanduiding voor inhoud 2"/>
          <p:cNvSpPr>
            <a:spLocks noGrp="1"/>
          </p:cNvSpPr>
          <p:nvPr>
            <p:ph idx="1"/>
          </p:nvPr>
        </p:nvSpPr>
        <p:spPr>
          <a:xfrm>
            <a:off x="457200" y="1700808"/>
            <a:ext cx="8229600" cy="4425355"/>
          </a:xfrm>
        </p:spPr>
        <p:txBody>
          <a:bodyPr/>
          <a:lstStyle/>
          <a:p>
            <a:pPr marL="342900" lvl="1" indent="-342900">
              <a:buClr>
                <a:srgbClr val="C3D69B"/>
              </a:buClr>
              <a:buFont typeface="Arial" panose="020B0604020202020204" pitchFamily="34" charset="0"/>
              <a:buChar char="•"/>
            </a:pPr>
            <a:r>
              <a:rPr lang="nl-BE" dirty="0" smtClean="0"/>
              <a:t>Mandaat </a:t>
            </a:r>
            <a:r>
              <a:rPr lang="nl-BE" dirty="0"/>
              <a:t>voor werkgroep fusie: niet elk besluit opnieuw nemen op aparte bestuursvergaderingen</a:t>
            </a:r>
          </a:p>
          <a:p>
            <a:pPr marL="342900" lvl="1" indent="-342900">
              <a:buClr>
                <a:srgbClr val="C3D69B"/>
              </a:buClr>
              <a:buFont typeface="Arial" panose="020B0604020202020204" pitchFamily="34" charset="0"/>
              <a:buChar char="•"/>
            </a:pPr>
            <a:r>
              <a:rPr lang="nl-BE" dirty="0"/>
              <a:t>Wat als Algemene Vergadering niet instemt met voorstel van bestuur om te fuseren?</a:t>
            </a:r>
          </a:p>
          <a:p>
            <a:pPr marL="342900" lvl="1" indent="-342900">
              <a:buClr>
                <a:srgbClr val="C3D69B"/>
              </a:buClr>
              <a:buFont typeface="Arial" panose="020B0604020202020204" pitchFamily="34" charset="0"/>
              <a:buChar char="•"/>
            </a:pPr>
            <a:r>
              <a:rPr lang="nl-BE" dirty="0"/>
              <a:t>Instemmen ontbinding was nodig, maar in staatsblad publiceren moet later: ‘niet ontbinden in de toekomst’</a:t>
            </a:r>
          </a:p>
          <a:p>
            <a:pPr marL="342900" lvl="1" indent="-342900">
              <a:buClr>
                <a:srgbClr val="C3D69B"/>
              </a:buClr>
              <a:buFont typeface="Arial" panose="020B0604020202020204" pitchFamily="34" charset="0"/>
              <a:buChar char="•"/>
            </a:pPr>
            <a:r>
              <a:rPr lang="nl-BE" dirty="0"/>
              <a:t>Lopende projecten afwerken, boekjaar afsluiten</a:t>
            </a:r>
          </a:p>
          <a:p>
            <a:pPr marL="342900" lvl="1" indent="-342900">
              <a:buClr>
                <a:srgbClr val="C3D69B"/>
              </a:buClr>
              <a:buFont typeface="Arial" panose="020B0604020202020204" pitchFamily="34" charset="0"/>
              <a:buChar char="•"/>
            </a:pPr>
            <a:r>
              <a:rPr lang="nl-BE" dirty="0"/>
              <a:t>Toestemming overheid vragen voor fusie</a:t>
            </a:r>
          </a:p>
        </p:txBody>
      </p:sp>
      <p:pic>
        <p:nvPicPr>
          <p:cNvPr id="5" name="Picture 3" descr="hana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22275"/>
            <a:ext cx="17145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12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Tips</a:t>
            </a:r>
            <a:endParaRPr lang="nl-BE" dirty="0"/>
          </a:p>
        </p:txBody>
      </p:sp>
      <p:sp>
        <p:nvSpPr>
          <p:cNvPr id="3" name="Tijdelijke aanduiding voor inhoud 2"/>
          <p:cNvSpPr>
            <a:spLocks noGrp="1"/>
          </p:cNvSpPr>
          <p:nvPr>
            <p:ph idx="1"/>
          </p:nvPr>
        </p:nvSpPr>
        <p:spPr/>
        <p:txBody>
          <a:bodyPr/>
          <a:lstStyle/>
          <a:p>
            <a:r>
              <a:rPr lang="nl-BE" dirty="0" smtClean="0"/>
              <a:t>coach voor Denkdag (DM)</a:t>
            </a:r>
          </a:p>
          <a:p>
            <a:r>
              <a:rPr lang="nl-BE" dirty="0" smtClean="0"/>
              <a:t>communicatie naar personeel </a:t>
            </a:r>
          </a:p>
          <a:p>
            <a:r>
              <a:rPr lang="nl-BE" dirty="0" smtClean="0"/>
              <a:t>communicatie naar leden tijdens het fusieproces</a:t>
            </a:r>
          </a:p>
          <a:p>
            <a:r>
              <a:rPr lang="nl-BE" dirty="0"/>
              <a:t>n</a:t>
            </a:r>
            <a:r>
              <a:rPr lang="nl-BE" dirty="0" smtClean="0"/>
              <a:t>aar elkaar toe groeien: HWP, navorming, sociale activiteiten,…</a:t>
            </a:r>
          </a:p>
          <a:p>
            <a:endParaRPr lang="nl-BE" dirty="0"/>
          </a:p>
        </p:txBody>
      </p:sp>
      <p:pic>
        <p:nvPicPr>
          <p:cNvPr id="5" name="Picture 3" descr="hana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22275"/>
            <a:ext cx="17145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59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Vragen</a:t>
            </a:r>
            <a:endParaRPr lang="nl-BE"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6975" y="1916113"/>
            <a:ext cx="4210050" cy="4210050"/>
          </a:xfrm>
        </p:spPr>
      </p:pic>
      <p:pic>
        <p:nvPicPr>
          <p:cNvPr id="7" name="Picture 3" descr="hana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41164"/>
            <a:ext cx="17145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372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Onze kringen</a:t>
            </a:r>
          </a:p>
        </p:txBody>
      </p:sp>
      <p:sp>
        <p:nvSpPr>
          <p:cNvPr id="3" name="Tijdelijke aanduiding voor inhoud 2"/>
          <p:cNvSpPr>
            <a:spLocks noGrp="1"/>
          </p:cNvSpPr>
          <p:nvPr>
            <p:ph idx="1"/>
          </p:nvPr>
        </p:nvSpPr>
        <p:spPr>
          <a:xfrm>
            <a:off x="457200" y="1600200"/>
            <a:ext cx="8363272" cy="4525963"/>
          </a:xfrm>
        </p:spPr>
        <p:txBody>
          <a:bodyPr/>
          <a:lstStyle/>
          <a:p>
            <a:r>
              <a:rPr lang="nl-BE" sz="2800" dirty="0">
                <a:solidFill>
                  <a:schemeClr val="accent6">
                    <a:lumMod val="75000"/>
                  </a:schemeClr>
                </a:solidFill>
              </a:rPr>
              <a:t>Fusie in 2016 </a:t>
            </a:r>
            <a:r>
              <a:rPr lang="nl-BE" sz="2000" dirty="0">
                <a:solidFill>
                  <a:schemeClr val="accent6">
                    <a:lumMod val="75000"/>
                  </a:schemeClr>
                </a:solidFill>
              </a:rPr>
              <a:t>(afronding per 1/1/2017)</a:t>
            </a:r>
            <a:r>
              <a:rPr lang="nl-BE" sz="2400" dirty="0">
                <a:solidFill>
                  <a:schemeClr val="accent6">
                    <a:lumMod val="75000"/>
                  </a:schemeClr>
                </a:solidFill>
              </a:rPr>
              <a:t> </a:t>
            </a:r>
            <a:r>
              <a:rPr lang="nl-BE" sz="1800" dirty="0">
                <a:solidFill>
                  <a:schemeClr val="accent6">
                    <a:lumMod val="75000"/>
                  </a:schemeClr>
                </a:solidFill>
              </a:rPr>
              <a:t>proces</a:t>
            </a:r>
            <a:r>
              <a:rPr lang="nl-BE" sz="2400" dirty="0">
                <a:solidFill>
                  <a:schemeClr val="accent6">
                    <a:lumMod val="75000"/>
                  </a:schemeClr>
                </a:solidFill>
              </a:rPr>
              <a:t> </a:t>
            </a:r>
            <a:r>
              <a:rPr lang="nl-BE" sz="1800" dirty="0">
                <a:solidFill>
                  <a:schemeClr val="accent6">
                    <a:lumMod val="75000"/>
                  </a:schemeClr>
                </a:solidFill>
              </a:rPr>
              <a:t>gestart in januari 2014</a:t>
            </a:r>
            <a:endParaRPr lang="nl-BE" sz="2800" dirty="0">
              <a:solidFill>
                <a:schemeClr val="accent6">
                  <a:lumMod val="75000"/>
                </a:schemeClr>
              </a:solidFill>
            </a:endParaRPr>
          </a:p>
          <a:p>
            <a:r>
              <a:rPr lang="nl-BE" sz="2800" dirty="0">
                <a:solidFill>
                  <a:schemeClr val="accent6">
                    <a:lumMod val="75000"/>
                  </a:schemeClr>
                </a:solidFill>
              </a:rPr>
              <a:t>Gezamenlijke huisartsenwachtpost </a:t>
            </a:r>
            <a:r>
              <a:rPr lang="nl-BE" sz="2800" i="1" dirty="0">
                <a:solidFill>
                  <a:schemeClr val="accent6">
                    <a:lumMod val="75000"/>
                  </a:schemeClr>
                </a:solidFill>
              </a:rPr>
              <a:t>(aparte vzw)</a:t>
            </a:r>
            <a:r>
              <a:rPr lang="nl-BE" sz="2800" i="1" dirty="0"/>
              <a:t/>
            </a:r>
            <a:br>
              <a:rPr lang="nl-BE" sz="2800" i="1" dirty="0"/>
            </a:br>
            <a:r>
              <a:rPr lang="nl-BE" sz="2000" i="1" dirty="0"/>
              <a:t>(gestart 2007 qua overleg – geopend in juli 2011)</a:t>
            </a:r>
          </a:p>
          <a:p>
            <a:pPr lvl="1"/>
            <a:r>
              <a:rPr lang="nl-BE" sz="2000" dirty="0"/>
              <a:t>Manager </a:t>
            </a:r>
            <a:r>
              <a:rPr lang="nl-BE" sz="2000" dirty="0" err="1"/>
              <a:t>hwp</a:t>
            </a:r>
            <a:r>
              <a:rPr lang="nl-BE" sz="2000" dirty="0"/>
              <a:t> sinds aug. 2010 opstart wachtpost</a:t>
            </a:r>
            <a:br>
              <a:rPr lang="nl-BE" sz="2000" dirty="0"/>
            </a:br>
            <a:r>
              <a:rPr lang="nl-BE" sz="2000" dirty="0"/>
              <a:t>3 dagen per week coördinatie </a:t>
            </a:r>
            <a:r>
              <a:rPr lang="nl-BE" sz="2000" dirty="0" err="1"/>
              <a:t>hwp</a:t>
            </a:r>
            <a:r>
              <a:rPr lang="nl-BE" sz="2000" dirty="0"/>
              <a:t> +</a:t>
            </a:r>
            <a:br>
              <a:rPr lang="nl-BE" sz="2000" dirty="0"/>
            </a:br>
            <a:r>
              <a:rPr lang="nl-BE" sz="2000" dirty="0"/>
              <a:t>1 dag per week voor elke kring als kringcoördinator</a:t>
            </a:r>
            <a:br>
              <a:rPr lang="nl-BE" sz="2000" dirty="0"/>
            </a:br>
            <a:endParaRPr lang="nl-BE" sz="2000" dirty="0"/>
          </a:p>
          <a:p>
            <a:r>
              <a:rPr lang="nl-BE" sz="2800" dirty="0">
                <a:solidFill>
                  <a:schemeClr val="accent6">
                    <a:lumMod val="75000"/>
                  </a:schemeClr>
                </a:solidFill>
              </a:rPr>
              <a:t>Elke kring een LMN-project </a:t>
            </a:r>
            <a:r>
              <a:rPr lang="nl-BE" sz="2800" dirty="0"/>
              <a:t>sinds 2010 maar </a:t>
            </a:r>
            <a:r>
              <a:rPr lang="nl-BE" sz="2800" dirty="0">
                <a:solidFill>
                  <a:schemeClr val="accent6">
                    <a:lumMod val="75000"/>
                  </a:schemeClr>
                </a:solidFill>
              </a:rPr>
              <a:t>gezamenlijke stuurgroep </a:t>
            </a:r>
            <a:r>
              <a:rPr lang="nl-BE" sz="2800" dirty="0"/>
              <a:t>en de ZTP werkten samen (locatie </a:t>
            </a:r>
            <a:r>
              <a:rPr lang="nl-BE" sz="2800" dirty="0" err="1"/>
              <a:t>hwp</a:t>
            </a:r>
            <a:r>
              <a:rPr lang="nl-BE" sz="2800" dirty="0"/>
              <a:t> zodra open)</a:t>
            </a:r>
          </a:p>
        </p:txBody>
      </p:sp>
      <p:sp>
        <p:nvSpPr>
          <p:cNvPr id="4" name="Tekstvak 3"/>
          <p:cNvSpPr txBox="1"/>
          <p:nvPr/>
        </p:nvSpPr>
        <p:spPr>
          <a:xfrm>
            <a:off x="909936" y="5916825"/>
            <a:ext cx="7776864" cy="646331"/>
          </a:xfrm>
          <a:prstGeom prst="rect">
            <a:avLst/>
          </a:prstGeom>
          <a:solidFill>
            <a:schemeClr val="accent6">
              <a:lumMod val="60000"/>
              <a:lumOff val="40000"/>
            </a:schemeClr>
          </a:solidFill>
        </p:spPr>
        <p:txBody>
          <a:bodyPr wrap="square" rtlCol="0">
            <a:spAutoFit/>
          </a:bodyPr>
          <a:lstStyle/>
          <a:p>
            <a:r>
              <a:rPr lang="nl-BE" dirty="0"/>
              <a:t>Kringen zien noodzaak tot professionaliseren</a:t>
            </a:r>
          </a:p>
          <a:p>
            <a:pPr algn="r"/>
            <a:r>
              <a:rPr lang="nl-BE" dirty="0"/>
              <a:t>ondersteuning personeel maakt dit gemakkelijker </a:t>
            </a:r>
          </a:p>
        </p:txBody>
      </p:sp>
      <p:pic>
        <p:nvPicPr>
          <p:cNvPr id="5" name="Afbeelding 4"/>
          <p:cNvPicPr>
            <a:picLocks noChangeAspect="1"/>
          </p:cNvPicPr>
          <p:nvPr/>
        </p:nvPicPr>
        <p:blipFill>
          <a:blip r:embed="rId2"/>
          <a:stretch>
            <a:fillRect/>
          </a:stretch>
        </p:blipFill>
        <p:spPr>
          <a:xfrm>
            <a:off x="4798368" y="454418"/>
            <a:ext cx="865707" cy="938865"/>
          </a:xfrm>
          <a:prstGeom prst="rect">
            <a:avLst/>
          </a:prstGeom>
        </p:spPr>
      </p:pic>
      <p:pic>
        <p:nvPicPr>
          <p:cNvPr id="6" name="Afbeelding 5"/>
          <p:cNvPicPr>
            <a:picLocks noChangeAspect="1"/>
          </p:cNvPicPr>
          <p:nvPr/>
        </p:nvPicPr>
        <p:blipFill>
          <a:blip r:embed="rId3"/>
          <a:stretch>
            <a:fillRect/>
          </a:stretch>
        </p:blipFill>
        <p:spPr>
          <a:xfrm>
            <a:off x="5796136" y="469342"/>
            <a:ext cx="755970" cy="896190"/>
          </a:xfrm>
          <a:prstGeom prst="rect">
            <a:avLst/>
          </a:prstGeom>
        </p:spPr>
      </p:pic>
    </p:spTree>
    <p:extLst>
      <p:ext uri="{BB962C8B-B14F-4D97-AF65-F5344CB8AC3E}">
        <p14:creationId xmlns:p14="http://schemas.microsoft.com/office/powerpoint/2010/main" val="325670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Onze kringen</a:t>
            </a:r>
          </a:p>
        </p:txBody>
      </p:sp>
      <p:sp>
        <p:nvSpPr>
          <p:cNvPr id="3" name="Tijdelijke aanduiding voor inhoud 2"/>
          <p:cNvSpPr>
            <a:spLocks noGrp="1"/>
          </p:cNvSpPr>
          <p:nvPr>
            <p:ph idx="1"/>
          </p:nvPr>
        </p:nvSpPr>
        <p:spPr>
          <a:xfrm>
            <a:off x="457200" y="1600200"/>
            <a:ext cx="8363272" cy="4525963"/>
          </a:xfrm>
        </p:spPr>
        <p:txBody>
          <a:bodyPr/>
          <a:lstStyle/>
          <a:p>
            <a:r>
              <a:rPr lang="nl-BE" sz="2800" dirty="0">
                <a:solidFill>
                  <a:schemeClr val="accent6">
                    <a:lumMod val="75000"/>
                  </a:schemeClr>
                </a:solidFill>
              </a:rPr>
              <a:t>Gezamenlijke navorming voor beide kringen</a:t>
            </a:r>
            <a:br>
              <a:rPr lang="nl-BE" sz="2800" dirty="0">
                <a:solidFill>
                  <a:schemeClr val="accent6">
                    <a:lumMod val="75000"/>
                  </a:schemeClr>
                </a:solidFill>
              </a:rPr>
            </a:br>
            <a:r>
              <a:rPr lang="nl-BE" sz="2800" dirty="0">
                <a:solidFill>
                  <a:schemeClr val="accent6">
                    <a:lumMod val="75000"/>
                  </a:schemeClr>
                </a:solidFill>
              </a:rPr>
              <a:t> </a:t>
            </a:r>
            <a:r>
              <a:rPr lang="nl-BE" sz="2000" i="1" dirty="0"/>
              <a:t>vanaf september 2013 </a:t>
            </a:r>
          </a:p>
          <a:p>
            <a:pPr lvl="1"/>
            <a:r>
              <a:rPr lang="nl-BE" sz="1600" i="1" dirty="0"/>
              <a:t>Dubbel werk qua organiseren (twee werkgroepen werden 1) </a:t>
            </a:r>
            <a:br>
              <a:rPr lang="nl-BE" sz="1600" i="1" dirty="0"/>
            </a:br>
            <a:r>
              <a:rPr lang="nl-BE" sz="1600" i="1" dirty="0"/>
              <a:t>sprekers en zaal zoeken, aankondigen, inschrijvingen ,accreditering, …. </a:t>
            </a:r>
          </a:p>
          <a:p>
            <a:pPr lvl="1"/>
            <a:r>
              <a:rPr lang="nl-BE" sz="1600" i="1" dirty="0"/>
              <a:t>Soms dezelfde thema’s die actueel zijn</a:t>
            </a:r>
          </a:p>
          <a:p>
            <a:pPr lvl="1"/>
            <a:r>
              <a:rPr lang="nl-BE" sz="1600" i="1" dirty="0"/>
              <a:t>Lage opkomst – spreker voor 20 à 30 artsen en soms nog minder</a:t>
            </a:r>
          </a:p>
          <a:p>
            <a:pPr lvl="1"/>
            <a:r>
              <a:rPr lang="nl-BE" sz="1600" i="1" dirty="0"/>
              <a:t>Zaalkost en kosten spreker delen = besparing  + makkelijker sponsoring meer volk</a:t>
            </a:r>
          </a:p>
          <a:p>
            <a:pPr lvl="1"/>
            <a:r>
              <a:rPr lang="nl-BE" sz="1600" i="1" dirty="0"/>
              <a:t>Artsen hadden geen bezwaar want kenden elkaar ondertussen van de wachtpost</a:t>
            </a:r>
          </a:p>
          <a:p>
            <a:r>
              <a:rPr lang="nl-BE" sz="2800" dirty="0">
                <a:solidFill>
                  <a:schemeClr val="accent6">
                    <a:lumMod val="75000"/>
                  </a:schemeClr>
                </a:solidFill>
              </a:rPr>
              <a:t>Aanwerving gezamenlijke </a:t>
            </a:r>
            <a:r>
              <a:rPr lang="nl-BE" sz="2800" dirty="0" err="1">
                <a:solidFill>
                  <a:schemeClr val="accent6">
                    <a:lumMod val="75000"/>
                  </a:schemeClr>
                </a:solidFill>
              </a:rPr>
              <a:t>half-time</a:t>
            </a:r>
            <a:r>
              <a:rPr lang="nl-BE" sz="2800" dirty="0">
                <a:solidFill>
                  <a:schemeClr val="accent6">
                    <a:lumMod val="75000"/>
                  </a:schemeClr>
                </a:solidFill>
              </a:rPr>
              <a:t> kringcoördinator</a:t>
            </a:r>
          </a:p>
          <a:p>
            <a:pPr lvl="1"/>
            <a:r>
              <a:rPr lang="nl-BE" sz="2400" dirty="0"/>
              <a:t> </a:t>
            </a:r>
            <a:r>
              <a:rPr lang="nl-BE" sz="2000" dirty="0"/>
              <a:t>aug. 2014 –overname kringtaken manager </a:t>
            </a:r>
            <a:r>
              <a:rPr lang="nl-BE" sz="2000" dirty="0" err="1"/>
              <a:t>hwp</a:t>
            </a:r>
            <a:r>
              <a:rPr lang="nl-BE" sz="2000" dirty="0"/>
              <a:t> + </a:t>
            </a:r>
            <a:r>
              <a:rPr lang="nl-BE" sz="2000" dirty="0" smtClean="0"/>
              <a:t>nieuwe taken</a:t>
            </a:r>
            <a:r>
              <a:rPr lang="nl-BE" sz="2000" dirty="0"/>
              <a:t/>
            </a:r>
            <a:br>
              <a:rPr lang="nl-BE" sz="2000" dirty="0"/>
            </a:br>
            <a:r>
              <a:rPr lang="nl-BE" sz="2000" dirty="0"/>
              <a:t> en uiteraard later ook begeleiding fusie</a:t>
            </a:r>
          </a:p>
          <a:p>
            <a:pPr lvl="1"/>
            <a:r>
              <a:rPr lang="nl-BE" sz="2000" b="1" dirty="0"/>
              <a:t>Probleem bij wie in dienst</a:t>
            </a:r>
            <a:r>
              <a:rPr lang="nl-BE" sz="2000" b="1" dirty="0" smtClean="0"/>
              <a:t>? Probleem doorrekenen…</a:t>
            </a:r>
            <a:r>
              <a:rPr lang="nl-BE" sz="2000" b="1" dirty="0"/>
              <a:t/>
            </a:r>
            <a:br>
              <a:rPr lang="nl-BE" sz="2000" b="1" dirty="0"/>
            </a:br>
            <a:endParaRPr lang="nl-BE" sz="2000" b="1" dirty="0"/>
          </a:p>
        </p:txBody>
      </p:sp>
      <p:sp>
        <p:nvSpPr>
          <p:cNvPr id="4" name="Tekstvak 3"/>
          <p:cNvSpPr txBox="1"/>
          <p:nvPr/>
        </p:nvSpPr>
        <p:spPr>
          <a:xfrm>
            <a:off x="107504" y="5954782"/>
            <a:ext cx="8856984" cy="707886"/>
          </a:xfrm>
          <a:prstGeom prst="rect">
            <a:avLst/>
          </a:prstGeom>
          <a:solidFill>
            <a:schemeClr val="accent6">
              <a:lumMod val="40000"/>
              <a:lumOff val="60000"/>
            </a:schemeClr>
          </a:solidFill>
        </p:spPr>
        <p:txBody>
          <a:bodyPr wrap="square" rtlCol="0">
            <a:spAutoFit/>
          </a:bodyPr>
          <a:lstStyle/>
          <a:p>
            <a:pPr lvl="1"/>
            <a:r>
              <a:rPr lang="nl-BE" sz="2000" b="1" dirty="0"/>
              <a:t>Koepelkring </a:t>
            </a:r>
            <a:r>
              <a:rPr lang="nl-BE" sz="1600" dirty="0"/>
              <a:t>(hopla nog maar een extra vzw </a:t>
            </a:r>
            <a:r>
              <a:rPr lang="nl-BE" sz="1600" dirty="0">
                <a:sym typeface="Wingdings" panose="05000000000000000000" pitchFamily="2" charset="2"/>
              </a:rPr>
              <a:t> )  </a:t>
            </a:r>
            <a:r>
              <a:rPr lang="nl-BE" sz="2000" b="1" dirty="0"/>
              <a:t>of beter fuseren?</a:t>
            </a:r>
          </a:p>
          <a:p>
            <a:pPr lvl="1"/>
            <a:r>
              <a:rPr lang="nl-BE" sz="2000" b="1" dirty="0"/>
              <a:t>We doen al zoveel samen…</a:t>
            </a:r>
            <a:endParaRPr lang="nl-BE" dirty="0"/>
          </a:p>
        </p:txBody>
      </p:sp>
    </p:spTree>
    <p:extLst>
      <p:ext uri="{BB962C8B-B14F-4D97-AF65-F5344CB8AC3E}">
        <p14:creationId xmlns:p14="http://schemas.microsoft.com/office/powerpoint/2010/main" val="3289625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Samenwerken-fuseren is proces</a:t>
            </a:r>
          </a:p>
        </p:txBody>
      </p:sp>
      <p:sp>
        <p:nvSpPr>
          <p:cNvPr id="3" name="Tijdelijke aanduiding voor inhoud 2"/>
          <p:cNvSpPr>
            <a:spLocks noGrp="1"/>
          </p:cNvSpPr>
          <p:nvPr>
            <p:ph idx="1"/>
          </p:nvPr>
        </p:nvSpPr>
        <p:spPr/>
        <p:txBody>
          <a:bodyPr>
            <a:normAutofit fontScale="70000" lnSpcReduction="20000"/>
          </a:bodyPr>
          <a:lstStyle/>
          <a:p>
            <a:pPr marL="0" indent="0" algn="ctr">
              <a:buNone/>
            </a:pPr>
            <a:r>
              <a:rPr lang="nl-BE" b="1" dirty="0">
                <a:solidFill>
                  <a:schemeClr val="accent6">
                    <a:lumMod val="75000"/>
                  </a:schemeClr>
                </a:solidFill>
              </a:rPr>
              <a:t>1. In kaart brengen bestaande situatie in beide kringen </a:t>
            </a:r>
            <a:r>
              <a:rPr lang="nl-BE" sz="3600" b="1" u="sng" dirty="0">
                <a:solidFill>
                  <a:srgbClr val="FF0000"/>
                </a:solidFill>
              </a:rPr>
              <a:t>verkenningsfase</a:t>
            </a:r>
            <a:endParaRPr lang="nl-BE" u="sng" dirty="0">
              <a:solidFill>
                <a:srgbClr val="FF0000"/>
              </a:solidFill>
            </a:endParaRPr>
          </a:p>
          <a:p>
            <a:pPr lvl="0"/>
            <a:r>
              <a:rPr lang="nl-BE" dirty="0"/>
              <a:t>Structuren en organisatie van de kringen</a:t>
            </a:r>
          </a:p>
          <a:p>
            <a:pPr lvl="0"/>
            <a:r>
              <a:rPr lang="nl-BE" dirty="0"/>
              <a:t>Visie en missie</a:t>
            </a:r>
          </a:p>
          <a:p>
            <a:pPr lvl="0"/>
            <a:r>
              <a:rPr lang="nl-BE" dirty="0"/>
              <a:t>Bestuur</a:t>
            </a:r>
          </a:p>
          <a:p>
            <a:pPr lvl="0"/>
            <a:r>
              <a:rPr lang="nl-BE" dirty="0"/>
              <a:t>Leden en stakeholders</a:t>
            </a:r>
          </a:p>
          <a:p>
            <a:pPr lvl="0"/>
            <a:r>
              <a:rPr lang="nl-BE" dirty="0"/>
              <a:t>Disciplines (ha/specialist/steunende leden)</a:t>
            </a:r>
          </a:p>
          <a:p>
            <a:pPr lvl="0"/>
            <a:r>
              <a:rPr lang="nl-BE" dirty="0"/>
              <a:t>Financiële situatie</a:t>
            </a:r>
          </a:p>
          <a:p>
            <a:pPr lvl="0"/>
            <a:r>
              <a:rPr lang="nl-BE" dirty="0"/>
              <a:t>Lidgeld</a:t>
            </a:r>
          </a:p>
          <a:p>
            <a:pPr lvl="0"/>
            <a:r>
              <a:rPr lang="nl-BE" dirty="0"/>
              <a:t>Infrastructuur en materiaal</a:t>
            </a:r>
          </a:p>
          <a:p>
            <a:pPr lvl="0"/>
            <a:r>
              <a:rPr lang="nl-BE" dirty="0"/>
              <a:t>Activiteiten</a:t>
            </a:r>
          </a:p>
          <a:p>
            <a:pPr lvl="0"/>
            <a:r>
              <a:rPr lang="nl-BE" dirty="0"/>
              <a:t>Wachtreglement enz.</a:t>
            </a:r>
          </a:p>
          <a:p>
            <a:endParaRPr lang="nl-BE" dirty="0"/>
          </a:p>
        </p:txBody>
      </p:sp>
      <p:sp>
        <p:nvSpPr>
          <p:cNvPr id="4" name="Tekstvak 3"/>
          <p:cNvSpPr txBox="1"/>
          <p:nvPr/>
        </p:nvSpPr>
        <p:spPr>
          <a:xfrm>
            <a:off x="4211960" y="5445224"/>
            <a:ext cx="3456384" cy="369332"/>
          </a:xfrm>
          <a:prstGeom prst="rect">
            <a:avLst/>
          </a:prstGeom>
          <a:noFill/>
        </p:spPr>
        <p:txBody>
          <a:bodyPr wrap="square" rtlCol="0">
            <a:spAutoFit/>
          </a:bodyPr>
          <a:lstStyle/>
          <a:p>
            <a:r>
              <a:rPr lang="nl-BE" b="1" dirty="0">
                <a:solidFill>
                  <a:schemeClr val="bg1"/>
                </a:solidFill>
              </a:rPr>
              <a:t>Hier staan we vandaag</a:t>
            </a:r>
          </a:p>
        </p:txBody>
      </p:sp>
      <p:sp>
        <p:nvSpPr>
          <p:cNvPr id="5" name="Tekstvak 4"/>
          <p:cNvSpPr txBox="1"/>
          <p:nvPr/>
        </p:nvSpPr>
        <p:spPr>
          <a:xfrm>
            <a:off x="5076056" y="4798893"/>
            <a:ext cx="3528392" cy="646331"/>
          </a:xfrm>
          <a:prstGeom prst="rect">
            <a:avLst/>
          </a:prstGeom>
          <a:solidFill>
            <a:schemeClr val="accent6">
              <a:lumMod val="60000"/>
              <a:lumOff val="40000"/>
            </a:schemeClr>
          </a:solidFill>
        </p:spPr>
        <p:txBody>
          <a:bodyPr wrap="square" rtlCol="0">
            <a:spAutoFit/>
          </a:bodyPr>
          <a:lstStyle/>
          <a:p>
            <a:pPr algn="ctr"/>
            <a:r>
              <a:rPr lang="nl-BE" dirty="0"/>
              <a:t>Hiervoor kan personeel kring evt. ingezet worden</a:t>
            </a:r>
          </a:p>
        </p:txBody>
      </p:sp>
    </p:spTree>
    <p:extLst>
      <p:ext uri="{BB962C8B-B14F-4D97-AF65-F5344CB8AC3E}">
        <p14:creationId xmlns:p14="http://schemas.microsoft.com/office/powerpoint/2010/main" val="768498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404664"/>
            <a:ext cx="8820472" cy="924475"/>
          </a:xfrm>
        </p:spPr>
        <p:txBody>
          <a:bodyPr/>
          <a:lstStyle/>
          <a:p>
            <a:r>
              <a:rPr lang="nl-BE" sz="4000" dirty="0"/>
              <a:t>Meer redenen samenwerking/fusie</a:t>
            </a:r>
          </a:p>
        </p:txBody>
      </p:sp>
      <p:sp>
        <p:nvSpPr>
          <p:cNvPr id="3" name="Tijdelijke aanduiding voor inhoud 2"/>
          <p:cNvSpPr>
            <a:spLocks noGrp="1"/>
          </p:cNvSpPr>
          <p:nvPr>
            <p:ph idx="1"/>
          </p:nvPr>
        </p:nvSpPr>
        <p:spPr/>
        <p:txBody>
          <a:bodyPr>
            <a:normAutofit fontScale="85000" lnSpcReduction="10000"/>
          </a:bodyPr>
          <a:lstStyle/>
          <a:p>
            <a:r>
              <a:rPr lang="nl-BE" b="1" dirty="0"/>
              <a:t>We doen alles dubbel….</a:t>
            </a:r>
          </a:p>
          <a:p>
            <a:pPr lvl="1"/>
            <a:r>
              <a:rPr lang="nl-BE" dirty="0"/>
              <a:t>Bestuursvergaderingen: 5x per jaar (x2)</a:t>
            </a:r>
          </a:p>
          <a:p>
            <a:pPr lvl="1"/>
            <a:r>
              <a:rPr lang="nl-BE" dirty="0"/>
              <a:t>Algemene vergadering: 2x (+ die van de vzw wachtpost)</a:t>
            </a:r>
          </a:p>
          <a:p>
            <a:pPr lvl="1"/>
            <a:r>
              <a:rPr lang="nl-BE" dirty="0"/>
              <a:t>LMN: 2x activiteitenverslag en 2x fin. verslag</a:t>
            </a:r>
          </a:p>
          <a:p>
            <a:pPr lvl="1"/>
            <a:r>
              <a:rPr lang="nl-BE" dirty="0"/>
              <a:t>Vertegenwoordiging in alle overlegorganen</a:t>
            </a:r>
            <a:br>
              <a:rPr lang="nl-BE" dirty="0"/>
            </a:br>
            <a:r>
              <a:rPr lang="nl-BE" sz="1400" dirty="0"/>
              <a:t>(Domus </a:t>
            </a:r>
            <a:r>
              <a:rPr lang="nl-BE" sz="1400" dirty="0" err="1"/>
              <a:t>Medica</a:t>
            </a:r>
            <a:r>
              <a:rPr lang="nl-BE" sz="1400" dirty="0"/>
              <a:t>, overlegplatform Klina en ZNA, politie, </a:t>
            </a:r>
            <a:r>
              <a:rPr lang="nl-BE" sz="1400" dirty="0" err="1"/>
              <a:t>Onco,zorgregio</a:t>
            </a:r>
            <a:r>
              <a:rPr lang="nl-BE" sz="1400" dirty="0"/>
              <a:t>….)</a:t>
            </a:r>
          </a:p>
          <a:p>
            <a:pPr lvl="1"/>
            <a:r>
              <a:rPr lang="nl-BE" dirty="0"/>
              <a:t>Sociale activiteiten</a:t>
            </a:r>
            <a:br>
              <a:rPr lang="nl-BE" dirty="0"/>
            </a:br>
            <a:r>
              <a:rPr lang="nl-BE" dirty="0"/>
              <a:t>(soms voor kleine doelgroep, bv. jonge artsen)</a:t>
            </a:r>
          </a:p>
          <a:p>
            <a:pPr lvl="1"/>
            <a:r>
              <a:rPr lang="nl-BE" dirty="0"/>
              <a:t>Subsidieaanvragen:</a:t>
            </a:r>
            <a:br>
              <a:rPr lang="nl-BE" dirty="0"/>
            </a:br>
            <a:r>
              <a:rPr lang="nl-BE" dirty="0"/>
              <a:t>2x basis subsidie, 2x centraal oproepnummer, 2x </a:t>
            </a:r>
            <a:r>
              <a:rPr lang="nl-BE" dirty="0" err="1"/>
              <a:t>Impulseo</a:t>
            </a:r>
            <a:endParaRPr lang="nl-BE" dirty="0"/>
          </a:p>
          <a:p>
            <a:pPr lvl="1"/>
            <a:r>
              <a:rPr lang="nl-BE" dirty="0"/>
              <a:t>Jaarverslag wachtdienst: 2x</a:t>
            </a:r>
          </a:p>
          <a:p>
            <a:pPr lvl="1"/>
            <a:r>
              <a:rPr lang="nl-BE" dirty="0"/>
              <a:t>Werkgever zijn</a:t>
            </a:r>
          </a:p>
        </p:txBody>
      </p:sp>
    </p:spTree>
    <p:extLst>
      <p:ext uri="{BB962C8B-B14F-4D97-AF65-F5344CB8AC3E}">
        <p14:creationId xmlns:p14="http://schemas.microsoft.com/office/powerpoint/2010/main" val="3560902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Denkdag bestuur /projectleiders</a:t>
            </a:r>
          </a:p>
        </p:txBody>
      </p:sp>
      <p:sp>
        <p:nvSpPr>
          <p:cNvPr id="3" name="Tijdelijke aanduiding voor inhoud 2"/>
          <p:cNvSpPr>
            <a:spLocks noGrp="1"/>
          </p:cNvSpPr>
          <p:nvPr>
            <p:ph idx="1"/>
          </p:nvPr>
        </p:nvSpPr>
        <p:spPr>
          <a:xfrm>
            <a:off x="457200" y="1600201"/>
            <a:ext cx="8229600" cy="4205064"/>
          </a:xfrm>
        </p:spPr>
        <p:txBody>
          <a:bodyPr/>
          <a:lstStyle/>
          <a:p>
            <a:r>
              <a:rPr lang="nl-BE" sz="2400" dirty="0">
                <a:solidFill>
                  <a:schemeClr val="accent6">
                    <a:lumMod val="75000"/>
                  </a:schemeClr>
                </a:solidFill>
              </a:rPr>
              <a:t>Beide besturen en ‘trekkers’ aan tafel - helder krijgen</a:t>
            </a:r>
          </a:p>
          <a:p>
            <a:pPr lvl="1"/>
            <a:r>
              <a:rPr lang="nl-BE" sz="2000" dirty="0"/>
              <a:t>Waar de voordelen/nadelen/kansen/knelpunten liggen?</a:t>
            </a:r>
            <a:br>
              <a:rPr lang="nl-BE" sz="2000" dirty="0"/>
            </a:br>
            <a:r>
              <a:rPr lang="nl-BE" sz="2000" dirty="0"/>
              <a:t>(SWOT-analyse)</a:t>
            </a:r>
            <a:br>
              <a:rPr lang="nl-BE" sz="2000" dirty="0"/>
            </a:br>
            <a:r>
              <a:rPr lang="nl-BE" sz="1800" i="1" dirty="0"/>
              <a:t>Een </a:t>
            </a:r>
            <a:r>
              <a:rPr lang="nl-BE" sz="1800" i="1" dirty="0">
                <a:solidFill>
                  <a:schemeClr val="accent6">
                    <a:lumMod val="75000"/>
                  </a:schemeClr>
                </a:solidFill>
              </a:rPr>
              <a:t>vragenlijst</a:t>
            </a:r>
            <a:r>
              <a:rPr lang="nl-BE" sz="1800" i="1" dirty="0"/>
              <a:t> (beschikbaar) rondsturen =&gt; </a:t>
            </a:r>
            <a:r>
              <a:rPr lang="nl-BE" sz="1800" i="1" dirty="0">
                <a:solidFill>
                  <a:schemeClr val="accent6">
                    <a:lumMod val="75000"/>
                  </a:schemeClr>
                </a:solidFill>
              </a:rPr>
              <a:t>op voorhand doen nadenken</a:t>
            </a:r>
          </a:p>
          <a:p>
            <a:pPr lvl="1"/>
            <a:r>
              <a:rPr lang="nl-BE" sz="2000" dirty="0"/>
              <a:t>In welke richting je verder wil werken (fusie of samenwerking?)</a:t>
            </a:r>
            <a:br>
              <a:rPr lang="nl-BE" sz="2000" dirty="0"/>
            </a:br>
            <a:r>
              <a:rPr lang="nl-BE" sz="2000" dirty="0"/>
              <a:t>en op welke termijn we wat willen realiseren?</a:t>
            </a:r>
          </a:p>
          <a:p>
            <a:pPr lvl="1"/>
            <a:r>
              <a:rPr lang="nl-BE" sz="2000" dirty="0"/>
              <a:t>Een aanzet van stappenplan – timing </a:t>
            </a:r>
            <a:r>
              <a:rPr lang="nl-BE" sz="2000" i="1" dirty="0">
                <a:solidFill>
                  <a:schemeClr val="accent3">
                    <a:lumMod val="60000"/>
                    <a:lumOff val="40000"/>
                  </a:schemeClr>
                </a:solidFill>
              </a:rPr>
              <a:t>indien gewenst </a:t>
            </a:r>
            <a:r>
              <a:rPr lang="nl-BE" sz="2000" dirty="0"/>
              <a:t/>
            </a:r>
            <a:br>
              <a:rPr lang="nl-BE" sz="2000" dirty="0"/>
            </a:br>
            <a:r>
              <a:rPr lang="nl-BE" sz="2000" dirty="0"/>
              <a:t>met benoeming van ‘trekkers’</a:t>
            </a:r>
          </a:p>
          <a:p>
            <a:pPr marL="342900" lvl="1" indent="-342900">
              <a:buClr>
                <a:srgbClr val="C3D69B"/>
              </a:buClr>
              <a:buFont typeface="Arial" panose="020B0604020202020204" pitchFamily="34" charset="0"/>
              <a:buChar char="•"/>
            </a:pPr>
            <a:r>
              <a:rPr lang="nl-BE" sz="2400" dirty="0">
                <a:solidFill>
                  <a:schemeClr val="accent6">
                    <a:lumMod val="75000"/>
                  </a:schemeClr>
                </a:solidFill>
              </a:rPr>
              <a:t>Werken binnen een ‘veilige denkdag’ </a:t>
            </a:r>
          </a:p>
          <a:p>
            <a:pPr marL="742950" lvl="2" indent="-342900"/>
            <a:r>
              <a:rPr lang="nl-BE" sz="1800" dirty="0"/>
              <a:t>Iedereen mag zijn opinie en die van zijn achterban zonder gevolg inbrengen</a:t>
            </a:r>
          </a:p>
          <a:p>
            <a:pPr marL="742950" lvl="2" indent="-342900"/>
            <a:r>
              <a:rPr lang="nl-BE" sz="1800" dirty="0"/>
              <a:t>Goed voorbereiden – aangenaam kader – lunch samen – </a:t>
            </a:r>
            <a:r>
              <a:rPr lang="nl-BE" sz="1800" dirty="0">
                <a:solidFill>
                  <a:schemeClr val="accent6">
                    <a:lumMod val="75000"/>
                  </a:schemeClr>
                </a:solidFill>
              </a:rPr>
              <a:t>COACH inhuren</a:t>
            </a:r>
          </a:p>
          <a:p>
            <a:pPr marL="742950" lvl="2" indent="-342900"/>
            <a:r>
              <a:rPr lang="nl-BE" sz="1800" dirty="0"/>
              <a:t>Welke communicatie naar buiten op het einde van deze dag?</a:t>
            </a:r>
          </a:p>
          <a:p>
            <a:endParaRPr lang="nl-BE" dirty="0"/>
          </a:p>
        </p:txBody>
      </p:sp>
      <p:sp>
        <p:nvSpPr>
          <p:cNvPr id="4" name="Tekstvak 3"/>
          <p:cNvSpPr txBox="1"/>
          <p:nvPr/>
        </p:nvSpPr>
        <p:spPr>
          <a:xfrm>
            <a:off x="5796136" y="6093296"/>
            <a:ext cx="2304256" cy="369332"/>
          </a:xfrm>
          <a:prstGeom prst="rect">
            <a:avLst/>
          </a:prstGeom>
          <a:solidFill>
            <a:schemeClr val="accent6">
              <a:lumMod val="60000"/>
              <a:lumOff val="40000"/>
            </a:schemeClr>
          </a:solidFill>
        </p:spPr>
        <p:txBody>
          <a:bodyPr wrap="square" rtlCol="0">
            <a:spAutoFit/>
          </a:bodyPr>
          <a:lstStyle/>
          <a:p>
            <a:r>
              <a:rPr lang="nl-BE" dirty="0" smtClean="0"/>
              <a:t>Denkdag april 2014</a:t>
            </a:r>
            <a:endParaRPr lang="nl-BE" dirty="0"/>
          </a:p>
        </p:txBody>
      </p:sp>
    </p:spTree>
    <p:extLst>
      <p:ext uri="{BB962C8B-B14F-4D97-AF65-F5344CB8AC3E}">
        <p14:creationId xmlns:p14="http://schemas.microsoft.com/office/powerpoint/2010/main" val="899742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BE" sz="4000" dirty="0"/>
              <a:t>Denkdag bestuur /projectleiders</a:t>
            </a:r>
          </a:p>
        </p:txBody>
      </p:sp>
      <p:sp>
        <p:nvSpPr>
          <p:cNvPr id="6147" name="Tijdelijke aanduiding voor inhoud 2"/>
          <p:cNvSpPr>
            <a:spLocks noGrp="1"/>
          </p:cNvSpPr>
          <p:nvPr>
            <p:ph idx="1"/>
          </p:nvPr>
        </p:nvSpPr>
        <p:spPr>
          <a:xfrm>
            <a:off x="457200" y="1600201"/>
            <a:ext cx="8229600" cy="4205064"/>
          </a:xfrm>
        </p:spPr>
        <p:txBody>
          <a:bodyPr/>
          <a:lstStyle/>
          <a:p>
            <a:r>
              <a:rPr lang="nl-BE" altLang="nl-BE" sz="2800" b="1" dirty="0"/>
              <a:t>Visie en missie</a:t>
            </a:r>
          </a:p>
          <a:p>
            <a:pPr lvl="1"/>
            <a:r>
              <a:rPr lang="nl-BE" altLang="nl-BE" sz="2000" dirty="0"/>
              <a:t>vaak qua tekst gelijklopend dankzij voorzet WVVH/DM</a:t>
            </a:r>
          </a:p>
          <a:p>
            <a:pPr lvl="1"/>
            <a:r>
              <a:rPr lang="nl-BE" altLang="nl-BE" sz="2000" dirty="0"/>
              <a:t>Maar is het ook echt zo qua invulling?</a:t>
            </a:r>
          </a:p>
          <a:p>
            <a:pPr lvl="1"/>
            <a:r>
              <a:rPr lang="nl-BE" altLang="nl-BE" sz="2000" dirty="0"/>
              <a:t>Concreet beleidsplan en oprichting werkgroepen/cellen moet dat duidelijk maken</a:t>
            </a:r>
          </a:p>
          <a:p>
            <a:pPr lvl="1"/>
            <a:r>
              <a:rPr lang="nl-BE" altLang="nl-BE" sz="2000" dirty="0"/>
              <a:t>Visie over personeelsbeleid (verloning, aansturing)</a:t>
            </a:r>
          </a:p>
          <a:p>
            <a:r>
              <a:rPr lang="nl-BE" altLang="nl-BE" sz="2400" b="1" dirty="0"/>
              <a:t>Bestuur</a:t>
            </a:r>
          </a:p>
          <a:p>
            <a:pPr lvl="1"/>
            <a:r>
              <a:rPr lang="nl-BE" altLang="nl-BE" sz="2000" dirty="0"/>
              <a:t>Wel of geen vergoeding, hoe hoog?</a:t>
            </a:r>
          </a:p>
          <a:p>
            <a:pPr lvl="1"/>
            <a:r>
              <a:rPr lang="nl-BE" altLang="nl-BE" sz="2000" dirty="0"/>
              <a:t>Aantal vergaderingen per jaar, (avond of overdag?)</a:t>
            </a:r>
          </a:p>
          <a:p>
            <a:pPr lvl="1"/>
            <a:r>
              <a:rPr lang="nl-BE" altLang="nl-BE" sz="2000" dirty="0"/>
              <a:t>Vertegenwoordiging van de diverse wachtdienstonderdelen, verhouding man/vrouw</a:t>
            </a:r>
            <a:endParaRPr lang="nl-BE" altLang="nl-BE" sz="2800" dirty="0"/>
          </a:p>
          <a:p>
            <a:pPr marL="0" indent="0">
              <a:buNone/>
            </a:pPr>
            <a:r>
              <a:rPr lang="nl-BE" altLang="nl-BE" sz="2800" dirty="0"/>
              <a:t>	</a:t>
            </a:r>
          </a:p>
        </p:txBody>
      </p:sp>
      <p:sp>
        <p:nvSpPr>
          <p:cNvPr id="3" name="Tekstvak 2"/>
          <p:cNvSpPr txBox="1"/>
          <p:nvPr/>
        </p:nvSpPr>
        <p:spPr>
          <a:xfrm>
            <a:off x="611560" y="6021288"/>
            <a:ext cx="7272808" cy="646331"/>
          </a:xfrm>
          <a:prstGeom prst="rect">
            <a:avLst/>
          </a:prstGeom>
          <a:solidFill>
            <a:schemeClr val="accent6">
              <a:lumMod val="60000"/>
              <a:lumOff val="40000"/>
            </a:schemeClr>
          </a:solidFill>
        </p:spPr>
        <p:txBody>
          <a:bodyPr wrap="square" rtlCol="0">
            <a:spAutoFit/>
          </a:bodyPr>
          <a:lstStyle/>
          <a:p>
            <a:r>
              <a:rPr lang="nl-BE" altLang="nl-BE" dirty="0"/>
              <a:t>Sluiten de fusieplannen aan bij de indeling van de zorgregio?</a:t>
            </a:r>
            <a:br>
              <a:rPr lang="nl-BE" altLang="nl-BE" dirty="0"/>
            </a:br>
            <a:r>
              <a:rPr lang="nl-BE" altLang="nl-BE" dirty="0"/>
              <a:t>Overheid straks akkoord met fusie kringen?</a:t>
            </a:r>
            <a:endParaRPr lang="nl-B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esjabloon_Domus_Medica">
  <a:themeElements>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fontScheme name="wvvh200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M ppt sjabloon [Compatibiliteitsmodus]" id="{EEF600CC-584D-48B4-BDBD-1A01D818E112}" vid="{65E0FC0C-C573-4374-B788-C9E6F0AEFDFF}"/>
    </a:ext>
  </a:extLst>
</a:theme>
</file>

<file path=ppt/theme/theme2.xml><?xml version="1.0" encoding="utf-8"?>
<a:theme xmlns:a="http://schemas.openxmlformats.org/drawingml/2006/main" name="Volgendepaginas">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M ppt sjabloon [Compatibiliteitsmodus]" id="{EEF600CC-584D-48B4-BDBD-1A01D818E112}" vid="{DCE87D9F-8409-4657-8550-1F81F03986E9}"/>
    </a:ext>
  </a:ext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 witte achtergrond ppt sjabloon</Template>
  <TotalTime>357</TotalTime>
  <Words>1170</Words>
  <Application>Microsoft Office PowerPoint</Application>
  <PresentationFormat>Diavoorstelling (4:3)</PresentationFormat>
  <Paragraphs>317</Paragraphs>
  <Slides>34</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34</vt:i4>
      </vt:variant>
    </vt:vector>
  </HeadingPairs>
  <TitlesOfParts>
    <vt:vector size="39" baseType="lpstr">
      <vt:lpstr>Arial</vt:lpstr>
      <vt:lpstr>Calibri</vt:lpstr>
      <vt:lpstr>Wingdings</vt:lpstr>
      <vt:lpstr>Presentatiesjabloon_Domus_Medica</vt:lpstr>
      <vt:lpstr>Volgendepaginas</vt:lpstr>
      <vt:lpstr>PowerPoint-presentatie</vt:lpstr>
      <vt:lpstr>Samen staan we sterker</vt:lpstr>
      <vt:lpstr>Waarom overwegen kringen dit?</vt:lpstr>
      <vt:lpstr>Onze kringen</vt:lpstr>
      <vt:lpstr>Onze kringen</vt:lpstr>
      <vt:lpstr>Samenwerken-fuseren is proces</vt:lpstr>
      <vt:lpstr>Meer redenen samenwerking/fusie</vt:lpstr>
      <vt:lpstr>Denkdag bestuur /projectleiders</vt:lpstr>
      <vt:lpstr>Denkdag bestuur /projectleiders</vt:lpstr>
      <vt:lpstr>Denkdag bestuur /projectleiders</vt:lpstr>
      <vt:lpstr>Denkdag bestuur /projectleiders</vt:lpstr>
      <vt:lpstr>Denkdag bestuur /projectleiders</vt:lpstr>
      <vt:lpstr>Berekening van de LMN-subsidie</vt:lpstr>
      <vt:lpstr>Denkdag bestuur /projectleiders</vt:lpstr>
      <vt:lpstr>Besluit van de denkdag</vt:lpstr>
      <vt:lpstr>Fusieproces 2007-2017</vt:lpstr>
      <vt:lpstr>FUSIE: start werkgroep</vt:lpstr>
      <vt:lpstr>Onze fusie </vt:lpstr>
      <vt:lpstr>FUSIE: raamovereenkomst</vt:lpstr>
      <vt:lpstr>FUSIE: raamovereenkomst</vt:lpstr>
      <vt:lpstr>Onze fusie </vt:lpstr>
      <vt:lpstr>FUSIE: financiën</vt:lpstr>
      <vt:lpstr>Onze fusie </vt:lpstr>
      <vt:lpstr>Onze fusie: Fallback scenario financiën</vt:lpstr>
      <vt:lpstr>Fallback scenario ‘scheiding’</vt:lpstr>
      <vt:lpstr>PowerPoint-presentatie</vt:lpstr>
      <vt:lpstr>PowerPoint-presentatie</vt:lpstr>
      <vt:lpstr>Fuseren is een proces</vt:lpstr>
      <vt:lpstr>Onze fusie </vt:lpstr>
      <vt:lpstr>Tijdlijn fusie </vt:lpstr>
      <vt:lpstr>Valkuilen</vt:lpstr>
      <vt:lpstr>Valkuilen</vt:lpstr>
      <vt:lpstr>Tips</vt:lpstr>
      <vt:lpstr>Vragen</vt:lpstr>
    </vt:vector>
  </TitlesOfParts>
  <Company>Domus Medica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corina.dekorte</dc:creator>
  <cp:lastModifiedBy>Hanna Goossens</cp:lastModifiedBy>
  <cp:revision>99</cp:revision>
  <dcterms:created xsi:type="dcterms:W3CDTF">2016-11-12T12:50:18Z</dcterms:created>
  <dcterms:modified xsi:type="dcterms:W3CDTF">2016-11-21T14:29:07Z</dcterms:modified>
</cp:coreProperties>
</file>