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Inter" panose="020B0604020202020204" charset="0"/>
      <p:regular r:id="rId5"/>
    </p:embeddedFont>
    <p:embeddedFont>
      <p:font typeface="Inter Bold" panose="020B0604020202020204" charset="0"/>
      <p:regular r:id="rId6"/>
    </p:embeddedFont>
    <p:embeddedFont>
      <p:font typeface="Poppins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E14860-71D1-48F4-A8FF-5A8F8CC4C0BF}" v="1" dt="2025-07-03T13:23:55.7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ableStyles" Target="tableStyles.xml"/><Relationship Id="rId5" Type="http://schemas.openxmlformats.org/officeDocument/2006/relationships/font" Target="fonts/font1.fntdata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-5400000">
            <a:off x="-2365048" y="2365048"/>
            <a:ext cx="21132526" cy="16402431"/>
            <a:chOff x="0" y="0"/>
            <a:chExt cx="878024" cy="68149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78024" cy="681496"/>
            </a:xfrm>
            <a:custGeom>
              <a:avLst/>
              <a:gdLst/>
              <a:ahLst/>
              <a:cxnLst/>
              <a:rect l="l" t="t" r="r" b="b"/>
              <a:pathLst>
                <a:path w="878024" h="681496">
                  <a:moveTo>
                    <a:pt x="439012" y="681496"/>
                  </a:moveTo>
                  <a:lnTo>
                    <a:pt x="878024" y="0"/>
                  </a:lnTo>
                  <a:lnTo>
                    <a:pt x="0" y="0"/>
                  </a:lnTo>
                  <a:lnTo>
                    <a:pt x="439012" y="681496"/>
                  </a:lnTo>
                  <a:close/>
                </a:path>
              </a:pathLst>
            </a:custGeom>
            <a:solidFill>
              <a:srgbClr val="012169"/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37191" y="10578"/>
              <a:ext cx="603641" cy="35450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8742793" y="7232435"/>
            <a:ext cx="1933299" cy="2630338"/>
          </a:xfrm>
          <a:custGeom>
            <a:avLst/>
            <a:gdLst/>
            <a:ahLst/>
            <a:cxnLst/>
            <a:rect l="l" t="t" r="r" b="b"/>
            <a:pathLst>
              <a:path w="1933299" h="2630338">
                <a:moveTo>
                  <a:pt x="0" y="0"/>
                </a:moveTo>
                <a:lnTo>
                  <a:pt x="1933299" y="0"/>
                </a:lnTo>
                <a:lnTo>
                  <a:pt x="1933299" y="2630338"/>
                </a:lnTo>
                <a:lnTo>
                  <a:pt x="0" y="263033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7" name="TextBox 7"/>
          <p:cNvSpPr txBox="1"/>
          <p:nvPr/>
        </p:nvSpPr>
        <p:spPr>
          <a:xfrm>
            <a:off x="561108" y="5000625"/>
            <a:ext cx="7094186" cy="16991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622"/>
              </a:lnSpc>
            </a:pPr>
            <a:r>
              <a:rPr lang="en-US" sz="4730" b="1" dirty="0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NEE </a:t>
            </a:r>
            <a:r>
              <a:rPr lang="en-US" sz="4730" b="1" dirty="0" err="1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tegen</a:t>
            </a:r>
            <a:r>
              <a:rPr lang="en-US" sz="4730" b="1" dirty="0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 </a:t>
            </a:r>
            <a:r>
              <a:rPr lang="en-US" sz="4730" b="1" dirty="0" err="1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stilstand</a:t>
            </a:r>
            <a:r>
              <a:rPr lang="en-US" sz="4730" b="1" dirty="0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, </a:t>
            </a:r>
          </a:p>
          <a:p>
            <a:pPr algn="l">
              <a:lnSpc>
                <a:spcPts val="6622"/>
              </a:lnSpc>
              <a:spcBef>
                <a:spcPct val="0"/>
              </a:spcBef>
            </a:pPr>
            <a:r>
              <a:rPr lang="en-US" sz="4730" b="1" dirty="0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JA voor </a:t>
            </a:r>
            <a:r>
              <a:rPr lang="en-US" sz="4730" b="1" dirty="0" err="1">
                <a:solidFill>
                  <a:srgbClr val="FF9900"/>
                </a:solidFill>
                <a:latin typeface="Poppins Bold"/>
                <a:ea typeface="Poppins Bold"/>
                <a:cs typeface="Poppins Bold"/>
                <a:sym typeface="Poppins Bold"/>
              </a:rPr>
              <a:t>verandering</a:t>
            </a:r>
            <a:endParaRPr lang="en-US" sz="4730" b="1" dirty="0">
              <a:solidFill>
                <a:srgbClr val="FF9900"/>
              </a:solidFill>
              <a:latin typeface="Poppins Bold"/>
              <a:ea typeface="Poppins Bold"/>
              <a:cs typeface="Poppins Bold"/>
              <a:sym typeface="Poppins Bold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8742793" y="2245530"/>
            <a:ext cx="9115394" cy="31213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12582"/>
              </a:lnSpc>
            </a:pPr>
            <a:r>
              <a:rPr lang="en-US" sz="7029" b="1">
                <a:solidFill>
                  <a:srgbClr val="012169"/>
                </a:solidFill>
                <a:latin typeface="Poppins Bold"/>
                <a:ea typeface="Poppins Bold"/>
                <a:cs typeface="Poppins Bold"/>
                <a:sym typeface="Poppins Bold"/>
              </a:rPr>
              <a:t>ECHTE ZORG BEGINT </a:t>
            </a:r>
          </a:p>
          <a:p>
            <a:pPr algn="r">
              <a:lnSpc>
                <a:spcPts val="12582"/>
              </a:lnSpc>
            </a:pPr>
            <a:r>
              <a:rPr lang="en-US" sz="7029" b="1">
                <a:solidFill>
                  <a:srgbClr val="012169"/>
                </a:solidFill>
                <a:latin typeface="Poppins Bold"/>
                <a:ea typeface="Poppins Bold"/>
                <a:cs typeface="Poppins Bold"/>
                <a:sym typeface="Poppins Bold"/>
              </a:rPr>
              <a:t>MET WAARDERING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61108" y="7165760"/>
            <a:ext cx="7786311" cy="2540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58"/>
              </a:lnSpc>
            </a:pP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Elke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dag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staan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we met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veel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goesting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klaar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voor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onze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patiënten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. Maar om die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goesting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te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blijven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voelen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, is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verandering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nodig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.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Onze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motor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draait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op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volle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toeren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, maar de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brandstof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raakt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op. We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willen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een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gezondheidszorg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die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werkt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voor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iedereen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, voor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patiënten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én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2238" b="1" dirty="0" err="1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zorgverleners</a:t>
            </a:r>
            <a:r>
              <a:rPr lang="en-US" sz="2238" b="1" dirty="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. </a:t>
            </a: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764AA6B3-9D8E-3CAD-7EE7-C3080E085731}"/>
              </a:ext>
            </a:extLst>
          </p:cNvPr>
          <p:cNvSpPr/>
          <p:nvPr/>
        </p:nvSpPr>
        <p:spPr>
          <a:xfrm>
            <a:off x="16902271" y="282310"/>
            <a:ext cx="955915" cy="955915"/>
          </a:xfrm>
          <a:custGeom>
            <a:avLst/>
            <a:gdLst/>
            <a:ahLst/>
            <a:cxnLst/>
            <a:rect l="l" t="t" r="r" b="b"/>
            <a:pathLst>
              <a:path w="955915" h="955915">
                <a:moveTo>
                  <a:pt x="0" y="0"/>
                </a:moveTo>
                <a:lnTo>
                  <a:pt x="955916" y="0"/>
                </a:lnTo>
                <a:lnTo>
                  <a:pt x="955916" y="955915"/>
                </a:lnTo>
                <a:lnTo>
                  <a:pt x="0" y="95591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324529" y="1528084"/>
            <a:ext cx="15638942" cy="713558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Op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maandag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7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juli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staken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sommige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artsen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uit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bezorgdheid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over de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plannen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van de minister voor de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toekomst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van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onze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gezondheidszorg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4500"/>
              </a:lnSpc>
            </a:pP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Wij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kiezen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ervoor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om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niet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mee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te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staken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.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Onze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praktijk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blijft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maandag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</a:t>
            </a:r>
            <a:r>
              <a:rPr lang="en-US" sz="3000" b="1" dirty="0" err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gewoon</a:t>
            </a:r>
            <a:r>
              <a:rPr lang="en-US" sz="3000" b="1" dirty="0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 open.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Toch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maken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ook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wij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ons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zorgen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 De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werkdruk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neemt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toe, er is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een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tekort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aan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collega’s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en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weinig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tijd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voor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echte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zorg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 We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staan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elke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dag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met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goesting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klaar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voor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onze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patiënten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 Maar om die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goesting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blijven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voelen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, is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verandering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nodig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     Er is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nood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aan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meer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ondersteuning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voor de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huisartsenpraktijk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     Meer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tijd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en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ademruimte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voor de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huisarts</a:t>
            </a:r>
            <a:endParaRPr lang="en-US" sz="3000" dirty="0">
              <a:solidFill>
                <a:srgbClr val="012169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500"/>
              </a:lnSpc>
            </a:pP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     En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vooral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,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meer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waardering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voor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ons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  <a:r>
              <a:rPr lang="en-US" sz="3000" dirty="0" err="1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werk</a:t>
            </a:r>
            <a:r>
              <a:rPr lang="en-US" sz="3000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2143"/>
              </a:lnSpc>
            </a:pPr>
            <a:r>
              <a:rPr lang="en-US" sz="1428" dirty="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</p:txBody>
      </p:sp>
      <p:sp>
        <p:nvSpPr>
          <p:cNvPr id="3" name="Freeform 3"/>
          <p:cNvSpPr/>
          <p:nvPr/>
        </p:nvSpPr>
        <p:spPr>
          <a:xfrm>
            <a:off x="16902271" y="282310"/>
            <a:ext cx="955915" cy="955915"/>
          </a:xfrm>
          <a:custGeom>
            <a:avLst/>
            <a:gdLst/>
            <a:ahLst/>
            <a:cxnLst/>
            <a:rect l="l" t="t" r="r" b="b"/>
            <a:pathLst>
              <a:path w="955915" h="955915">
                <a:moveTo>
                  <a:pt x="0" y="0"/>
                </a:moveTo>
                <a:lnTo>
                  <a:pt x="955916" y="0"/>
                </a:lnTo>
                <a:lnTo>
                  <a:pt x="955916" y="955915"/>
                </a:lnTo>
                <a:lnTo>
                  <a:pt x="0" y="95591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grpSp>
        <p:nvGrpSpPr>
          <p:cNvPr id="4" name="Group 4"/>
          <p:cNvGrpSpPr/>
          <p:nvPr/>
        </p:nvGrpSpPr>
        <p:grpSpPr>
          <a:xfrm>
            <a:off x="1324529" y="6776853"/>
            <a:ext cx="377289" cy="377289"/>
            <a:chOff x="0" y="0"/>
            <a:chExt cx="812800" cy="81280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012169"/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324529" y="7348474"/>
            <a:ext cx="377289" cy="377289"/>
            <a:chOff x="0" y="0"/>
            <a:chExt cx="812800" cy="812800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012169"/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324529" y="7917756"/>
            <a:ext cx="377289" cy="377289"/>
            <a:chOff x="0" y="0"/>
            <a:chExt cx="812800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812800" y="406400"/>
                  </a:moveTo>
                  <a:lnTo>
                    <a:pt x="406400" y="0"/>
                  </a:lnTo>
                  <a:lnTo>
                    <a:pt x="406400" y="203200"/>
                  </a:lnTo>
                  <a:lnTo>
                    <a:pt x="0" y="203200"/>
                  </a:lnTo>
                  <a:lnTo>
                    <a:pt x="0" y="609600"/>
                  </a:lnTo>
                  <a:lnTo>
                    <a:pt x="406400" y="609600"/>
                  </a:lnTo>
                  <a:lnTo>
                    <a:pt x="406400" y="812800"/>
                  </a:lnTo>
                  <a:lnTo>
                    <a:pt x="812800" y="406400"/>
                  </a:lnTo>
                  <a:close/>
                </a:path>
              </a:pathLst>
            </a:custGeom>
            <a:solidFill>
              <a:srgbClr val="012169"/>
            </a:solidFill>
          </p:spPr>
          <p:txBody>
            <a:bodyPr/>
            <a:lstStyle/>
            <a:p>
              <a:endParaRPr lang="nl-BE"/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165100"/>
              <a:ext cx="7112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15066593" y="6965498"/>
            <a:ext cx="1650221" cy="2374419"/>
          </a:xfrm>
          <a:custGeom>
            <a:avLst/>
            <a:gdLst/>
            <a:ahLst/>
            <a:cxnLst/>
            <a:rect l="l" t="t" r="r" b="b"/>
            <a:pathLst>
              <a:path w="1650221" h="2374419">
                <a:moveTo>
                  <a:pt x="0" y="0"/>
                </a:moveTo>
                <a:lnTo>
                  <a:pt x="1650221" y="0"/>
                </a:lnTo>
                <a:lnTo>
                  <a:pt x="1650221" y="2374418"/>
                </a:lnTo>
                <a:lnTo>
                  <a:pt x="0" y="237441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nl-B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6902271" y="282310"/>
            <a:ext cx="955915" cy="955915"/>
          </a:xfrm>
          <a:custGeom>
            <a:avLst/>
            <a:gdLst/>
            <a:ahLst/>
            <a:cxnLst/>
            <a:rect l="l" t="t" r="r" b="b"/>
            <a:pathLst>
              <a:path w="955915" h="955915">
                <a:moveTo>
                  <a:pt x="0" y="0"/>
                </a:moveTo>
                <a:lnTo>
                  <a:pt x="955916" y="0"/>
                </a:lnTo>
                <a:lnTo>
                  <a:pt x="955916" y="955915"/>
                </a:lnTo>
                <a:lnTo>
                  <a:pt x="0" y="95591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  <p:sp>
        <p:nvSpPr>
          <p:cNvPr id="3" name="TextBox 3"/>
          <p:cNvSpPr txBox="1"/>
          <p:nvPr/>
        </p:nvSpPr>
        <p:spPr>
          <a:xfrm>
            <a:off x="1324529" y="1535187"/>
            <a:ext cx="15638942" cy="6267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Daarom willen we u iets vragen: </a:t>
            </a:r>
            <a:r>
              <a:rPr lang="en-US" sz="3000" b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begrip</a:t>
            </a: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.</a:t>
            </a:r>
          </a:p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Begrip voor ons, omdat we er maandag gewoon voor u zijn, maar wel luid en duidelijk zeggen dat het zo niet verder kan. </a:t>
            </a:r>
          </a:p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 </a:t>
            </a:r>
          </a:p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Vandaag zeggen we ‘NEE’ tegen stilstand. </a:t>
            </a:r>
          </a:p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Wel zeggen we volmondig ‘JA’ tegen </a:t>
            </a:r>
            <a:r>
              <a:rPr lang="en-US" sz="3000" b="1">
                <a:solidFill>
                  <a:srgbClr val="012169"/>
                </a:solidFill>
                <a:latin typeface="Inter Bold"/>
                <a:ea typeface="Inter Bold"/>
                <a:cs typeface="Inter Bold"/>
                <a:sym typeface="Inter Bold"/>
              </a:rPr>
              <a:t>verandering</a:t>
            </a: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! </a:t>
            </a:r>
          </a:p>
          <a:p>
            <a:pPr algn="just">
              <a:lnSpc>
                <a:spcPts val="4500"/>
              </a:lnSpc>
            </a:pPr>
            <a:r>
              <a:rPr lang="en-US" sz="3000">
                <a:solidFill>
                  <a:srgbClr val="012169"/>
                </a:solidFill>
                <a:latin typeface="Inter"/>
                <a:ea typeface="Inter"/>
                <a:cs typeface="Inter"/>
                <a:sym typeface="Inter"/>
              </a:rPr>
              <a:t>We willen een gezondheidszorg die voor iedereen werkt, voor patiënten én zorgverleners. En dat willen we samen doen, in dialoog met de beleidsmakers. </a:t>
            </a:r>
          </a:p>
          <a:p>
            <a:pPr algn="just">
              <a:lnSpc>
                <a:spcPts val="4500"/>
              </a:lnSpc>
            </a:pPr>
            <a:endParaRPr lang="en-US" sz="3000">
              <a:solidFill>
                <a:srgbClr val="012169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500"/>
              </a:lnSpc>
            </a:pPr>
            <a:endParaRPr lang="en-US" sz="3000">
              <a:solidFill>
                <a:srgbClr val="012169"/>
              </a:solidFill>
              <a:latin typeface="Inter"/>
              <a:ea typeface="Inter"/>
              <a:cs typeface="Inter"/>
              <a:sym typeface="Inter"/>
            </a:endParaRPr>
          </a:p>
          <a:p>
            <a:pPr algn="just">
              <a:lnSpc>
                <a:spcPts val="4500"/>
              </a:lnSpc>
            </a:pPr>
            <a:endParaRPr lang="en-US" sz="3000">
              <a:solidFill>
                <a:srgbClr val="012169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14780188" y="6738237"/>
            <a:ext cx="2479112" cy="2520063"/>
          </a:xfrm>
          <a:custGeom>
            <a:avLst/>
            <a:gdLst/>
            <a:ahLst/>
            <a:cxnLst/>
            <a:rect l="l" t="t" r="r" b="b"/>
            <a:pathLst>
              <a:path w="2479112" h="2520063">
                <a:moveTo>
                  <a:pt x="0" y="0"/>
                </a:moveTo>
                <a:lnTo>
                  <a:pt x="2479112" y="0"/>
                </a:lnTo>
                <a:lnTo>
                  <a:pt x="2479112" y="2520063"/>
                </a:lnTo>
                <a:lnTo>
                  <a:pt x="0" y="252006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nl-B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Aangepast</PresentationFormat>
  <Paragraphs>22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Calibri</vt:lpstr>
      <vt:lpstr>Poppins Bold</vt:lpstr>
      <vt:lpstr>Inter Bold</vt:lpstr>
      <vt:lpstr>Inter</vt:lpstr>
      <vt:lpstr>Arial</vt:lpstr>
      <vt:lpstr>Office Theme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POSTER_NEE TEGEN STAKING JA VOOR VERANDERING (Presentatie)</dc:title>
  <dc:creator>Carine Deceulaer</dc:creator>
  <cp:lastModifiedBy>Carine Deceulaer</cp:lastModifiedBy>
  <cp:revision>2</cp:revision>
  <dcterms:created xsi:type="dcterms:W3CDTF">2006-08-16T00:00:00Z</dcterms:created>
  <dcterms:modified xsi:type="dcterms:W3CDTF">2025-07-03T14:32:59Z</dcterms:modified>
  <dc:identifier>DAGsHTP9b4U</dc:identifier>
</cp:coreProperties>
</file>