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63"/>
  </p:notesMasterIdLst>
  <p:sldIdLst>
    <p:sldId id="256" r:id="rId2"/>
    <p:sldId id="257" r:id="rId3"/>
    <p:sldId id="258" r:id="rId4"/>
    <p:sldId id="259" r:id="rId5"/>
    <p:sldId id="260" r:id="rId6"/>
    <p:sldId id="327" r:id="rId7"/>
    <p:sldId id="261" r:id="rId8"/>
    <p:sldId id="262" r:id="rId9"/>
    <p:sldId id="263" r:id="rId10"/>
    <p:sldId id="264" r:id="rId11"/>
    <p:sldId id="265" r:id="rId12"/>
    <p:sldId id="266" r:id="rId13"/>
    <p:sldId id="268" r:id="rId14"/>
    <p:sldId id="269" r:id="rId15"/>
    <p:sldId id="270" r:id="rId16"/>
    <p:sldId id="326" r:id="rId17"/>
    <p:sldId id="325" r:id="rId18"/>
    <p:sldId id="271" r:id="rId19"/>
    <p:sldId id="272" r:id="rId20"/>
    <p:sldId id="273" r:id="rId21"/>
    <p:sldId id="274" r:id="rId22"/>
    <p:sldId id="267" r:id="rId23"/>
    <p:sldId id="275" r:id="rId24"/>
    <p:sldId id="323" r:id="rId25"/>
    <p:sldId id="324" r:id="rId26"/>
    <p:sldId id="329" r:id="rId27"/>
    <p:sldId id="283" r:id="rId28"/>
    <p:sldId id="284" r:id="rId29"/>
    <p:sldId id="285" r:id="rId30"/>
    <p:sldId id="286" r:id="rId31"/>
    <p:sldId id="287" r:id="rId32"/>
    <p:sldId id="288" r:id="rId33"/>
    <p:sldId id="289" r:id="rId34"/>
    <p:sldId id="290" r:id="rId35"/>
    <p:sldId id="331" r:id="rId36"/>
    <p:sldId id="291" r:id="rId37"/>
    <p:sldId id="292" r:id="rId38"/>
    <p:sldId id="293" r:id="rId39"/>
    <p:sldId id="294" r:id="rId40"/>
    <p:sldId id="307" r:id="rId41"/>
    <p:sldId id="308" r:id="rId42"/>
    <p:sldId id="309" r:id="rId43"/>
    <p:sldId id="310" r:id="rId44"/>
    <p:sldId id="311" r:id="rId45"/>
    <p:sldId id="313" r:id="rId46"/>
    <p:sldId id="314" r:id="rId47"/>
    <p:sldId id="315" r:id="rId48"/>
    <p:sldId id="330" r:id="rId49"/>
    <p:sldId id="301" r:id="rId50"/>
    <p:sldId id="302" r:id="rId51"/>
    <p:sldId id="303" r:id="rId52"/>
    <p:sldId id="320" r:id="rId53"/>
    <p:sldId id="321" r:id="rId54"/>
    <p:sldId id="332" r:id="rId55"/>
    <p:sldId id="304" r:id="rId56"/>
    <p:sldId id="316" r:id="rId57"/>
    <p:sldId id="317" r:id="rId58"/>
    <p:sldId id="318" r:id="rId59"/>
    <p:sldId id="328" r:id="rId60"/>
    <p:sldId id="319" r:id="rId61"/>
    <p:sldId id="305" r:id="rId62"/>
  </p:sldIdLst>
  <p:sldSz cx="12192000" cy="6858000"/>
  <p:notesSz cx="7019925" cy="930592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0" roundtripDataSignature="AMtx7mh5+lZOsSUIRhpH7KvCBtso0gVCE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uisvoorGezondheid" initials="" lastIdx="8" clrIdx="0"/>
  <p:cmAuthor id="1" name="Alev Akin" initials="AA" lastIdx="24" clrIdx="1">
    <p:extLst>
      <p:ext uri="{19B8F6BF-5375-455C-9EA6-DF929625EA0E}">
        <p15:presenceInfo xmlns:p15="http://schemas.microsoft.com/office/powerpoint/2012/main" userId="S::alev@huisvoorgezondheid.be::8497942c-4669-488a-a434-8436549775c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customschemas.google.com/relationships/presentationmetadata" Target="metadata"/><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41968" cy="466912"/>
          </a:xfrm>
          <a:prstGeom prst="rect">
            <a:avLst/>
          </a:prstGeom>
          <a:noFill/>
          <a:ln>
            <a:noFill/>
          </a:ln>
        </p:spPr>
        <p:txBody>
          <a:bodyPr spcFirstLastPara="1" wrap="square" lIns="93272" tIns="46623" rIns="93272" bIns="46623"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6333" y="0"/>
            <a:ext cx="3041968" cy="466912"/>
          </a:xfrm>
          <a:prstGeom prst="rect">
            <a:avLst/>
          </a:prstGeom>
          <a:noFill/>
          <a:ln>
            <a:noFill/>
          </a:ln>
        </p:spPr>
        <p:txBody>
          <a:bodyPr spcFirstLastPara="1" wrap="square" lIns="93272" tIns="46623" rIns="93272" bIns="46623"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993" y="4478476"/>
            <a:ext cx="5615940" cy="3664208"/>
          </a:xfrm>
          <a:prstGeom prst="rect">
            <a:avLst/>
          </a:prstGeom>
          <a:noFill/>
          <a:ln>
            <a:noFill/>
          </a:ln>
        </p:spPr>
        <p:txBody>
          <a:bodyPr spcFirstLastPara="1" wrap="square" lIns="93272" tIns="46623" rIns="93272" bIns="46623"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39014"/>
            <a:ext cx="3041968" cy="466911"/>
          </a:xfrm>
          <a:prstGeom prst="rect">
            <a:avLst/>
          </a:prstGeom>
          <a:noFill/>
          <a:ln>
            <a:noFill/>
          </a:ln>
        </p:spPr>
        <p:txBody>
          <a:bodyPr spcFirstLastPara="1" wrap="square" lIns="93272" tIns="46623" rIns="93272" bIns="46623"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6333" y="8839014"/>
            <a:ext cx="3041968" cy="466911"/>
          </a:xfrm>
          <a:prstGeom prst="rect">
            <a:avLst/>
          </a:prstGeom>
          <a:noFill/>
          <a:ln>
            <a:noFill/>
          </a:ln>
        </p:spPr>
        <p:txBody>
          <a:bodyPr spcFirstLastPara="1" wrap="square" lIns="93272" tIns="46623" rIns="93272" bIns="46623" anchor="b" anchorCtr="0">
            <a:noAutofit/>
          </a:bodyPr>
          <a:lstStyle/>
          <a:p>
            <a:pPr algn="r">
              <a:buSzPts val="1200"/>
            </a:pPr>
            <a:fld id="{00000000-1234-1234-1234-123412341234}" type="slidenum">
              <a:rPr lang="nl-NL" sz="1200" smtClean="0">
                <a:solidFill>
                  <a:schemeClr val="dk1"/>
                </a:solidFill>
                <a:latin typeface="Calibri"/>
                <a:ea typeface="Calibri"/>
                <a:cs typeface="Calibri"/>
                <a:sym typeface="Calibri"/>
              </a:rPr>
              <a:pPr algn="r">
                <a:buSzPts val="1200"/>
              </a:pPr>
              <a:t>‹nr.›</a:t>
            </a:fld>
            <a:endParaRPr lang="nl-NL" sz="12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notes"/>
          <p:cNvSpPr txBox="1">
            <a:spLocks noGrp="1"/>
          </p:cNvSpPr>
          <p:nvPr>
            <p:ph type="body" idx="1"/>
          </p:nvPr>
        </p:nvSpPr>
        <p:spPr>
          <a:xfrm>
            <a:off x="701993" y="4478476"/>
            <a:ext cx="5615940" cy="3664208"/>
          </a:xfrm>
          <a:prstGeom prst="rect">
            <a:avLst/>
          </a:prstGeom>
          <a:noFill/>
          <a:ln>
            <a:noFill/>
          </a:ln>
        </p:spPr>
        <p:txBody>
          <a:bodyPr spcFirstLastPara="1" wrap="square" lIns="93272" tIns="46623" rIns="93272" bIns="46623" anchor="t" anchorCtr="0">
            <a:noAutofit/>
          </a:bodyPr>
          <a:lstStyle/>
          <a:p>
            <a:pPr marL="0" indent="0"/>
            <a:endParaRPr dirty="0"/>
          </a:p>
        </p:txBody>
      </p:sp>
      <p:sp>
        <p:nvSpPr>
          <p:cNvPr id="100" name="Google Shape;100;p1:notes"/>
          <p:cNvSpPr>
            <a:spLocks noGrp="1" noRot="1" noChangeAspect="1"/>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8:notes"/>
          <p:cNvSpPr txBox="1">
            <a:spLocks noGrp="1"/>
          </p:cNvSpPr>
          <p:nvPr>
            <p:ph type="body" idx="1"/>
          </p:nvPr>
        </p:nvSpPr>
        <p:spPr>
          <a:xfrm>
            <a:off x="701993" y="4478476"/>
            <a:ext cx="5615940" cy="3664208"/>
          </a:xfrm>
          <a:prstGeom prst="rect">
            <a:avLst/>
          </a:prstGeom>
          <a:noFill/>
          <a:ln>
            <a:noFill/>
          </a:ln>
        </p:spPr>
        <p:txBody>
          <a:bodyPr spcFirstLastPara="1" wrap="square" lIns="93272" tIns="46623" rIns="93272" bIns="46623" anchor="t" anchorCtr="0">
            <a:noAutofit/>
          </a:bodyPr>
          <a:lstStyle/>
          <a:p>
            <a:pPr marL="0" indent="0"/>
            <a:endParaRPr/>
          </a:p>
        </p:txBody>
      </p:sp>
      <p:sp>
        <p:nvSpPr>
          <p:cNvPr id="157" name="Google Shape;157;p8:notes"/>
          <p:cNvSpPr>
            <a:spLocks noGrp="1" noRot="1" noChangeAspect="1"/>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9:notes"/>
          <p:cNvSpPr txBox="1">
            <a:spLocks noGrp="1"/>
          </p:cNvSpPr>
          <p:nvPr>
            <p:ph type="body" idx="1"/>
          </p:nvPr>
        </p:nvSpPr>
        <p:spPr>
          <a:xfrm>
            <a:off x="701993" y="4478476"/>
            <a:ext cx="5615940" cy="3664208"/>
          </a:xfrm>
          <a:prstGeom prst="rect">
            <a:avLst/>
          </a:prstGeom>
          <a:noFill/>
          <a:ln>
            <a:noFill/>
          </a:ln>
        </p:spPr>
        <p:txBody>
          <a:bodyPr spcFirstLastPara="1" wrap="square" lIns="93272" tIns="46623" rIns="93272" bIns="46623" anchor="t" anchorCtr="0">
            <a:noAutofit/>
          </a:bodyPr>
          <a:lstStyle/>
          <a:p>
            <a:pPr marL="0" indent="0"/>
            <a:endParaRPr/>
          </a:p>
        </p:txBody>
      </p:sp>
      <p:sp>
        <p:nvSpPr>
          <p:cNvPr id="165" name="Google Shape;165;p9:notes"/>
          <p:cNvSpPr>
            <a:spLocks noGrp="1" noRot="1" noChangeAspect="1"/>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0:notes"/>
          <p:cNvSpPr txBox="1">
            <a:spLocks noGrp="1"/>
          </p:cNvSpPr>
          <p:nvPr>
            <p:ph type="body" idx="1"/>
          </p:nvPr>
        </p:nvSpPr>
        <p:spPr>
          <a:xfrm>
            <a:off x="701993" y="4478476"/>
            <a:ext cx="5615940" cy="3664208"/>
          </a:xfrm>
          <a:prstGeom prst="rect">
            <a:avLst/>
          </a:prstGeom>
          <a:noFill/>
          <a:ln>
            <a:noFill/>
          </a:ln>
        </p:spPr>
        <p:txBody>
          <a:bodyPr spcFirstLastPara="1" wrap="square" lIns="93272" tIns="46623" rIns="93272" bIns="46623" anchor="t" anchorCtr="0">
            <a:noAutofit/>
          </a:bodyPr>
          <a:lstStyle/>
          <a:p>
            <a:pPr marL="0" indent="0"/>
            <a:endParaRPr/>
          </a:p>
        </p:txBody>
      </p:sp>
      <p:sp>
        <p:nvSpPr>
          <p:cNvPr id="173" name="Google Shape;173;p10:notes"/>
          <p:cNvSpPr>
            <a:spLocks noGrp="1" noRot="1" noChangeAspect="1"/>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7:notes"/>
          <p:cNvSpPr txBox="1">
            <a:spLocks noGrp="1"/>
          </p:cNvSpPr>
          <p:nvPr>
            <p:ph type="body" idx="1"/>
          </p:nvPr>
        </p:nvSpPr>
        <p:spPr>
          <a:xfrm>
            <a:off x="701993" y="4478476"/>
            <a:ext cx="5615940" cy="3664208"/>
          </a:xfrm>
          <a:prstGeom prst="rect">
            <a:avLst/>
          </a:prstGeom>
          <a:noFill/>
          <a:ln>
            <a:noFill/>
          </a:ln>
        </p:spPr>
        <p:txBody>
          <a:bodyPr spcFirstLastPara="1" wrap="square" lIns="93272" tIns="46623" rIns="93272" bIns="46623" anchor="t" anchorCtr="0">
            <a:noAutofit/>
          </a:bodyPr>
          <a:lstStyle/>
          <a:p>
            <a:pPr marL="0" indent="0"/>
            <a:endParaRPr/>
          </a:p>
        </p:txBody>
      </p:sp>
      <p:sp>
        <p:nvSpPr>
          <p:cNvPr id="189" name="Google Shape;189;p17:notes"/>
          <p:cNvSpPr>
            <a:spLocks noGrp="1" noRot="1" noChangeAspect="1"/>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8:notes"/>
          <p:cNvSpPr txBox="1">
            <a:spLocks noGrp="1"/>
          </p:cNvSpPr>
          <p:nvPr>
            <p:ph type="body" idx="1"/>
          </p:nvPr>
        </p:nvSpPr>
        <p:spPr>
          <a:xfrm>
            <a:off x="701993" y="4478476"/>
            <a:ext cx="5615940" cy="3664208"/>
          </a:xfrm>
          <a:prstGeom prst="rect">
            <a:avLst/>
          </a:prstGeom>
          <a:noFill/>
          <a:ln>
            <a:noFill/>
          </a:ln>
        </p:spPr>
        <p:txBody>
          <a:bodyPr spcFirstLastPara="1" wrap="square" lIns="93272" tIns="46623" rIns="93272" bIns="46623" anchor="t" anchorCtr="0">
            <a:noAutofit/>
          </a:bodyPr>
          <a:lstStyle/>
          <a:p>
            <a:pPr marL="0" indent="0"/>
            <a:endParaRPr/>
          </a:p>
        </p:txBody>
      </p:sp>
      <p:sp>
        <p:nvSpPr>
          <p:cNvPr id="197" name="Google Shape;197;p18:notes"/>
          <p:cNvSpPr>
            <a:spLocks noGrp="1" noRot="1" noChangeAspect="1"/>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2:notes"/>
          <p:cNvSpPr txBox="1">
            <a:spLocks noGrp="1"/>
          </p:cNvSpPr>
          <p:nvPr>
            <p:ph type="body" idx="1"/>
          </p:nvPr>
        </p:nvSpPr>
        <p:spPr>
          <a:xfrm>
            <a:off x="701993" y="4478476"/>
            <a:ext cx="5615940" cy="3664208"/>
          </a:xfrm>
          <a:prstGeom prst="rect">
            <a:avLst/>
          </a:prstGeom>
          <a:noFill/>
          <a:ln>
            <a:noFill/>
          </a:ln>
        </p:spPr>
        <p:txBody>
          <a:bodyPr spcFirstLastPara="1" wrap="square" lIns="93272" tIns="46623" rIns="93272" bIns="46623" anchor="t" anchorCtr="0">
            <a:noAutofit/>
          </a:bodyPr>
          <a:lstStyle/>
          <a:p>
            <a:pPr marL="0" indent="0"/>
            <a:endParaRPr/>
          </a:p>
        </p:txBody>
      </p:sp>
      <p:sp>
        <p:nvSpPr>
          <p:cNvPr id="205" name="Google Shape;205;p12:notes"/>
          <p:cNvSpPr>
            <a:spLocks noGrp="1" noRot="1" noChangeAspect="1"/>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8:notes"/>
          <p:cNvSpPr txBox="1">
            <a:spLocks noGrp="1"/>
          </p:cNvSpPr>
          <p:nvPr>
            <p:ph type="body" idx="1"/>
          </p:nvPr>
        </p:nvSpPr>
        <p:spPr>
          <a:xfrm>
            <a:off x="701993" y="4478476"/>
            <a:ext cx="5615940" cy="3664208"/>
          </a:xfrm>
          <a:prstGeom prst="rect">
            <a:avLst/>
          </a:prstGeom>
          <a:noFill/>
          <a:ln>
            <a:noFill/>
          </a:ln>
        </p:spPr>
        <p:txBody>
          <a:bodyPr spcFirstLastPara="1" wrap="square" lIns="93272" tIns="46623" rIns="93272" bIns="46623" anchor="t" anchorCtr="0">
            <a:noAutofit/>
          </a:bodyPr>
          <a:lstStyle/>
          <a:p>
            <a:pPr marL="0" indent="0"/>
            <a:endParaRPr/>
          </a:p>
        </p:txBody>
      </p:sp>
      <p:sp>
        <p:nvSpPr>
          <p:cNvPr id="197" name="Google Shape;197;p18:notes"/>
          <p:cNvSpPr>
            <a:spLocks noGrp="1" noRot="1" noChangeAspect="1"/>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25031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2:notes"/>
          <p:cNvSpPr txBox="1">
            <a:spLocks noGrp="1"/>
          </p:cNvSpPr>
          <p:nvPr>
            <p:ph type="body" idx="1"/>
          </p:nvPr>
        </p:nvSpPr>
        <p:spPr>
          <a:xfrm>
            <a:off x="701993" y="4478476"/>
            <a:ext cx="5615940" cy="3664208"/>
          </a:xfrm>
          <a:prstGeom prst="rect">
            <a:avLst/>
          </a:prstGeom>
          <a:noFill/>
          <a:ln>
            <a:noFill/>
          </a:ln>
        </p:spPr>
        <p:txBody>
          <a:bodyPr spcFirstLastPara="1" wrap="square" lIns="93272" tIns="46623" rIns="93272" bIns="46623" anchor="t" anchorCtr="0">
            <a:noAutofit/>
          </a:bodyPr>
          <a:lstStyle/>
          <a:p>
            <a:pPr marL="0" indent="0"/>
            <a:endParaRPr/>
          </a:p>
        </p:txBody>
      </p:sp>
      <p:sp>
        <p:nvSpPr>
          <p:cNvPr id="205" name="Google Shape;205;p12:notes"/>
          <p:cNvSpPr>
            <a:spLocks noGrp="1" noRot="1" noChangeAspect="1"/>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496920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3:notes"/>
          <p:cNvSpPr txBox="1">
            <a:spLocks noGrp="1"/>
          </p:cNvSpPr>
          <p:nvPr>
            <p:ph type="body" idx="1"/>
          </p:nvPr>
        </p:nvSpPr>
        <p:spPr>
          <a:xfrm>
            <a:off x="701993" y="4478476"/>
            <a:ext cx="5615940" cy="3664208"/>
          </a:xfrm>
          <a:prstGeom prst="rect">
            <a:avLst/>
          </a:prstGeom>
          <a:noFill/>
          <a:ln>
            <a:noFill/>
          </a:ln>
        </p:spPr>
        <p:txBody>
          <a:bodyPr spcFirstLastPara="1" wrap="square" lIns="93272" tIns="46623" rIns="93272" bIns="46623" anchor="t" anchorCtr="0">
            <a:noAutofit/>
          </a:bodyPr>
          <a:lstStyle/>
          <a:p>
            <a:pPr marL="0" indent="0"/>
            <a:endParaRPr/>
          </a:p>
        </p:txBody>
      </p:sp>
      <p:sp>
        <p:nvSpPr>
          <p:cNvPr id="210" name="Google Shape;210;p13:notes"/>
          <p:cNvSpPr>
            <a:spLocks noGrp="1" noRot="1" noChangeAspect="1"/>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4:notes"/>
          <p:cNvSpPr txBox="1">
            <a:spLocks noGrp="1"/>
          </p:cNvSpPr>
          <p:nvPr>
            <p:ph type="body" idx="1"/>
          </p:nvPr>
        </p:nvSpPr>
        <p:spPr>
          <a:xfrm>
            <a:off x="701993" y="4478476"/>
            <a:ext cx="5615940" cy="3664208"/>
          </a:xfrm>
          <a:prstGeom prst="rect">
            <a:avLst/>
          </a:prstGeom>
          <a:noFill/>
          <a:ln>
            <a:noFill/>
          </a:ln>
        </p:spPr>
        <p:txBody>
          <a:bodyPr spcFirstLastPara="1" wrap="square" lIns="93272" tIns="46623" rIns="93272" bIns="46623" anchor="t" anchorCtr="0">
            <a:noAutofit/>
          </a:bodyPr>
          <a:lstStyle/>
          <a:p>
            <a:pPr marL="0" indent="0"/>
            <a:endParaRPr/>
          </a:p>
        </p:txBody>
      </p:sp>
      <p:sp>
        <p:nvSpPr>
          <p:cNvPr id="217" name="Google Shape;217;p14:notes"/>
          <p:cNvSpPr>
            <a:spLocks noGrp="1" noRot="1" noChangeAspect="1"/>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txBox="1">
            <a:spLocks noGrp="1"/>
          </p:cNvSpPr>
          <p:nvPr>
            <p:ph type="body" idx="1"/>
          </p:nvPr>
        </p:nvSpPr>
        <p:spPr>
          <a:xfrm>
            <a:off x="701993" y="4478476"/>
            <a:ext cx="5615940" cy="3664208"/>
          </a:xfrm>
          <a:prstGeom prst="rect">
            <a:avLst/>
          </a:prstGeom>
          <a:noFill/>
          <a:ln>
            <a:noFill/>
          </a:ln>
        </p:spPr>
        <p:txBody>
          <a:bodyPr spcFirstLastPara="1" wrap="square" lIns="93272" tIns="46623" rIns="93272" bIns="46623" anchor="t" anchorCtr="0">
            <a:noAutofit/>
          </a:bodyPr>
          <a:lstStyle/>
          <a:p>
            <a:pPr marL="0" indent="0"/>
            <a:endParaRPr/>
          </a:p>
        </p:txBody>
      </p:sp>
      <p:sp>
        <p:nvSpPr>
          <p:cNvPr id="105" name="Google Shape;105;p2:notes"/>
          <p:cNvSpPr>
            <a:spLocks noGrp="1" noRot="1" noChangeAspect="1"/>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5:notes"/>
          <p:cNvSpPr txBox="1">
            <a:spLocks noGrp="1"/>
          </p:cNvSpPr>
          <p:nvPr>
            <p:ph type="body" idx="1"/>
          </p:nvPr>
        </p:nvSpPr>
        <p:spPr>
          <a:xfrm>
            <a:off x="701993" y="4478476"/>
            <a:ext cx="5615940" cy="3664208"/>
          </a:xfrm>
          <a:prstGeom prst="rect">
            <a:avLst/>
          </a:prstGeom>
          <a:noFill/>
          <a:ln>
            <a:noFill/>
          </a:ln>
        </p:spPr>
        <p:txBody>
          <a:bodyPr spcFirstLastPara="1" wrap="square" lIns="93272" tIns="46623" rIns="93272" bIns="46623" anchor="t" anchorCtr="0">
            <a:noAutofit/>
          </a:bodyPr>
          <a:lstStyle/>
          <a:p>
            <a:pPr marL="0" indent="0"/>
            <a:endParaRPr/>
          </a:p>
        </p:txBody>
      </p:sp>
      <p:sp>
        <p:nvSpPr>
          <p:cNvPr id="224" name="Google Shape;224;p15:notes"/>
          <p:cNvSpPr>
            <a:spLocks noGrp="1" noRot="1" noChangeAspect="1"/>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6:notes"/>
          <p:cNvSpPr txBox="1">
            <a:spLocks noGrp="1"/>
          </p:cNvSpPr>
          <p:nvPr>
            <p:ph type="body" idx="1"/>
          </p:nvPr>
        </p:nvSpPr>
        <p:spPr>
          <a:xfrm>
            <a:off x="701993" y="4478476"/>
            <a:ext cx="5615940" cy="3664208"/>
          </a:xfrm>
          <a:prstGeom prst="rect">
            <a:avLst/>
          </a:prstGeom>
          <a:noFill/>
          <a:ln>
            <a:noFill/>
          </a:ln>
        </p:spPr>
        <p:txBody>
          <a:bodyPr spcFirstLastPara="1" wrap="square" lIns="93272" tIns="46623" rIns="93272" bIns="46623" anchor="t" anchorCtr="0">
            <a:noAutofit/>
          </a:bodyPr>
          <a:lstStyle/>
          <a:p>
            <a:pPr marL="0" indent="0"/>
            <a:endParaRPr/>
          </a:p>
        </p:txBody>
      </p:sp>
      <p:sp>
        <p:nvSpPr>
          <p:cNvPr id="231" name="Google Shape;231;p16:notes"/>
          <p:cNvSpPr>
            <a:spLocks noGrp="1" noRot="1" noChangeAspect="1"/>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1:notes"/>
          <p:cNvSpPr txBox="1">
            <a:spLocks noGrp="1"/>
          </p:cNvSpPr>
          <p:nvPr>
            <p:ph type="body" idx="1"/>
          </p:nvPr>
        </p:nvSpPr>
        <p:spPr>
          <a:xfrm>
            <a:off x="701993" y="4478476"/>
            <a:ext cx="5615940" cy="3664208"/>
          </a:xfrm>
          <a:prstGeom prst="rect">
            <a:avLst/>
          </a:prstGeom>
          <a:noFill/>
          <a:ln>
            <a:noFill/>
          </a:ln>
        </p:spPr>
        <p:txBody>
          <a:bodyPr spcFirstLastPara="1" wrap="square" lIns="93272" tIns="46623" rIns="93272" bIns="46623" anchor="t" anchorCtr="0">
            <a:noAutofit/>
          </a:bodyPr>
          <a:lstStyle/>
          <a:p>
            <a:pPr marL="0" indent="0"/>
            <a:endParaRPr/>
          </a:p>
        </p:txBody>
      </p:sp>
      <p:sp>
        <p:nvSpPr>
          <p:cNvPr id="181" name="Google Shape;181;p11:notes"/>
          <p:cNvSpPr>
            <a:spLocks noGrp="1" noRot="1" noChangeAspect="1"/>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24:notes"/>
          <p:cNvSpPr txBox="1">
            <a:spLocks noGrp="1"/>
          </p:cNvSpPr>
          <p:nvPr>
            <p:ph type="body" idx="1"/>
          </p:nvPr>
        </p:nvSpPr>
        <p:spPr>
          <a:xfrm>
            <a:off x="701993" y="4478476"/>
            <a:ext cx="5615940" cy="3664208"/>
          </a:xfrm>
          <a:prstGeom prst="rect">
            <a:avLst/>
          </a:prstGeom>
          <a:noFill/>
          <a:ln>
            <a:noFill/>
          </a:ln>
        </p:spPr>
        <p:txBody>
          <a:bodyPr spcFirstLastPara="1" wrap="square" lIns="93272" tIns="46623" rIns="93272" bIns="46623" anchor="t" anchorCtr="0">
            <a:noAutofit/>
          </a:bodyPr>
          <a:lstStyle/>
          <a:p>
            <a:pPr marL="0" indent="0"/>
            <a:endParaRPr/>
          </a:p>
        </p:txBody>
      </p:sp>
      <p:sp>
        <p:nvSpPr>
          <p:cNvPr id="238" name="Google Shape;238;p24:notes"/>
          <p:cNvSpPr>
            <a:spLocks noGrp="1" noRot="1" noChangeAspect="1"/>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24:notes"/>
          <p:cNvSpPr txBox="1">
            <a:spLocks noGrp="1"/>
          </p:cNvSpPr>
          <p:nvPr>
            <p:ph type="body" idx="1"/>
          </p:nvPr>
        </p:nvSpPr>
        <p:spPr>
          <a:xfrm>
            <a:off x="701993" y="4478476"/>
            <a:ext cx="5615940" cy="3664208"/>
          </a:xfrm>
          <a:prstGeom prst="rect">
            <a:avLst/>
          </a:prstGeom>
          <a:noFill/>
          <a:ln>
            <a:noFill/>
          </a:ln>
        </p:spPr>
        <p:txBody>
          <a:bodyPr spcFirstLastPara="1" wrap="square" lIns="93272" tIns="46623" rIns="93272" bIns="46623" anchor="t" anchorCtr="0">
            <a:noAutofit/>
          </a:bodyPr>
          <a:lstStyle/>
          <a:p>
            <a:pPr marL="0" indent="0"/>
            <a:endParaRPr/>
          </a:p>
        </p:txBody>
      </p:sp>
      <p:sp>
        <p:nvSpPr>
          <p:cNvPr id="238" name="Google Shape;238;p24:notes"/>
          <p:cNvSpPr>
            <a:spLocks noGrp="1" noRot="1" noChangeAspect="1"/>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927202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24:notes"/>
          <p:cNvSpPr txBox="1">
            <a:spLocks noGrp="1"/>
          </p:cNvSpPr>
          <p:nvPr>
            <p:ph type="body" idx="1"/>
          </p:nvPr>
        </p:nvSpPr>
        <p:spPr>
          <a:xfrm>
            <a:off x="701993" y="4478476"/>
            <a:ext cx="5615940" cy="3664208"/>
          </a:xfrm>
          <a:prstGeom prst="rect">
            <a:avLst/>
          </a:prstGeom>
          <a:noFill/>
          <a:ln>
            <a:noFill/>
          </a:ln>
        </p:spPr>
        <p:txBody>
          <a:bodyPr spcFirstLastPara="1" wrap="square" lIns="93272" tIns="46623" rIns="93272" bIns="46623" anchor="t" anchorCtr="0">
            <a:noAutofit/>
          </a:bodyPr>
          <a:lstStyle/>
          <a:p>
            <a:pPr marL="0" indent="0"/>
            <a:endParaRPr/>
          </a:p>
        </p:txBody>
      </p:sp>
      <p:sp>
        <p:nvSpPr>
          <p:cNvPr id="238" name="Google Shape;238;p24:notes"/>
          <p:cNvSpPr>
            <a:spLocks noGrp="1" noRot="1" noChangeAspect="1"/>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475324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24:notes"/>
          <p:cNvSpPr txBox="1">
            <a:spLocks noGrp="1"/>
          </p:cNvSpPr>
          <p:nvPr>
            <p:ph type="body" idx="1"/>
          </p:nvPr>
        </p:nvSpPr>
        <p:spPr>
          <a:xfrm>
            <a:off x="701993" y="4478476"/>
            <a:ext cx="5615940" cy="3664208"/>
          </a:xfrm>
          <a:prstGeom prst="rect">
            <a:avLst/>
          </a:prstGeom>
          <a:noFill/>
          <a:ln>
            <a:noFill/>
          </a:ln>
        </p:spPr>
        <p:txBody>
          <a:bodyPr spcFirstLastPara="1" wrap="square" lIns="93272" tIns="46623" rIns="93272" bIns="46623" anchor="t" anchorCtr="0">
            <a:noAutofit/>
          </a:bodyPr>
          <a:lstStyle/>
          <a:p>
            <a:pPr marL="0" indent="0"/>
            <a:endParaRPr/>
          </a:p>
        </p:txBody>
      </p:sp>
      <p:sp>
        <p:nvSpPr>
          <p:cNvPr id="238" name="Google Shape;238;p24:notes"/>
          <p:cNvSpPr>
            <a:spLocks noGrp="1" noRot="1" noChangeAspect="1"/>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591540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30:notes"/>
          <p:cNvSpPr txBox="1">
            <a:spLocks noGrp="1"/>
          </p:cNvSpPr>
          <p:nvPr>
            <p:ph type="body" idx="1"/>
          </p:nvPr>
        </p:nvSpPr>
        <p:spPr>
          <a:xfrm>
            <a:off x="701993" y="4478476"/>
            <a:ext cx="5615940" cy="3664208"/>
          </a:xfrm>
          <a:prstGeom prst="rect">
            <a:avLst/>
          </a:prstGeom>
          <a:noFill/>
          <a:ln>
            <a:noFill/>
          </a:ln>
        </p:spPr>
        <p:txBody>
          <a:bodyPr spcFirstLastPara="1" wrap="square" lIns="93272" tIns="46623" rIns="93272" bIns="46623" anchor="t" anchorCtr="0">
            <a:noAutofit/>
          </a:bodyPr>
          <a:lstStyle/>
          <a:p>
            <a:pPr marL="0" indent="0"/>
            <a:endParaRPr/>
          </a:p>
        </p:txBody>
      </p:sp>
      <p:sp>
        <p:nvSpPr>
          <p:cNvPr id="299" name="Google Shape;299;p30:notes"/>
          <p:cNvSpPr>
            <a:spLocks noGrp="1" noRot="1" noChangeAspect="1"/>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31:notes"/>
          <p:cNvSpPr txBox="1">
            <a:spLocks noGrp="1"/>
          </p:cNvSpPr>
          <p:nvPr>
            <p:ph type="body" idx="1"/>
          </p:nvPr>
        </p:nvSpPr>
        <p:spPr>
          <a:xfrm>
            <a:off x="701993" y="4478476"/>
            <a:ext cx="5615940" cy="3664208"/>
          </a:xfrm>
          <a:prstGeom prst="rect">
            <a:avLst/>
          </a:prstGeom>
          <a:noFill/>
          <a:ln>
            <a:noFill/>
          </a:ln>
        </p:spPr>
        <p:txBody>
          <a:bodyPr spcFirstLastPara="1" wrap="square" lIns="93272" tIns="46623" rIns="93272" bIns="46623" anchor="t" anchorCtr="0">
            <a:noAutofit/>
          </a:bodyPr>
          <a:lstStyle/>
          <a:p>
            <a:pPr marL="0" indent="0"/>
            <a:endParaRPr/>
          </a:p>
        </p:txBody>
      </p:sp>
      <p:sp>
        <p:nvSpPr>
          <p:cNvPr id="305" name="Google Shape;305;p31:notes"/>
          <p:cNvSpPr>
            <a:spLocks noGrp="1" noRot="1" noChangeAspect="1"/>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1:notes"/>
          <p:cNvSpPr txBox="1">
            <a:spLocks noGrp="1"/>
          </p:cNvSpPr>
          <p:nvPr>
            <p:ph type="body" idx="1"/>
          </p:nvPr>
        </p:nvSpPr>
        <p:spPr>
          <a:xfrm>
            <a:off x="701993" y="4478476"/>
            <a:ext cx="5615940" cy="3664208"/>
          </a:xfrm>
          <a:prstGeom prst="rect">
            <a:avLst/>
          </a:prstGeom>
          <a:noFill/>
          <a:ln>
            <a:noFill/>
          </a:ln>
        </p:spPr>
        <p:txBody>
          <a:bodyPr spcFirstLastPara="1" wrap="square" lIns="93272" tIns="46623" rIns="93272" bIns="46623" anchor="t" anchorCtr="0">
            <a:noAutofit/>
          </a:bodyPr>
          <a:lstStyle/>
          <a:p>
            <a:pPr marL="0" indent="0"/>
            <a:endParaRPr/>
          </a:p>
        </p:txBody>
      </p:sp>
      <p:sp>
        <p:nvSpPr>
          <p:cNvPr id="312" name="Google Shape;312;p21:notes"/>
          <p:cNvSpPr>
            <a:spLocks noGrp="1" noRot="1" noChangeAspect="1"/>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txBox="1">
            <a:spLocks noGrp="1"/>
          </p:cNvSpPr>
          <p:nvPr>
            <p:ph type="body" idx="1"/>
          </p:nvPr>
        </p:nvSpPr>
        <p:spPr>
          <a:xfrm>
            <a:off x="701993" y="4478476"/>
            <a:ext cx="5615940" cy="3664208"/>
          </a:xfrm>
          <a:prstGeom prst="rect">
            <a:avLst/>
          </a:prstGeom>
          <a:noFill/>
          <a:ln>
            <a:noFill/>
          </a:ln>
        </p:spPr>
        <p:txBody>
          <a:bodyPr spcFirstLastPara="1" wrap="square" lIns="93272" tIns="46623" rIns="93272" bIns="46623" anchor="t" anchorCtr="0">
            <a:noAutofit/>
          </a:bodyPr>
          <a:lstStyle/>
          <a:p>
            <a:pPr marL="0" indent="0"/>
            <a:endParaRPr/>
          </a:p>
        </p:txBody>
      </p:sp>
      <p:sp>
        <p:nvSpPr>
          <p:cNvPr id="112" name="Google Shape;112;p3:notes"/>
          <p:cNvSpPr>
            <a:spLocks noGrp="1" noRot="1" noChangeAspect="1"/>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22:notes"/>
          <p:cNvSpPr txBox="1">
            <a:spLocks noGrp="1"/>
          </p:cNvSpPr>
          <p:nvPr>
            <p:ph type="body" idx="1"/>
          </p:nvPr>
        </p:nvSpPr>
        <p:spPr>
          <a:xfrm>
            <a:off x="701993" y="4478476"/>
            <a:ext cx="5615940" cy="3664208"/>
          </a:xfrm>
          <a:prstGeom prst="rect">
            <a:avLst/>
          </a:prstGeom>
          <a:noFill/>
          <a:ln>
            <a:noFill/>
          </a:ln>
        </p:spPr>
        <p:txBody>
          <a:bodyPr spcFirstLastPara="1" wrap="square" lIns="93272" tIns="46623" rIns="93272" bIns="46623" anchor="t" anchorCtr="0">
            <a:noAutofit/>
          </a:bodyPr>
          <a:lstStyle/>
          <a:p>
            <a:pPr marL="0" indent="0"/>
            <a:endParaRPr/>
          </a:p>
        </p:txBody>
      </p:sp>
      <p:sp>
        <p:nvSpPr>
          <p:cNvPr id="319" name="Google Shape;319;p22:notes"/>
          <p:cNvSpPr>
            <a:spLocks noGrp="1" noRot="1" noChangeAspect="1"/>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23:notes"/>
          <p:cNvSpPr txBox="1">
            <a:spLocks noGrp="1"/>
          </p:cNvSpPr>
          <p:nvPr>
            <p:ph type="body" idx="1"/>
          </p:nvPr>
        </p:nvSpPr>
        <p:spPr>
          <a:xfrm>
            <a:off x="701993" y="4478476"/>
            <a:ext cx="5615940" cy="3664208"/>
          </a:xfrm>
          <a:prstGeom prst="rect">
            <a:avLst/>
          </a:prstGeom>
          <a:noFill/>
          <a:ln>
            <a:noFill/>
          </a:ln>
        </p:spPr>
        <p:txBody>
          <a:bodyPr spcFirstLastPara="1" wrap="square" lIns="93272" tIns="46623" rIns="93272" bIns="46623" anchor="t" anchorCtr="0">
            <a:noAutofit/>
          </a:bodyPr>
          <a:lstStyle/>
          <a:p>
            <a:pPr marL="0" indent="0"/>
            <a:endParaRPr/>
          </a:p>
        </p:txBody>
      </p:sp>
      <p:sp>
        <p:nvSpPr>
          <p:cNvPr id="326" name="Google Shape;326;p23:notes"/>
          <p:cNvSpPr>
            <a:spLocks noGrp="1" noRot="1" noChangeAspect="1"/>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53:notes"/>
          <p:cNvSpPr txBox="1">
            <a:spLocks noGrp="1"/>
          </p:cNvSpPr>
          <p:nvPr>
            <p:ph type="body" idx="1"/>
          </p:nvPr>
        </p:nvSpPr>
        <p:spPr>
          <a:xfrm>
            <a:off x="701993" y="4478476"/>
            <a:ext cx="5615940" cy="3664208"/>
          </a:xfrm>
          <a:prstGeom prst="rect">
            <a:avLst/>
          </a:prstGeom>
          <a:noFill/>
          <a:ln>
            <a:noFill/>
          </a:ln>
        </p:spPr>
        <p:txBody>
          <a:bodyPr spcFirstLastPara="1" wrap="square" lIns="93272" tIns="46623" rIns="93272" bIns="46623" anchor="t" anchorCtr="0">
            <a:noAutofit/>
          </a:bodyPr>
          <a:lstStyle/>
          <a:p>
            <a:pPr marL="0" indent="0"/>
            <a:endParaRPr/>
          </a:p>
        </p:txBody>
      </p:sp>
      <p:sp>
        <p:nvSpPr>
          <p:cNvPr id="334" name="Google Shape;334;p53:notes"/>
          <p:cNvSpPr>
            <a:spLocks noGrp="1" noRot="1" noChangeAspect="1"/>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54:notes"/>
          <p:cNvSpPr txBox="1">
            <a:spLocks noGrp="1"/>
          </p:cNvSpPr>
          <p:nvPr>
            <p:ph type="body" idx="1"/>
          </p:nvPr>
        </p:nvSpPr>
        <p:spPr>
          <a:xfrm>
            <a:off x="701993" y="4478476"/>
            <a:ext cx="5615940" cy="3664208"/>
          </a:xfrm>
          <a:prstGeom prst="rect">
            <a:avLst/>
          </a:prstGeom>
          <a:noFill/>
          <a:ln>
            <a:noFill/>
          </a:ln>
        </p:spPr>
        <p:txBody>
          <a:bodyPr spcFirstLastPara="1" wrap="square" lIns="93272" tIns="46623" rIns="93272" bIns="46623" anchor="t" anchorCtr="0">
            <a:noAutofit/>
          </a:bodyPr>
          <a:lstStyle/>
          <a:p>
            <a:pPr marL="0" indent="0"/>
            <a:endParaRPr/>
          </a:p>
        </p:txBody>
      </p:sp>
      <p:sp>
        <p:nvSpPr>
          <p:cNvPr id="341" name="Google Shape;341;p54:notes"/>
          <p:cNvSpPr>
            <a:spLocks noGrp="1" noRot="1" noChangeAspect="1"/>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55:notes"/>
          <p:cNvSpPr txBox="1">
            <a:spLocks noGrp="1"/>
          </p:cNvSpPr>
          <p:nvPr>
            <p:ph type="body" idx="1"/>
          </p:nvPr>
        </p:nvSpPr>
        <p:spPr>
          <a:xfrm>
            <a:off x="701993" y="4478476"/>
            <a:ext cx="5615940" cy="3664208"/>
          </a:xfrm>
          <a:prstGeom prst="rect">
            <a:avLst/>
          </a:prstGeom>
          <a:noFill/>
          <a:ln>
            <a:noFill/>
          </a:ln>
        </p:spPr>
        <p:txBody>
          <a:bodyPr spcFirstLastPara="1" wrap="square" lIns="93272" tIns="46623" rIns="93272" bIns="46623" anchor="t" anchorCtr="0">
            <a:noAutofit/>
          </a:bodyPr>
          <a:lstStyle/>
          <a:p>
            <a:pPr marL="0" indent="0"/>
            <a:endParaRPr/>
          </a:p>
        </p:txBody>
      </p:sp>
      <p:sp>
        <p:nvSpPr>
          <p:cNvPr id="348" name="Google Shape;348;p55:notes"/>
          <p:cNvSpPr>
            <a:spLocks noGrp="1" noRot="1" noChangeAspect="1"/>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55:notes"/>
          <p:cNvSpPr txBox="1">
            <a:spLocks noGrp="1"/>
          </p:cNvSpPr>
          <p:nvPr>
            <p:ph type="body" idx="1"/>
          </p:nvPr>
        </p:nvSpPr>
        <p:spPr>
          <a:xfrm>
            <a:off x="701993" y="4478476"/>
            <a:ext cx="5615940" cy="3664208"/>
          </a:xfrm>
          <a:prstGeom prst="rect">
            <a:avLst/>
          </a:prstGeom>
          <a:noFill/>
          <a:ln>
            <a:noFill/>
          </a:ln>
        </p:spPr>
        <p:txBody>
          <a:bodyPr spcFirstLastPara="1" wrap="square" lIns="93272" tIns="46623" rIns="93272" bIns="46623" anchor="t" anchorCtr="0">
            <a:noAutofit/>
          </a:bodyPr>
          <a:lstStyle/>
          <a:p>
            <a:pPr marL="0" indent="0"/>
            <a:endParaRPr/>
          </a:p>
        </p:txBody>
      </p:sp>
      <p:sp>
        <p:nvSpPr>
          <p:cNvPr id="348" name="Google Shape;348;p55:notes"/>
          <p:cNvSpPr>
            <a:spLocks noGrp="1" noRot="1" noChangeAspect="1"/>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63057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56:notes"/>
          <p:cNvSpPr txBox="1">
            <a:spLocks noGrp="1"/>
          </p:cNvSpPr>
          <p:nvPr>
            <p:ph type="body" idx="1"/>
          </p:nvPr>
        </p:nvSpPr>
        <p:spPr>
          <a:xfrm>
            <a:off x="701993" y="4478476"/>
            <a:ext cx="5615940" cy="3664208"/>
          </a:xfrm>
          <a:prstGeom prst="rect">
            <a:avLst/>
          </a:prstGeom>
          <a:noFill/>
          <a:ln>
            <a:noFill/>
          </a:ln>
        </p:spPr>
        <p:txBody>
          <a:bodyPr spcFirstLastPara="1" wrap="square" lIns="93272" tIns="46623" rIns="93272" bIns="46623" anchor="t" anchorCtr="0">
            <a:noAutofit/>
          </a:bodyPr>
          <a:lstStyle/>
          <a:p>
            <a:pPr marL="0" indent="0"/>
            <a:endParaRPr/>
          </a:p>
        </p:txBody>
      </p:sp>
      <p:sp>
        <p:nvSpPr>
          <p:cNvPr id="355" name="Google Shape;355;p56:notes"/>
          <p:cNvSpPr>
            <a:spLocks noGrp="1" noRot="1" noChangeAspect="1"/>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32:notes"/>
          <p:cNvSpPr txBox="1">
            <a:spLocks noGrp="1"/>
          </p:cNvSpPr>
          <p:nvPr>
            <p:ph type="body" idx="1"/>
          </p:nvPr>
        </p:nvSpPr>
        <p:spPr>
          <a:xfrm>
            <a:off x="701993" y="4478476"/>
            <a:ext cx="5615940" cy="3664208"/>
          </a:xfrm>
          <a:prstGeom prst="rect">
            <a:avLst/>
          </a:prstGeom>
          <a:noFill/>
          <a:ln>
            <a:noFill/>
          </a:ln>
        </p:spPr>
        <p:txBody>
          <a:bodyPr spcFirstLastPara="1" wrap="square" lIns="93272" tIns="46623" rIns="93272" bIns="46623" anchor="t" anchorCtr="0">
            <a:noAutofit/>
          </a:bodyPr>
          <a:lstStyle/>
          <a:p>
            <a:pPr marL="0" indent="0"/>
            <a:endParaRPr/>
          </a:p>
        </p:txBody>
      </p:sp>
      <p:sp>
        <p:nvSpPr>
          <p:cNvPr id="362" name="Google Shape;362;p32:notes"/>
          <p:cNvSpPr>
            <a:spLocks noGrp="1" noRot="1" noChangeAspect="1"/>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33:notes"/>
          <p:cNvSpPr txBox="1">
            <a:spLocks noGrp="1"/>
          </p:cNvSpPr>
          <p:nvPr>
            <p:ph type="body" idx="1"/>
          </p:nvPr>
        </p:nvSpPr>
        <p:spPr>
          <a:xfrm>
            <a:off x="701993" y="4478476"/>
            <a:ext cx="5615940" cy="3664208"/>
          </a:xfrm>
          <a:prstGeom prst="rect">
            <a:avLst/>
          </a:prstGeom>
          <a:noFill/>
          <a:ln>
            <a:noFill/>
          </a:ln>
        </p:spPr>
        <p:txBody>
          <a:bodyPr spcFirstLastPara="1" wrap="square" lIns="93272" tIns="46623" rIns="93272" bIns="46623" anchor="t" anchorCtr="0">
            <a:noAutofit/>
          </a:bodyPr>
          <a:lstStyle/>
          <a:p>
            <a:pPr marL="0" indent="0"/>
            <a:endParaRPr/>
          </a:p>
        </p:txBody>
      </p:sp>
      <p:sp>
        <p:nvSpPr>
          <p:cNvPr id="369" name="Google Shape;369;p33:notes"/>
          <p:cNvSpPr>
            <a:spLocks noGrp="1" noRot="1" noChangeAspect="1"/>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34:notes"/>
          <p:cNvSpPr txBox="1">
            <a:spLocks noGrp="1"/>
          </p:cNvSpPr>
          <p:nvPr>
            <p:ph type="body" idx="1"/>
          </p:nvPr>
        </p:nvSpPr>
        <p:spPr>
          <a:xfrm>
            <a:off x="701993" y="4478476"/>
            <a:ext cx="5615940" cy="3664208"/>
          </a:xfrm>
          <a:prstGeom prst="rect">
            <a:avLst/>
          </a:prstGeom>
          <a:noFill/>
          <a:ln>
            <a:noFill/>
          </a:ln>
        </p:spPr>
        <p:txBody>
          <a:bodyPr spcFirstLastPara="1" wrap="square" lIns="93272" tIns="46623" rIns="93272" bIns="46623" anchor="t" anchorCtr="0">
            <a:noAutofit/>
          </a:bodyPr>
          <a:lstStyle/>
          <a:p>
            <a:pPr marL="0" indent="0"/>
            <a:endParaRPr/>
          </a:p>
        </p:txBody>
      </p:sp>
      <p:sp>
        <p:nvSpPr>
          <p:cNvPr id="376" name="Google Shape;376;p34:notes"/>
          <p:cNvSpPr>
            <a:spLocks noGrp="1" noRot="1" noChangeAspect="1"/>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701993" y="4478476"/>
            <a:ext cx="5615940" cy="3664208"/>
          </a:xfrm>
          <a:prstGeom prst="rect">
            <a:avLst/>
          </a:prstGeom>
          <a:noFill/>
          <a:ln>
            <a:noFill/>
          </a:ln>
        </p:spPr>
        <p:txBody>
          <a:bodyPr spcFirstLastPara="1" wrap="square" lIns="93272" tIns="46623" rIns="93272" bIns="46623" anchor="t" anchorCtr="0">
            <a:noAutofit/>
          </a:bodyPr>
          <a:lstStyle/>
          <a:p>
            <a:pPr marL="0" indent="0"/>
            <a:endParaRPr/>
          </a:p>
        </p:txBody>
      </p:sp>
      <p:sp>
        <p:nvSpPr>
          <p:cNvPr id="119" name="Google Shape;119;p4:notes"/>
          <p:cNvSpPr>
            <a:spLocks noGrp="1" noRot="1" noChangeAspect="1"/>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34:notes"/>
          <p:cNvSpPr txBox="1">
            <a:spLocks noGrp="1"/>
          </p:cNvSpPr>
          <p:nvPr>
            <p:ph type="body" idx="1"/>
          </p:nvPr>
        </p:nvSpPr>
        <p:spPr>
          <a:xfrm>
            <a:off x="701993" y="4478476"/>
            <a:ext cx="5615940" cy="3664208"/>
          </a:xfrm>
          <a:prstGeom prst="rect">
            <a:avLst/>
          </a:prstGeom>
          <a:noFill/>
          <a:ln>
            <a:noFill/>
          </a:ln>
        </p:spPr>
        <p:txBody>
          <a:bodyPr spcFirstLastPara="1" wrap="square" lIns="93272" tIns="46623" rIns="93272" bIns="46623" anchor="t" anchorCtr="0">
            <a:noAutofit/>
          </a:bodyPr>
          <a:lstStyle/>
          <a:p>
            <a:pPr marL="0" indent="0"/>
            <a:endParaRPr/>
          </a:p>
        </p:txBody>
      </p:sp>
      <p:sp>
        <p:nvSpPr>
          <p:cNvPr id="376" name="Google Shape;376;p34:notes"/>
          <p:cNvSpPr>
            <a:spLocks noGrp="1" noRot="1" noChangeAspect="1"/>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396063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34:notes"/>
          <p:cNvSpPr txBox="1">
            <a:spLocks noGrp="1"/>
          </p:cNvSpPr>
          <p:nvPr>
            <p:ph type="body" idx="1"/>
          </p:nvPr>
        </p:nvSpPr>
        <p:spPr>
          <a:xfrm>
            <a:off x="701993" y="4478476"/>
            <a:ext cx="5615940" cy="3664208"/>
          </a:xfrm>
          <a:prstGeom prst="rect">
            <a:avLst/>
          </a:prstGeom>
          <a:noFill/>
          <a:ln>
            <a:noFill/>
          </a:ln>
        </p:spPr>
        <p:txBody>
          <a:bodyPr spcFirstLastPara="1" wrap="square" lIns="93272" tIns="46623" rIns="93272" bIns="46623" anchor="t" anchorCtr="0">
            <a:noAutofit/>
          </a:bodyPr>
          <a:lstStyle/>
          <a:p>
            <a:pPr marL="0" indent="0"/>
            <a:endParaRPr/>
          </a:p>
        </p:txBody>
      </p:sp>
      <p:sp>
        <p:nvSpPr>
          <p:cNvPr id="376" name="Google Shape;376;p34:notes"/>
          <p:cNvSpPr>
            <a:spLocks noGrp="1" noRot="1" noChangeAspect="1"/>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384192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34:notes"/>
          <p:cNvSpPr txBox="1">
            <a:spLocks noGrp="1"/>
          </p:cNvSpPr>
          <p:nvPr>
            <p:ph type="body" idx="1"/>
          </p:nvPr>
        </p:nvSpPr>
        <p:spPr>
          <a:xfrm>
            <a:off x="701993" y="4478476"/>
            <a:ext cx="5615940" cy="3664208"/>
          </a:xfrm>
          <a:prstGeom prst="rect">
            <a:avLst/>
          </a:prstGeom>
          <a:noFill/>
          <a:ln>
            <a:noFill/>
          </a:ln>
        </p:spPr>
        <p:txBody>
          <a:bodyPr spcFirstLastPara="1" wrap="square" lIns="93272" tIns="46623" rIns="93272" bIns="46623" anchor="t" anchorCtr="0">
            <a:noAutofit/>
          </a:bodyPr>
          <a:lstStyle/>
          <a:p>
            <a:pPr marL="0" indent="0"/>
            <a:endParaRPr/>
          </a:p>
        </p:txBody>
      </p:sp>
      <p:sp>
        <p:nvSpPr>
          <p:cNvPr id="376" name="Google Shape;376;p34:notes"/>
          <p:cNvSpPr>
            <a:spLocks noGrp="1" noRot="1" noChangeAspect="1"/>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947824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34:notes"/>
          <p:cNvSpPr txBox="1">
            <a:spLocks noGrp="1"/>
          </p:cNvSpPr>
          <p:nvPr>
            <p:ph type="body" idx="1"/>
          </p:nvPr>
        </p:nvSpPr>
        <p:spPr>
          <a:xfrm>
            <a:off x="701993" y="4478476"/>
            <a:ext cx="5615940" cy="3664208"/>
          </a:xfrm>
          <a:prstGeom prst="rect">
            <a:avLst/>
          </a:prstGeom>
          <a:noFill/>
          <a:ln>
            <a:noFill/>
          </a:ln>
        </p:spPr>
        <p:txBody>
          <a:bodyPr spcFirstLastPara="1" wrap="square" lIns="93272" tIns="46623" rIns="93272" bIns="46623" anchor="t" anchorCtr="0">
            <a:noAutofit/>
          </a:bodyPr>
          <a:lstStyle/>
          <a:p>
            <a:pPr marL="0" indent="0"/>
            <a:endParaRPr dirty="0"/>
          </a:p>
        </p:txBody>
      </p:sp>
      <p:sp>
        <p:nvSpPr>
          <p:cNvPr id="376" name="Google Shape;376;p34:notes"/>
          <p:cNvSpPr>
            <a:spLocks noGrp="1" noRot="1" noChangeAspect="1"/>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359396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34:notes"/>
          <p:cNvSpPr txBox="1">
            <a:spLocks noGrp="1"/>
          </p:cNvSpPr>
          <p:nvPr>
            <p:ph type="body" idx="1"/>
          </p:nvPr>
        </p:nvSpPr>
        <p:spPr>
          <a:xfrm>
            <a:off x="701993" y="4478476"/>
            <a:ext cx="5615940" cy="3664208"/>
          </a:xfrm>
          <a:prstGeom prst="rect">
            <a:avLst/>
          </a:prstGeom>
          <a:noFill/>
          <a:ln>
            <a:noFill/>
          </a:ln>
        </p:spPr>
        <p:txBody>
          <a:bodyPr spcFirstLastPara="1" wrap="square" lIns="93272" tIns="46623" rIns="93272" bIns="46623" anchor="t" anchorCtr="0">
            <a:noAutofit/>
          </a:bodyPr>
          <a:lstStyle/>
          <a:p>
            <a:pPr marL="0" indent="0"/>
            <a:endParaRPr/>
          </a:p>
        </p:txBody>
      </p:sp>
      <p:sp>
        <p:nvSpPr>
          <p:cNvPr id="376" name="Google Shape;376;p34:notes"/>
          <p:cNvSpPr>
            <a:spLocks noGrp="1" noRot="1" noChangeAspect="1"/>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609270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34:notes"/>
          <p:cNvSpPr txBox="1">
            <a:spLocks noGrp="1"/>
          </p:cNvSpPr>
          <p:nvPr>
            <p:ph type="body" idx="1"/>
          </p:nvPr>
        </p:nvSpPr>
        <p:spPr>
          <a:xfrm>
            <a:off x="701993" y="4478476"/>
            <a:ext cx="5615940" cy="3664208"/>
          </a:xfrm>
          <a:prstGeom prst="rect">
            <a:avLst/>
          </a:prstGeom>
          <a:noFill/>
          <a:ln>
            <a:noFill/>
          </a:ln>
        </p:spPr>
        <p:txBody>
          <a:bodyPr spcFirstLastPara="1" wrap="square" lIns="93272" tIns="46623" rIns="93272" bIns="46623" anchor="t" anchorCtr="0">
            <a:noAutofit/>
          </a:bodyPr>
          <a:lstStyle/>
          <a:p>
            <a:pPr marL="0" indent="0"/>
            <a:endParaRPr/>
          </a:p>
        </p:txBody>
      </p:sp>
      <p:sp>
        <p:nvSpPr>
          <p:cNvPr id="376" name="Google Shape;376;p34:notes"/>
          <p:cNvSpPr>
            <a:spLocks noGrp="1" noRot="1" noChangeAspect="1"/>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223048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34:notes"/>
          <p:cNvSpPr txBox="1">
            <a:spLocks noGrp="1"/>
          </p:cNvSpPr>
          <p:nvPr>
            <p:ph type="body" idx="1"/>
          </p:nvPr>
        </p:nvSpPr>
        <p:spPr>
          <a:xfrm>
            <a:off x="701993" y="4478476"/>
            <a:ext cx="5615940" cy="3664208"/>
          </a:xfrm>
          <a:prstGeom prst="rect">
            <a:avLst/>
          </a:prstGeom>
          <a:noFill/>
          <a:ln>
            <a:noFill/>
          </a:ln>
        </p:spPr>
        <p:txBody>
          <a:bodyPr spcFirstLastPara="1" wrap="square" lIns="93272" tIns="46623" rIns="93272" bIns="46623" anchor="t" anchorCtr="0">
            <a:noAutofit/>
          </a:bodyPr>
          <a:lstStyle/>
          <a:p>
            <a:pPr marL="0" indent="0"/>
            <a:endParaRPr/>
          </a:p>
        </p:txBody>
      </p:sp>
      <p:sp>
        <p:nvSpPr>
          <p:cNvPr id="376" name="Google Shape;376;p34:notes"/>
          <p:cNvSpPr>
            <a:spLocks noGrp="1" noRot="1" noChangeAspect="1"/>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969548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34:notes"/>
          <p:cNvSpPr txBox="1">
            <a:spLocks noGrp="1"/>
          </p:cNvSpPr>
          <p:nvPr>
            <p:ph type="body" idx="1"/>
          </p:nvPr>
        </p:nvSpPr>
        <p:spPr>
          <a:xfrm>
            <a:off x="701993" y="4478476"/>
            <a:ext cx="5615940" cy="3664208"/>
          </a:xfrm>
          <a:prstGeom prst="rect">
            <a:avLst/>
          </a:prstGeom>
          <a:noFill/>
          <a:ln>
            <a:noFill/>
          </a:ln>
        </p:spPr>
        <p:txBody>
          <a:bodyPr spcFirstLastPara="1" wrap="square" lIns="93272" tIns="46623" rIns="93272" bIns="46623" anchor="t" anchorCtr="0">
            <a:noAutofit/>
          </a:bodyPr>
          <a:lstStyle/>
          <a:p>
            <a:pPr marL="0" indent="0"/>
            <a:endParaRPr/>
          </a:p>
        </p:txBody>
      </p:sp>
      <p:sp>
        <p:nvSpPr>
          <p:cNvPr id="376" name="Google Shape;376;p34:notes"/>
          <p:cNvSpPr>
            <a:spLocks noGrp="1" noRot="1" noChangeAspect="1"/>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928911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34:notes"/>
          <p:cNvSpPr txBox="1">
            <a:spLocks noGrp="1"/>
          </p:cNvSpPr>
          <p:nvPr>
            <p:ph type="body" idx="1"/>
          </p:nvPr>
        </p:nvSpPr>
        <p:spPr>
          <a:xfrm>
            <a:off x="701993" y="4478476"/>
            <a:ext cx="5615940" cy="3664208"/>
          </a:xfrm>
          <a:prstGeom prst="rect">
            <a:avLst/>
          </a:prstGeom>
          <a:noFill/>
          <a:ln>
            <a:noFill/>
          </a:ln>
        </p:spPr>
        <p:txBody>
          <a:bodyPr spcFirstLastPara="1" wrap="square" lIns="93272" tIns="46623" rIns="93272" bIns="46623" anchor="t" anchorCtr="0">
            <a:noAutofit/>
          </a:bodyPr>
          <a:lstStyle/>
          <a:p>
            <a:pPr marL="0" indent="0"/>
            <a:endParaRPr/>
          </a:p>
        </p:txBody>
      </p:sp>
      <p:sp>
        <p:nvSpPr>
          <p:cNvPr id="376" name="Google Shape;376;p34:notes"/>
          <p:cNvSpPr>
            <a:spLocks noGrp="1" noRot="1" noChangeAspect="1"/>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092650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37:notes"/>
          <p:cNvSpPr txBox="1">
            <a:spLocks noGrp="1"/>
          </p:cNvSpPr>
          <p:nvPr>
            <p:ph type="body" idx="1"/>
          </p:nvPr>
        </p:nvSpPr>
        <p:spPr>
          <a:xfrm>
            <a:off x="701993" y="4478476"/>
            <a:ext cx="5615940" cy="3664208"/>
          </a:xfrm>
          <a:prstGeom prst="rect">
            <a:avLst/>
          </a:prstGeom>
          <a:noFill/>
          <a:ln>
            <a:noFill/>
          </a:ln>
        </p:spPr>
        <p:txBody>
          <a:bodyPr spcFirstLastPara="1" wrap="square" lIns="93272" tIns="46623" rIns="93272" bIns="46623" anchor="t" anchorCtr="0">
            <a:noAutofit/>
          </a:bodyPr>
          <a:lstStyle/>
          <a:p>
            <a:pPr marL="0" indent="0"/>
            <a:endParaRPr/>
          </a:p>
        </p:txBody>
      </p:sp>
      <p:sp>
        <p:nvSpPr>
          <p:cNvPr id="426" name="Google Shape;426;p37:notes"/>
          <p:cNvSpPr>
            <a:spLocks noGrp="1" noRot="1" noChangeAspect="1"/>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5:notes"/>
          <p:cNvSpPr txBox="1">
            <a:spLocks noGrp="1"/>
          </p:cNvSpPr>
          <p:nvPr>
            <p:ph type="body" idx="1"/>
          </p:nvPr>
        </p:nvSpPr>
        <p:spPr>
          <a:xfrm>
            <a:off x="701993" y="4478476"/>
            <a:ext cx="5615940" cy="3664208"/>
          </a:xfrm>
          <a:prstGeom prst="rect">
            <a:avLst/>
          </a:prstGeom>
          <a:noFill/>
          <a:ln>
            <a:noFill/>
          </a:ln>
        </p:spPr>
        <p:txBody>
          <a:bodyPr spcFirstLastPara="1" wrap="square" lIns="93272" tIns="46623" rIns="93272" bIns="46623" anchor="t" anchorCtr="0">
            <a:noAutofit/>
          </a:bodyPr>
          <a:lstStyle/>
          <a:p>
            <a:pPr marL="0" indent="0"/>
            <a:endParaRPr/>
          </a:p>
        </p:txBody>
      </p:sp>
      <p:sp>
        <p:nvSpPr>
          <p:cNvPr id="126" name="Google Shape;126;p5:notes"/>
          <p:cNvSpPr>
            <a:spLocks noGrp="1" noRot="1" noChangeAspect="1"/>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35:notes"/>
          <p:cNvSpPr txBox="1">
            <a:spLocks noGrp="1"/>
          </p:cNvSpPr>
          <p:nvPr>
            <p:ph type="body" idx="1"/>
          </p:nvPr>
        </p:nvSpPr>
        <p:spPr>
          <a:xfrm>
            <a:off x="701993" y="4478476"/>
            <a:ext cx="5615940" cy="3664208"/>
          </a:xfrm>
          <a:prstGeom prst="rect">
            <a:avLst/>
          </a:prstGeom>
          <a:noFill/>
          <a:ln>
            <a:noFill/>
          </a:ln>
        </p:spPr>
        <p:txBody>
          <a:bodyPr spcFirstLastPara="1" wrap="square" lIns="93272" tIns="46623" rIns="93272" bIns="46623" anchor="t" anchorCtr="0">
            <a:noAutofit/>
          </a:bodyPr>
          <a:lstStyle/>
          <a:p>
            <a:pPr marL="0" indent="0"/>
            <a:endParaRPr/>
          </a:p>
        </p:txBody>
      </p:sp>
      <p:sp>
        <p:nvSpPr>
          <p:cNvPr id="434" name="Google Shape;434;p35:notes"/>
          <p:cNvSpPr>
            <a:spLocks noGrp="1" noRot="1" noChangeAspect="1"/>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36:notes"/>
          <p:cNvSpPr txBox="1">
            <a:spLocks noGrp="1"/>
          </p:cNvSpPr>
          <p:nvPr>
            <p:ph type="body" idx="1"/>
          </p:nvPr>
        </p:nvSpPr>
        <p:spPr>
          <a:xfrm>
            <a:off x="701993" y="4478476"/>
            <a:ext cx="5615940" cy="3664208"/>
          </a:xfrm>
          <a:prstGeom prst="rect">
            <a:avLst/>
          </a:prstGeom>
          <a:noFill/>
          <a:ln>
            <a:noFill/>
          </a:ln>
        </p:spPr>
        <p:txBody>
          <a:bodyPr spcFirstLastPara="1" wrap="square" lIns="93272" tIns="46623" rIns="93272" bIns="46623" anchor="t" anchorCtr="0">
            <a:noAutofit/>
          </a:bodyPr>
          <a:lstStyle/>
          <a:p>
            <a:pPr marL="0" indent="0"/>
            <a:endParaRPr/>
          </a:p>
        </p:txBody>
      </p:sp>
      <p:sp>
        <p:nvSpPr>
          <p:cNvPr id="442" name="Google Shape;442;p36:notes"/>
          <p:cNvSpPr>
            <a:spLocks noGrp="1" noRot="1" noChangeAspect="1"/>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36:notes"/>
          <p:cNvSpPr txBox="1">
            <a:spLocks noGrp="1"/>
          </p:cNvSpPr>
          <p:nvPr>
            <p:ph type="body" idx="1"/>
          </p:nvPr>
        </p:nvSpPr>
        <p:spPr>
          <a:xfrm>
            <a:off x="701993" y="4478476"/>
            <a:ext cx="5615940" cy="3664208"/>
          </a:xfrm>
          <a:prstGeom prst="rect">
            <a:avLst/>
          </a:prstGeom>
          <a:noFill/>
          <a:ln>
            <a:noFill/>
          </a:ln>
        </p:spPr>
        <p:txBody>
          <a:bodyPr spcFirstLastPara="1" wrap="square" lIns="93272" tIns="46623" rIns="93272" bIns="46623" anchor="t" anchorCtr="0">
            <a:noAutofit/>
          </a:bodyPr>
          <a:lstStyle/>
          <a:p>
            <a:pPr marL="0" indent="0"/>
            <a:endParaRPr/>
          </a:p>
        </p:txBody>
      </p:sp>
      <p:sp>
        <p:nvSpPr>
          <p:cNvPr id="442" name="Google Shape;442;p36:notes"/>
          <p:cNvSpPr>
            <a:spLocks noGrp="1" noRot="1" noChangeAspect="1"/>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8853217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36:notes"/>
          <p:cNvSpPr txBox="1">
            <a:spLocks noGrp="1"/>
          </p:cNvSpPr>
          <p:nvPr>
            <p:ph type="body" idx="1"/>
          </p:nvPr>
        </p:nvSpPr>
        <p:spPr>
          <a:xfrm>
            <a:off x="701993" y="4478476"/>
            <a:ext cx="5615940" cy="3664208"/>
          </a:xfrm>
          <a:prstGeom prst="rect">
            <a:avLst/>
          </a:prstGeom>
          <a:noFill/>
          <a:ln>
            <a:noFill/>
          </a:ln>
        </p:spPr>
        <p:txBody>
          <a:bodyPr spcFirstLastPara="1" wrap="square" lIns="93272" tIns="46623" rIns="93272" bIns="46623" anchor="t" anchorCtr="0">
            <a:noAutofit/>
          </a:bodyPr>
          <a:lstStyle/>
          <a:p>
            <a:pPr marL="0" indent="0"/>
            <a:endParaRPr/>
          </a:p>
        </p:txBody>
      </p:sp>
      <p:sp>
        <p:nvSpPr>
          <p:cNvPr id="442" name="Google Shape;442;p36:notes"/>
          <p:cNvSpPr>
            <a:spLocks noGrp="1" noRot="1" noChangeAspect="1"/>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8323257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36:notes"/>
          <p:cNvSpPr txBox="1">
            <a:spLocks noGrp="1"/>
          </p:cNvSpPr>
          <p:nvPr>
            <p:ph type="body" idx="1"/>
          </p:nvPr>
        </p:nvSpPr>
        <p:spPr>
          <a:xfrm>
            <a:off x="701993" y="4478476"/>
            <a:ext cx="5615940" cy="3664208"/>
          </a:xfrm>
          <a:prstGeom prst="rect">
            <a:avLst/>
          </a:prstGeom>
          <a:noFill/>
          <a:ln>
            <a:noFill/>
          </a:ln>
        </p:spPr>
        <p:txBody>
          <a:bodyPr spcFirstLastPara="1" wrap="square" lIns="93272" tIns="46623" rIns="93272" bIns="46623" anchor="t" anchorCtr="0">
            <a:noAutofit/>
          </a:bodyPr>
          <a:lstStyle/>
          <a:p>
            <a:pPr marL="0" indent="0"/>
            <a:endParaRPr/>
          </a:p>
        </p:txBody>
      </p:sp>
      <p:sp>
        <p:nvSpPr>
          <p:cNvPr id="442" name="Google Shape;442;p36:notes"/>
          <p:cNvSpPr>
            <a:spLocks noGrp="1" noRot="1" noChangeAspect="1"/>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8085753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38:notes"/>
          <p:cNvSpPr txBox="1">
            <a:spLocks noGrp="1"/>
          </p:cNvSpPr>
          <p:nvPr>
            <p:ph type="body" idx="1"/>
          </p:nvPr>
        </p:nvSpPr>
        <p:spPr>
          <a:xfrm>
            <a:off x="701993" y="4478476"/>
            <a:ext cx="5615940" cy="3664208"/>
          </a:xfrm>
          <a:prstGeom prst="rect">
            <a:avLst/>
          </a:prstGeom>
          <a:noFill/>
          <a:ln>
            <a:noFill/>
          </a:ln>
        </p:spPr>
        <p:txBody>
          <a:bodyPr spcFirstLastPara="1" wrap="square" lIns="93272" tIns="46623" rIns="93272" bIns="46623" anchor="t" anchorCtr="0">
            <a:noAutofit/>
          </a:bodyPr>
          <a:lstStyle/>
          <a:p>
            <a:pPr marL="0" indent="0"/>
            <a:endParaRPr/>
          </a:p>
        </p:txBody>
      </p:sp>
      <p:sp>
        <p:nvSpPr>
          <p:cNvPr id="450" name="Google Shape;450;p38:notes"/>
          <p:cNvSpPr>
            <a:spLocks noGrp="1" noRot="1" noChangeAspect="1"/>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38:notes"/>
          <p:cNvSpPr txBox="1">
            <a:spLocks noGrp="1"/>
          </p:cNvSpPr>
          <p:nvPr>
            <p:ph type="body" idx="1"/>
          </p:nvPr>
        </p:nvSpPr>
        <p:spPr>
          <a:xfrm>
            <a:off x="701993" y="4478476"/>
            <a:ext cx="5615940" cy="3664208"/>
          </a:xfrm>
          <a:prstGeom prst="rect">
            <a:avLst/>
          </a:prstGeom>
          <a:noFill/>
          <a:ln>
            <a:noFill/>
          </a:ln>
        </p:spPr>
        <p:txBody>
          <a:bodyPr spcFirstLastPara="1" wrap="square" lIns="93272" tIns="46623" rIns="93272" bIns="46623" anchor="t" anchorCtr="0">
            <a:noAutofit/>
          </a:bodyPr>
          <a:lstStyle/>
          <a:p>
            <a:pPr marL="0" indent="0"/>
            <a:endParaRPr/>
          </a:p>
        </p:txBody>
      </p:sp>
      <p:sp>
        <p:nvSpPr>
          <p:cNvPr id="450" name="Google Shape;450;p38:notes"/>
          <p:cNvSpPr>
            <a:spLocks noGrp="1" noRot="1" noChangeAspect="1"/>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9614361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38:notes"/>
          <p:cNvSpPr txBox="1">
            <a:spLocks noGrp="1"/>
          </p:cNvSpPr>
          <p:nvPr>
            <p:ph type="body" idx="1"/>
          </p:nvPr>
        </p:nvSpPr>
        <p:spPr>
          <a:xfrm>
            <a:off x="701993" y="4478476"/>
            <a:ext cx="5615940" cy="3664208"/>
          </a:xfrm>
          <a:prstGeom prst="rect">
            <a:avLst/>
          </a:prstGeom>
          <a:noFill/>
          <a:ln>
            <a:noFill/>
          </a:ln>
        </p:spPr>
        <p:txBody>
          <a:bodyPr spcFirstLastPara="1" wrap="square" lIns="93272" tIns="46623" rIns="93272" bIns="46623" anchor="t" anchorCtr="0">
            <a:noAutofit/>
          </a:bodyPr>
          <a:lstStyle/>
          <a:p>
            <a:pPr marL="0" indent="0"/>
            <a:endParaRPr/>
          </a:p>
        </p:txBody>
      </p:sp>
      <p:sp>
        <p:nvSpPr>
          <p:cNvPr id="450" name="Google Shape;450;p38:notes"/>
          <p:cNvSpPr>
            <a:spLocks noGrp="1" noRot="1" noChangeAspect="1"/>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6026842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38:notes"/>
          <p:cNvSpPr txBox="1">
            <a:spLocks noGrp="1"/>
          </p:cNvSpPr>
          <p:nvPr>
            <p:ph type="body" idx="1"/>
          </p:nvPr>
        </p:nvSpPr>
        <p:spPr>
          <a:xfrm>
            <a:off x="701993" y="4478476"/>
            <a:ext cx="5615940" cy="3664208"/>
          </a:xfrm>
          <a:prstGeom prst="rect">
            <a:avLst/>
          </a:prstGeom>
          <a:noFill/>
          <a:ln>
            <a:noFill/>
          </a:ln>
        </p:spPr>
        <p:txBody>
          <a:bodyPr spcFirstLastPara="1" wrap="square" lIns="93272" tIns="46623" rIns="93272" bIns="46623" anchor="t" anchorCtr="0">
            <a:noAutofit/>
          </a:bodyPr>
          <a:lstStyle/>
          <a:p>
            <a:pPr marL="0" indent="0"/>
            <a:endParaRPr/>
          </a:p>
        </p:txBody>
      </p:sp>
      <p:sp>
        <p:nvSpPr>
          <p:cNvPr id="450" name="Google Shape;450;p38:notes"/>
          <p:cNvSpPr>
            <a:spLocks noGrp="1" noRot="1" noChangeAspect="1"/>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9695423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38:notes"/>
          <p:cNvSpPr txBox="1">
            <a:spLocks noGrp="1"/>
          </p:cNvSpPr>
          <p:nvPr>
            <p:ph type="body" idx="1"/>
          </p:nvPr>
        </p:nvSpPr>
        <p:spPr>
          <a:xfrm>
            <a:off x="701993" y="4478476"/>
            <a:ext cx="5615940" cy="3664208"/>
          </a:xfrm>
          <a:prstGeom prst="rect">
            <a:avLst/>
          </a:prstGeom>
          <a:noFill/>
          <a:ln>
            <a:noFill/>
          </a:ln>
        </p:spPr>
        <p:txBody>
          <a:bodyPr spcFirstLastPara="1" wrap="square" lIns="93272" tIns="46623" rIns="93272" bIns="46623" anchor="t" anchorCtr="0">
            <a:noAutofit/>
          </a:bodyPr>
          <a:lstStyle/>
          <a:p>
            <a:pPr marL="0" indent="0"/>
            <a:endParaRPr/>
          </a:p>
        </p:txBody>
      </p:sp>
      <p:sp>
        <p:nvSpPr>
          <p:cNvPr id="450" name="Google Shape;450;p38:notes"/>
          <p:cNvSpPr>
            <a:spLocks noGrp="1" noRot="1" noChangeAspect="1"/>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02166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6:notes"/>
          <p:cNvSpPr txBox="1">
            <a:spLocks noGrp="1"/>
          </p:cNvSpPr>
          <p:nvPr>
            <p:ph type="body" idx="1"/>
          </p:nvPr>
        </p:nvSpPr>
        <p:spPr>
          <a:xfrm>
            <a:off x="701993" y="4478476"/>
            <a:ext cx="5615940" cy="3664208"/>
          </a:xfrm>
          <a:prstGeom prst="rect">
            <a:avLst/>
          </a:prstGeom>
          <a:noFill/>
          <a:ln>
            <a:noFill/>
          </a:ln>
        </p:spPr>
        <p:txBody>
          <a:bodyPr spcFirstLastPara="1" wrap="square" lIns="93272" tIns="46623" rIns="93272" bIns="46623" anchor="t" anchorCtr="0">
            <a:noAutofit/>
          </a:bodyPr>
          <a:lstStyle/>
          <a:p>
            <a:pPr marL="0" indent="0"/>
            <a:endParaRPr/>
          </a:p>
        </p:txBody>
      </p:sp>
      <p:sp>
        <p:nvSpPr>
          <p:cNvPr id="131" name="Google Shape;131;p6:notes"/>
          <p:cNvSpPr>
            <a:spLocks noGrp="1" noRot="1" noChangeAspect="1"/>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9697026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38:notes"/>
          <p:cNvSpPr txBox="1">
            <a:spLocks noGrp="1"/>
          </p:cNvSpPr>
          <p:nvPr>
            <p:ph type="body" idx="1"/>
          </p:nvPr>
        </p:nvSpPr>
        <p:spPr>
          <a:xfrm>
            <a:off x="701993" y="4478476"/>
            <a:ext cx="5615940" cy="3664208"/>
          </a:xfrm>
          <a:prstGeom prst="rect">
            <a:avLst/>
          </a:prstGeom>
          <a:noFill/>
          <a:ln>
            <a:noFill/>
          </a:ln>
        </p:spPr>
        <p:txBody>
          <a:bodyPr spcFirstLastPara="1" wrap="square" lIns="93272" tIns="46623" rIns="93272" bIns="46623" anchor="t" anchorCtr="0">
            <a:noAutofit/>
          </a:bodyPr>
          <a:lstStyle/>
          <a:p>
            <a:pPr marL="0" indent="0"/>
            <a:endParaRPr/>
          </a:p>
        </p:txBody>
      </p:sp>
      <p:sp>
        <p:nvSpPr>
          <p:cNvPr id="450" name="Google Shape;450;p38:notes"/>
          <p:cNvSpPr>
            <a:spLocks noGrp="1" noRot="1" noChangeAspect="1"/>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7028941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39:notes"/>
          <p:cNvSpPr txBox="1">
            <a:spLocks noGrp="1"/>
          </p:cNvSpPr>
          <p:nvPr>
            <p:ph type="body" idx="1"/>
          </p:nvPr>
        </p:nvSpPr>
        <p:spPr>
          <a:xfrm>
            <a:off x="701993" y="4478476"/>
            <a:ext cx="5615940" cy="3664208"/>
          </a:xfrm>
          <a:prstGeom prst="rect">
            <a:avLst/>
          </a:prstGeom>
          <a:noFill/>
          <a:ln>
            <a:noFill/>
          </a:ln>
        </p:spPr>
        <p:txBody>
          <a:bodyPr spcFirstLastPara="1" wrap="square" lIns="93272" tIns="46623" rIns="93272" bIns="46623" anchor="t" anchorCtr="0">
            <a:noAutofit/>
          </a:bodyPr>
          <a:lstStyle/>
          <a:p>
            <a:pPr marL="0" indent="0"/>
            <a:endParaRPr/>
          </a:p>
        </p:txBody>
      </p:sp>
      <p:sp>
        <p:nvSpPr>
          <p:cNvPr id="458" name="Google Shape;458;p39:notes"/>
          <p:cNvSpPr>
            <a:spLocks noGrp="1" noRot="1" noChangeAspect="1"/>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6:notes"/>
          <p:cNvSpPr txBox="1">
            <a:spLocks noGrp="1"/>
          </p:cNvSpPr>
          <p:nvPr>
            <p:ph type="body" idx="1"/>
          </p:nvPr>
        </p:nvSpPr>
        <p:spPr>
          <a:xfrm>
            <a:off x="701993" y="4478476"/>
            <a:ext cx="5615940" cy="3664208"/>
          </a:xfrm>
          <a:prstGeom prst="rect">
            <a:avLst/>
          </a:prstGeom>
          <a:noFill/>
          <a:ln>
            <a:noFill/>
          </a:ln>
        </p:spPr>
        <p:txBody>
          <a:bodyPr spcFirstLastPara="1" wrap="square" lIns="93272" tIns="46623" rIns="93272" bIns="46623" anchor="t" anchorCtr="0">
            <a:noAutofit/>
          </a:bodyPr>
          <a:lstStyle/>
          <a:p>
            <a:pPr marL="0" indent="0"/>
            <a:endParaRPr/>
          </a:p>
        </p:txBody>
      </p:sp>
      <p:sp>
        <p:nvSpPr>
          <p:cNvPr id="131" name="Google Shape;131;p6:notes"/>
          <p:cNvSpPr>
            <a:spLocks noGrp="1" noRot="1" noChangeAspect="1"/>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2:notes"/>
          <p:cNvSpPr txBox="1">
            <a:spLocks noGrp="1"/>
          </p:cNvSpPr>
          <p:nvPr>
            <p:ph type="body" idx="1"/>
          </p:nvPr>
        </p:nvSpPr>
        <p:spPr>
          <a:xfrm>
            <a:off x="701993" y="4478476"/>
            <a:ext cx="5615940" cy="3664208"/>
          </a:xfrm>
          <a:prstGeom prst="rect">
            <a:avLst/>
          </a:prstGeom>
          <a:noFill/>
          <a:ln>
            <a:noFill/>
          </a:ln>
        </p:spPr>
        <p:txBody>
          <a:bodyPr spcFirstLastPara="1" wrap="square" lIns="93272" tIns="46623" rIns="93272" bIns="46623" anchor="t" anchorCtr="0">
            <a:noAutofit/>
          </a:bodyPr>
          <a:lstStyle/>
          <a:p>
            <a:pPr marL="0" indent="0"/>
            <a:endParaRPr/>
          </a:p>
        </p:txBody>
      </p:sp>
      <p:sp>
        <p:nvSpPr>
          <p:cNvPr id="139" name="Google Shape;139;p52:notes"/>
          <p:cNvSpPr>
            <a:spLocks noGrp="1" noRot="1" noChangeAspect="1"/>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701993" y="4478476"/>
            <a:ext cx="5615940" cy="3664208"/>
          </a:xfrm>
          <a:prstGeom prst="rect">
            <a:avLst/>
          </a:prstGeom>
          <a:noFill/>
          <a:ln>
            <a:noFill/>
          </a:ln>
        </p:spPr>
        <p:txBody>
          <a:bodyPr spcFirstLastPara="1" wrap="square" lIns="93272" tIns="46623" rIns="93272" bIns="46623" anchor="t" anchorCtr="0">
            <a:noAutofit/>
          </a:bodyPr>
          <a:lstStyle/>
          <a:p>
            <a:pPr marL="0" indent="0"/>
            <a:endParaRPr/>
          </a:p>
        </p:txBody>
      </p:sp>
      <p:sp>
        <p:nvSpPr>
          <p:cNvPr id="148" name="Google Shape;148;p7:notes"/>
          <p:cNvSpPr>
            <a:spLocks noGrp="1" noRot="1" noChangeAspect="1"/>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8.jp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8.jpg"/><Relationship Id="rId5" Type="http://schemas.openxmlformats.org/officeDocument/2006/relationships/image" Target="../media/image4.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dia">
  <p:cSld name="Titeldia">
    <p:spTree>
      <p:nvGrpSpPr>
        <p:cNvPr id="1" name="Shape 13"/>
        <p:cNvGrpSpPr/>
        <p:nvPr/>
      </p:nvGrpSpPr>
      <p:grpSpPr>
        <a:xfrm>
          <a:off x="0" y="0"/>
          <a:ext cx="0" cy="0"/>
          <a:chOff x="0" y="0"/>
          <a:chExt cx="0" cy="0"/>
        </a:xfrm>
      </p:grpSpPr>
      <p:sp>
        <p:nvSpPr>
          <p:cNvPr id="14" name="Google Shape;14;p41"/>
          <p:cNvSpPr txBox="1">
            <a:spLocks noGrp="1"/>
          </p:cNvSpPr>
          <p:nvPr>
            <p:ph type="subTitle" idx="1"/>
          </p:nvPr>
        </p:nvSpPr>
        <p:spPr>
          <a:xfrm>
            <a:off x="1098590" y="4217318"/>
            <a:ext cx="10250557" cy="50682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2F5496"/>
              </a:buClr>
              <a:buSzPts val="2400"/>
              <a:buNone/>
              <a:defRPr sz="2400" b="1">
                <a:solidFill>
                  <a:srgbClr val="2F5496"/>
                </a:solidFill>
              </a:defRPr>
            </a:lvl1pPr>
            <a:lvl2pPr lvl="1" algn="ctr">
              <a:lnSpc>
                <a:spcPct val="90000"/>
              </a:lnSpc>
              <a:spcBef>
                <a:spcPts val="500"/>
              </a:spcBef>
              <a:spcAft>
                <a:spcPts val="0"/>
              </a:spcAft>
              <a:buClr>
                <a:srgbClr val="2F5496"/>
              </a:buClr>
              <a:buSzPts val="2000"/>
              <a:buNone/>
              <a:defRPr sz="2000"/>
            </a:lvl2pPr>
            <a:lvl3pPr lvl="2" algn="ctr">
              <a:lnSpc>
                <a:spcPct val="90000"/>
              </a:lnSpc>
              <a:spcBef>
                <a:spcPts val="500"/>
              </a:spcBef>
              <a:spcAft>
                <a:spcPts val="0"/>
              </a:spcAft>
              <a:buClr>
                <a:srgbClr val="2F5496"/>
              </a:buClr>
              <a:buSzPts val="1800"/>
              <a:buNone/>
              <a:defRPr sz="1800"/>
            </a:lvl3pPr>
            <a:lvl4pPr lvl="3" algn="ctr">
              <a:lnSpc>
                <a:spcPct val="90000"/>
              </a:lnSpc>
              <a:spcBef>
                <a:spcPts val="500"/>
              </a:spcBef>
              <a:spcAft>
                <a:spcPts val="0"/>
              </a:spcAft>
              <a:buClr>
                <a:srgbClr val="2F5496"/>
              </a:buClr>
              <a:buSzPts val="1600"/>
              <a:buNone/>
              <a:defRPr sz="1600"/>
            </a:lvl4pPr>
            <a:lvl5pPr lvl="4" algn="ctr">
              <a:lnSpc>
                <a:spcPct val="90000"/>
              </a:lnSpc>
              <a:spcBef>
                <a:spcPts val="500"/>
              </a:spcBef>
              <a:spcAft>
                <a:spcPts val="0"/>
              </a:spcAft>
              <a:buClr>
                <a:srgbClr val="2F5496"/>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grpSp>
        <p:nvGrpSpPr>
          <p:cNvPr id="15" name="Google Shape;15;p41"/>
          <p:cNvGrpSpPr/>
          <p:nvPr/>
        </p:nvGrpSpPr>
        <p:grpSpPr>
          <a:xfrm>
            <a:off x="-1166654" y="2936442"/>
            <a:ext cx="14127279" cy="1333500"/>
            <a:chOff x="-1097080" y="2191637"/>
            <a:chExt cx="14127279" cy="1333500"/>
          </a:xfrm>
        </p:grpSpPr>
        <p:pic>
          <p:nvPicPr>
            <p:cNvPr id="16" name="Google Shape;16;p41"/>
            <p:cNvPicPr preferRelativeResize="0"/>
            <p:nvPr/>
          </p:nvPicPr>
          <p:blipFill rotWithShape="1">
            <a:blip r:embed="rId2">
              <a:alphaModFix/>
            </a:blip>
            <a:srcRect/>
            <a:stretch/>
          </p:blipFill>
          <p:spPr>
            <a:xfrm>
              <a:off x="-1097080" y="2191637"/>
              <a:ext cx="7620000" cy="1333500"/>
            </a:xfrm>
            <a:prstGeom prst="rect">
              <a:avLst/>
            </a:prstGeom>
            <a:noFill/>
            <a:ln>
              <a:noFill/>
            </a:ln>
          </p:spPr>
        </p:pic>
        <p:pic>
          <p:nvPicPr>
            <p:cNvPr id="17" name="Google Shape;17;p41"/>
            <p:cNvPicPr preferRelativeResize="0"/>
            <p:nvPr/>
          </p:nvPicPr>
          <p:blipFill rotWithShape="1">
            <a:blip r:embed="rId2">
              <a:alphaModFix/>
            </a:blip>
            <a:srcRect/>
            <a:stretch/>
          </p:blipFill>
          <p:spPr>
            <a:xfrm>
              <a:off x="5410199" y="2191637"/>
              <a:ext cx="7620000" cy="1333500"/>
            </a:xfrm>
            <a:prstGeom prst="rect">
              <a:avLst/>
            </a:prstGeom>
            <a:noFill/>
            <a:ln>
              <a:noFill/>
            </a:ln>
          </p:spPr>
        </p:pic>
      </p:grpSp>
      <p:pic>
        <p:nvPicPr>
          <p:cNvPr id="18" name="Google Shape;18;p41"/>
          <p:cNvPicPr preferRelativeResize="0"/>
          <p:nvPr/>
        </p:nvPicPr>
        <p:blipFill rotWithShape="1">
          <a:blip r:embed="rId3">
            <a:alphaModFix/>
          </a:blip>
          <a:srcRect/>
          <a:stretch/>
        </p:blipFill>
        <p:spPr>
          <a:xfrm>
            <a:off x="1101092" y="-79134"/>
            <a:ext cx="2369461" cy="3353086"/>
          </a:xfrm>
          <a:prstGeom prst="rect">
            <a:avLst/>
          </a:prstGeom>
          <a:noFill/>
          <a:ln>
            <a:noFill/>
          </a:ln>
        </p:spPr>
      </p:pic>
      <p:grpSp>
        <p:nvGrpSpPr>
          <p:cNvPr id="19" name="Google Shape;19;p41"/>
          <p:cNvGrpSpPr/>
          <p:nvPr/>
        </p:nvGrpSpPr>
        <p:grpSpPr>
          <a:xfrm>
            <a:off x="2308590" y="5387584"/>
            <a:ext cx="7161190" cy="1144901"/>
            <a:chOff x="962526" y="5387584"/>
            <a:chExt cx="7161190" cy="1144901"/>
          </a:xfrm>
        </p:grpSpPr>
        <p:pic>
          <p:nvPicPr>
            <p:cNvPr id="20" name="Google Shape;20;p41"/>
            <p:cNvPicPr preferRelativeResize="0"/>
            <p:nvPr/>
          </p:nvPicPr>
          <p:blipFill rotWithShape="1">
            <a:blip r:embed="rId4">
              <a:alphaModFix/>
            </a:blip>
            <a:srcRect/>
            <a:stretch/>
          </p:blipFill>
          <p:spPr>
            <a:xfrm>
              <a:off x="6126447" y="5420771"/>
              <a:ext cx="1997269" cy="1078525"/>
            </a:xfrm>
            <a:prstGeom prst="rect">
              <a:avLst/>
            </a:prstGeom>
            <a:noFill/>
            <a:ln>
              <a:noFill/>
            </a:ln>
          </p:spPr>
        </p:pic>
        <p:pic>
          <p:nvPicPr>
            <p:cNvPr id="21" name="Google Shape;21;p41"/>
            <p:cNvPicPr preferRelativeResize="0"/>
            <p:nvPr/>
          </p:nvPicPr>
          <p:blipFill rotWithShape="1">
            <a:blip r:embed="rId5">
              <a:alphaModFix/>
            </a:blip>
            <a:srcRect/>
            <a:stretch/>
          </p:blipFill>
          <p:spPr>
            <a:xfrm>
              <a:off x="962526" y="5387584"/>
              <a:ext cx="2662561" cy="1144901"/>
            </a:xfrm>
            <a:prstGeom prst="rect">
              <a:avLst/>
            </a:prstGeom>
            <a:noFill/>
            <a:ln>
              <a:noFill/>
            </a:ln>
          </p:spPr>
        </p:pic>
      </p:grpSp>
      <p:sp>
        <p:nvSpPr>
          <p:cNvPr id="22" name="Google Shape;22;p41"/>
          <p:cNvSpPr/>
          <p:nvPr/>
        </p:nvSpPr>
        <p:spPr>
          <a:xfrm>
            <a:off x="5572572" y="304747"/>
            <a:ext cx="5804453" cy="25853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nl-NL" sz="5400" b="0" i="0" u="none" strike="noStrike" cap="none" dirty="0">
                <a:solidFill>
                  <a:srgbClr val="C00000"/>
                </a:solidFill>
                <a:latin typeface="Calibri"/>
                <a:ea typeface="Calibri"/>
                <a:cs typeface="Calibri"/>
                <a:sym typeface="Calibri"/>
              </a:rPr>
              <a:t>Medisch-</a:t>
            </a:r>
            <a:r>
              <a:rPr lang="nl-NL" sz="5400" b="0" i="0" u="none" strike="noStrike" cap="none" dirty="0" err="1">
                <a:solidFill>
                  <a:srgbClr val="C00000"/>
                </a:solidFill>
                <a:latin typeface="Calibri"/>
                <a:ea typeface="Calibri"/>
                <a:cs typeface="Calibri"/>
                <a:sym typeface="Calibri"/>
              </a:rPr>
              <a:t>Kinesitherapeutisch</a:t>
            </a:r>
            <a:r>
              <a:rPr lang="nl-NL" sz="5400" b="0" i="0" u="none" strike="noStrike" cap="none" dirty="0">
                <a:solidFill>
                  <a:srgbClr val="C00000"/>
                </a:solidFill>
                <a:latin typeface="Calibri"/>
                <a:ea typeface="Calibri"/>
                <a:cs typeface="Calibri"/>
                <a:sym typeface="Calibri"/>
              </a:rPr>
              <a:t> Overleg (MKO) </a:t>
            </a:r>
            <a:endParaRPr sz="5400" b="0" i="0" u="none" strike="noStrike" cap="none" dirty="0">
              <a:solidFill>
                <a:srgbClr val="C00000"/>
              </a:solidFill>
              <a:latin typeface="Calibri"/>
              <a:ea typeface="Calibri"/>
              <a:cs typeface="Calibri"/>
              <a:sym typeface="Calibri"/>
            </a:endParaRPr>
          </a:p>
        </p:txBody>
      </p:sp>
      <p:pic>
        <p:nvPicPr>
          <p:cNvPr id="23" name="Google Shape;23;p41"/>
          <p:cNvPicPr preferRelativeResize="0"/>
          <p:nvPr/>
        </p:nvPicPr>
        <p:blipFill rotWithShape="1">
          <a:blip r:embed="rId6">
            <a:alphaModFix/>
          </a:blip>
          <a:srcRect/>
          <a:stretch/>
        </p:blipFill>
        <p:spPr>
          <a:xfrm>
            <a:off x="5264960" y="4966537"/>
            <a:ext cx="1758389" cy="1882179"/>
          </a:xfrm>
          <a:prstGeom prst="rect">
            <a:avLst/>
          </a:prstGeom>
          <a:noFill/>
          <a:ln>
            <a:noFill/>
          </a:ln>
        </p:spPr>
      </p:pic>
      <p:pic>
        <p:nvPicPr>
          <p:cNvPr id="3" name="Afbeelding 2" descr="Afbeelding met pixel, Graphics, schermopname&#10;&#10;Automatisch gegenereerde beschrijving">
            <a:extLst>
              <a:ext uri="{FF2B5EF4-FFF2-40B4-BE49-F238E27FC236}">
                <a16:creationId xmlns:a16="http://schemas.microsoft.com/office/drawing/2014/main" id="{EF99E1CF-368E-6E8D-A9FD-A7FBEE9B35E3}"/>
              </a:ext>
            </a:extLst>
          </p:cNvPr>
          <p:cNvPicPr>
            <a:picLocks noChangeAspect="1"/>
          </p:cNvPicPr>
          <p:nvPr userDrawn="1"/>
        </p:nvPicPr>
        <p:blipFill>
          <a:blip r:embed="rId7"/>
          <a:stretch>
            <a:fillRect/>
          </a:stretch>
        </p:blipFill>
        <p:spPr>
          <a:xfrm>
            <a:off x="3087336" y="1065796"/>
            <a:ext cx="1509744" cy="182427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en verticale tekst" type="vertTx">
  <p:cSld name="VERTICAL_TEXT">
    <p:spTree>
      <p:nvGrpSpPr>
        <p:cNvPr id="1" name="Shape 86"/>
        <p:cNvGrpSpPr/>
        <p:nvPr/>
      </p:nvGrpSpPr>
      <p:grpSpPr>
        <a:xfrm>
          <a:off x="0" y="0"/>
          <a:ext cx="0" cy="0"/>
          <a:chOff x="0" y="0"/>
          <a:chExt cx="0" cy="0"/>
        </a:xfrm>
      </p:grpSpPr>
      <p:sp>
        <p:nvSpPr>
          <p:cNvPr id="87" name="Google Shape;87;p50"/>
          <p:cNvSpPr txBox="1">
            <a:spLocks noGrp="1"/>
          </p:cNvSpPr>
          <p:nvPr>
            <p:ph type="title"/>
          </p:nvPr>
        </p:nvSpPr>
        <p:spPr>
          <a:xfrm>
            <a:off x="1397478" y="365125"/>
            <a:ext cx="9956321"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C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50"/>
          <p:cNvSpPr txBox="1">
            <a:spLocks noGrp="1"/>
          </p:cNvSpPr>
          <p:nvPr>
            <p:ph type="body" idx="1"/>
          </p:nvPr>
        </p:nvSpPr>
        <p:spPr>
          <a:xfrm rot="5400000">
            <a:off x="4374086" y="-802751"/>
            <a:ext cx="4003106" cy="995632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2F5496"/>
              </a:buClr>
              <a:buSzPts val="1800"/>
              <a:buChar char="•"/>
              <a:defRPr/>
            </a:lvl1pPr>
            <a:lvl2pPr marL="914400" lvl="1" indent="-342900" algn="l">
              <a:lnSpc>
                <a:spcPct val="90000"/>
              </a:lnSpc>
              <a:spcBef>
                <a:spcPts val="500"/>
              </a:spcBef>
              <a:spcAft>
                <a:spcPts val="0"/>
              </a:spcAft>
              <a:buClr>
                <a:srgbClr val="2F5496"/>
              </a:buClr>
              <a:buSzPts val="1800"/>
              <a:buChar char="•"/>
              <a:defRPr/>
            </a:lvl2pPr>
            <a:lvl3pPr marL="1371600" lvl="2" indent="-342900" algn="l">
              <a:lnSpc>
                <a:spcPct val="90000"/>
              </a:lnSpc>
              <a:spcBef>
                <a:spcPts val="500"/>
              </a:spcBef>
              <a:spcAft>
                <a:spcPts val="0"/>
              </a:spcAft>
              <a:buClr>
                <a:srgbClr val="2F5496"/>
              </a:buClr>
              <a:buSzPts val="1800"/>
              <a:buChar char="•"/>
              <a:defRPr/>
            </a:lvl3pPr>
            <a:lvl4pPr marL="1828800" lvl="3" indent="-342900" algn="l">
              <a:lnSpc>
                <a:spcPct val="90000"/>
              </a:lnSpc>
              <a:spcBef>
                <a:spcPts val="500"/>
              </a:spcBef>
              <a:spcAft>
                <a:spcPts val="0"/>
              </a:spcAft>
              <a:buClr>
                <a:srgbClr val="2F5496"/>
              </a:buClr>
              <a:buSzPts val="1800"/>
              <a:buChar char="•"/>
              <a:defRPr/>
            </a:lvl4pPr>
            <a:lvl5pPr marL="2286000" lvl="4" indent="-342900" algn="l">
              <a:lnSpc>
                <a:spcPct val="90000"/>
              </a:lnSpc>
              <a:spcBef>
                <a:spcPts val="500"/>
              </a:spcBef>
              <a:spcAft>
                <a:spcPts val="0"/>
              </a:spcAft>
              <a:buClr>
                <a:srgbClr val="2F549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1" name="Google Shape;91;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e titel en tekst" type="vertTitleAndTx">
  <p:cSld name="VERTICAL_TITLE_AND_VERTICAL_TEXT">
    <p:spTree>
      <p:nvGrpSpPr>
        <p:cNvPr id="1" name="Shape 92"/>
        <p:cNvGrpSpPr/>
        <p:nvPr/>
      </p:nvGrpSpPr>
      <p:grpSpPr>
        <a:xfrm>
          <a:off x="0" y="0"/>
          <a:ext cx="0" cy="0"/>
          <a:chOff x="0" y="0"/>
          <a:chExt cx="0" cy="0"/>
        </a:xfrm>
      </p:grpSpPr>
      <p:sp>
        <p:nvSpPr>
          <p:cNvPr id="93" name="Google Shape;93;p5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C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5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2F5496"/>
              </a:buClr>
              <a:buSzPts val="1800"/>
              <a:buChar char="•"/>
              <a:defRPr/>
            </a:lvl1pPr>
            <a:lvl2pPr marL="914400" lvl="1" indent="-342900" algn="l">
              <a:lnSpc>
                <a:spcPct val="90000"/>
              </a:lnSpc>
              <a:spcBef>
                <a:spcPts val="500"/>
              </a:spcBef>
              <a:spcAft>
                <a:spcPts val="0"/>
              </a:spcAft>
              <a:buClr>
                <a:srgbClr val="2F5496"/>
              </a:buClr>
              <a:buSzPts val="1800"/>
              <a:buChar char="•"/>
              <a:defRPr/>
            </a:lvl2pPr>
            <a:lvl3pPr marL="1371600" lvl="2" indent="-342900" algn="l">
              <a:lnSpc>
                <a:spcPct val="90000"/>
              </a:lnSpc>
              <a:spcBef>
                <a:spcPts val="500"/>
              </a:spcBef>
              <a:spcAft>
                <a:spcPts val="0"/>
              </a:spcAft>
              <a:buClr>
                <a:srgbClr val="2F5496"/>
              </a:buClr>
              <a:buSzPts val="1800"/>
              <a:buChar char="•"/>
              <a:defRPr/>
            </a:lvl3pPr>
            <a:lvl4pPr marL="1828800" lvl="3" indent="-342900" algn="l">
              <a:lnSpc>
                <a:spcPct val="90000"/>
              </a:lnSpc>
              <a:spcBef>
                <a:spcPts val="500"/>
              </a:spcBef>
              <a:spcAft>
                <a:spcPts val="0"/>
              </a:spcAft>
              <a:buClr>
                <a:srgbClr val="2F5496"/>
              </a:buClr>
              <a:buSzPts val="1800"/>
              <a:buChar char="•"/>
              <a:defRPr/>
            </a:lvl4pPr>
            <a:lvl5pPr marL="2286000" lvl="4" indent="-342900" algn="l">
              <a:lnSpc>
                <a:spcPct val="90000"/>
              </a:lnSpc>
              <a:spcBef>
                <a:spcPts val="500"/>
              </a:spcBef>
              <a:spcAft>
                <a:spcPts val="0"/>
              </a:spcAft>
              <a:buClr>
                <a:srgbClr val="2F549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6" name="Google Shape;96;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7" name="Google Shape;97;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en object" type="obj">
  <p:cSld name="OBJECT">
    <p:spTree>
      <p:nvGrpSpPr>
        <p:cNvPr id="1" name="Shape 24"/>
        <p:cNvGrpSpPr/>
        <p:nvPr/>
      </p:nvGrpSpPr>
      <p:grpSpPr>
        <a:xfrm>
          <a:off x="0" y="0"/>
          <a:ext cx="0" cy="0"/>
          <a:chOff x="0" y="0"/>
          <a:chExt cx="0" cy="0"/>
        </a:xfrm>
      </p:grpSpPr>
      <p:sp>
        <p:nvSpPr>
          <p:cNvPr id="25" name="Google Shape;25;p42"/>
          <p:cNvSpPr txBox="1">
            <a:spLocks noGrp="1"/>
          </p:cNvSpPr>
          <p:nvPr>
            <p:ph type="title"/>
          </p:nvPr>
        </p:nvSpPr>
        <p:spPr>
          <a:xfrm>
            <a:off x="1397478" y="365125"/>
            <a:ext cx="9956321"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C00000"/>
              </a:buClr>
              <a:buSzPts val="4400"/>
              <a:buFont typeface="Calibri"/>
              <a:buNone/>
              <a:defRPr>
                <a:solidFill>
                  <a:srgbClr val="C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2"/>
          <p:cNvSpPr txBox="1">
            <a:spLocks noGrp="1"/>
          </p:cNvSpPr>
          <p:nvPr>
            <p:ph type="body" idx="1"/>
          </p:nvPr>
        </p:nvSpPr>
        <p:spPr>
          <a:xfrm>
            <a:off x="1397478" y="2173857"/>
            <a:ext cx="9956322" cy="4003106"/>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2F5496"/>
              </a:buClr>
              <a:buSzPts val="2800"/>
              <a:buChar char="•"/>
              <a:defRPr>
                <a:solidFill>
                  <a:srgbClr val="2F5496"/>
                </a:solidFill>
              </a:defRPr>
            </a:lvl1pPr>
            <a:lvl2pPr marL="914400" lvl="1" indent="-381000" algn="l">
              <a:lnSpc>
                <a:spcPct val="90000"/>
              </a:lnSpc>
              <a:spcBef>
                <a:spcPts val="500"/>
              </a:spcBef>
              <a:spcAft>
                <a:spcPts val="0"/>
              </a:spcAft>
              <a:buClr>
                <a:srgbClr val="2F5496"/>
              </a:buClr>
              <a:buSzPts val="2400"/>
              <a:buChar char="•"/>
              <a:defRPr>
                <a:solidFill>
                  <a:srgbClr val="2F5496"/>
                </a:solidFill>
              </a:defRPr>
            </a:lvl2pPr>
            <a:lvl3pPr marL="1371600" lvl="2" indent="-355600" algn="l">
              <a:lnSpc>
                <a:spcPct val="90000"/>
              </a:lnSpc>
              <a:spcBef>
                <a:spcPts val="500"/>
              </a:spcBef>
              <a:spcAft>
                <a:spcPts val="0"/>
              </a:spcAft>
              <a:buClr>
                <a:srgbClr val="2F5496"/>
              </a:buClr>
              <a:buSzPts val="2000"/>
              <a:buChar char="•"/>
              <a:defRPr>
                <a:solidFill>
                  <a:srgbClr val="2F5496"/>
                </a:solidFill>
              </a:defRPr>
            </a:lvl3pPr>
            <a:lvl4pPr marL="1828800" lvl="3" indent="-342900" algn="l">
              <a:lnSpc>
                <a:spcPct val="90000"/>
              </a:lnSpc>
              <a:spcBef>
                <a:spcPts val="500"/>
              </a:spcBef>
              <a:spcAft>
                <a:spcPts val="0"/>
              </a:spcAft>
              <a:buClr>
                <a:srgbClr val="2F5496"/>
              </a:buClr>
              <a:buSzPts val="1800"/>
              <a:buChar char="•"/>
              <a:defRPr>
                <a:solidFill>
                  <a:srgbClr val="2F5496"/>
                </a:solidFill>
              </a:defRPr>
            </a:lvl4pPr>
            <a:lvl5pPr marL="2286000" lvl="4" indent="-342900" algn="l">
              <a:lnSpc>
                <a:spcPct val="90000"/>
              </a:lnSpc>
              <a:spcBef>
                <a:spcPts val="500"/>
              </a:spcBef>
              <a:spcAft>
                <a:spcPts val="0"/>
              </a:spcAft>
              <a:buClr>
                <a:srgbClr val="2F5496"/>
              </a:buClr>
              <a:buSzPts val="1800"/>
              <a:buChar char="•"/>
              <a:defRPr>
                <a:solidFill>
                  <a:srgbClr val="2F5496"/>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
        <p:nvSpPr>
          <p:cNvPr id="28" name="Google Shape;28;p42"/>
          <p:cNvSpPr/>
          <p:nvPr/>
        </p:nvSpPr>
        <p:spPr>
          <a:xfrm>
            <a:off x="0" y="1003852"/>
            <a:ext cx="715617" cy="5854148"/>
          </a:xfrm>
          <a:prstGeom prst="rect">
            <a:avLst/>
          </a:prstGeom>
          <a:solidFill>
            <a:srgbClr val="2F54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9" name="Google Shape;29;p42"/>
          <p:cNvPicPr preferRelativeResize="0"/>
          <p:nvPr/>
        </p:nvPicPr>
        <p:blipFill rotWithShape="1">
          <a:blip r:embed="rId2">
            <a:alphaModFix/>
          </a:blip>
          <a:srcRect/>
          <a:stretch/>
        </p:blipFill>
        <p:spPr>
          <a:xfrm>
            <a:off x="13252" y="33971"/>
            <a:ext cx="702365" cy="993935"/>
          </a:xfrm>
          <a:prstGeom prst="rect">
            <a:avLst/>
          </a:prstGeom>
          <a:noFill/>
          <a:ln>
            <a:noFill/>
          </a:ln>
        </p:spPr>
      </p:pic>
      <p:sp>
        <p:nvSpPr>
          <p:cNvPr id="30" name="Google Shape;30;p42"/>
          <p:cNvSpPr txBox="1"/>
          <p:nvPr/>
        </p:nvSpPr>
        <p:spPr>
          <a:xfrm rot="-5400000">
            <a:off x="-1878744" y="3573114"/>
            <a:ext cx="447310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nl-NL" sz="1800" b="0" i="0" u="none" strike="noStrike" cap="none" dirty="0">
                <a:solidFill>
                  <a:schemeClr val="lt1"/>
                </a:solidFill>
                <a:latin typeface="Calibri"/>
                <a:ea typeface="Calibri"/>
                <a:cs typeface="Calibri"/>
                <a:sym typeface="Calibri"/>
              </a:rPr>
              <a:t>Medisch-</a:t>
            </a:r>
            <a:r>
              <a:rPr lang="nl-NL" sz="1800" b="0" i="0" u="none" strike="noStrike" cap="none" dirty="0" err="1">
                <a:solidFill>
                  <a:schemeClr val="lt1"/>
                </a:solidFill>
                <a:latin typeface="Calibri"/>
                <a:ea typeface="Calibri"/>
                <a:cs typeface="Calibri"/>
                <a:sym typeface="Calibri"/>
              </a:rPr>
              <a:t>Kinesitherapeutisch</a:t>
            </a:r>
            <a:r>
              <a:rPr lang="nl-NL" sz="1800" b="0" i="0" u="none" strike="noStrike" cap="none" dirty="0">
                <a:solidFill>
                  <a:schemeClr val="lt1"/>
                </a:solidFill>
                <a:latin typeface="Calibri"/>
                <a:ea typeface="Calibri"/>
                <a:cs typeface="Calibri"/>
                <a:sym typeface="Calibri"/>
              </a:rPr>
              <a:t> Overleg (MKO)</a:t>
            </a:r>
            <a:endParaRPr sz="1800" b="0" i="0" u="none" strike="noStrike" cap="none" dirty="0">
              <a:solidFill>
                <a:schemeClr val="lt1"/>
              </a:solidFill>
              <a:latin typeface="Calibri"/>
              <a:ea typeface="Calibri"/>
              <a:cs typeface="Calibri"/>
              <a:sym typeface="Calibri"/>
            </a:endParaRPr>
          </a:p>
        </p:txBody>
      </p:sp>
      <p:grpSp>
        <p:nvGrpSpPr>
          <p:cNvPr id="31" name="Google Shape;31;p42"/>
          <p:cNvGrpSpPr/>
          <p:nvPr/>
        </p:nvGrpSpPr>
        <p:grpSpPr>
          <a:xfrm>
            <a:off x="5338355" y="6223383"/>
            <a:ext cx="2074565" cy="606977"/>
            <a:chOff x="4983721" y="6200067"/>
            <a:chExt cx="2074565" cy="606977"/>
          </a:xfrm>
        </p:grpSpPr>
        <p:grpSp>
          <p:nvGrpSpPr>
            <p:cNvPr id="32" name="Google Shape;32;p42"/>
            <p:cNvGrpSpPr/>
            <p:nvPr/>
          </p:nvGrpSpPr>
          <p:grpSpPr>
            <a:xfrm>
              <a:off x="4983721" y="6362180"/>
              <a:ext cx="2074565" cy="331673"/>
              <a:chOff x="962526" y="5387584"/>
              <a:chExt cx="7161190" cy="1144901"/>
            </a:xfrm>
          </p:grpSpPr>
          <p:pic>
            <p:nvPicPr>
              <p:cNvPr id="33" name="Google Shape;33;p42"/>
              <p:cNvPicPr preferRelativeResize="0"/>
              <p:nvPr/>
            </p:nvPicPr>
            <p:blipFill rotWithShape="1">
              <a:blip r:embed="rId3">
                <a:alphaModFix/>
              </a:blip>
              <a:srcRect/>
              <a:stretch/>
            </p:blipFill>
            <p:spPr>
              <a:xfrm>
                <a:off x="6126447" y="5420771"/>
                <a:ext cx="1997269" cy="1078525"/>
              </a:xfrm>
              <a:prstGeom prst="rect">
                <a:avLst/>
              </a:prstGeom>
              <a:noFill/>
              <a:ln>
                <a:noFill/>
              </a:ln>
            </p:spPr>
          </p:pic>
          <p:pic>
            <p:nvPicPr>
              <p:cNvPr id="34" name="Google Shape;34;p42"/>
              <p:cNvPicPr preferRelativeResize="0"/>
              <p:nvPr/>
            </p:nvPicPr>
            <p:blipFill rotWithShape="1">
              <a:blip r:embed="rId4">
                <a:alphaModFix/>
              </a:blip>
              <a:srcRect/>
              <a:stretch/>
            </p:blipFill>
            <p:spPr>
              <a:xfrm>
                <a:off x="962526" y="5387584"/>
                <a:ext cx="2662561" cy="1144901"/>
              </a:xfrm>
              <a:prstGeom prst="rect">
                <a:avLst/>
              </a:prstGeom>
              <a:noFill/>
              <a:ln>
                <a:noFill/>
              </a:ln>
            </p:spPr>
          </p:pic>
        </p:grpSp>
        <p:pic>
          <p:nvPicPr>
            <p:cNvPr id="35" name="Google Shape;35;p42"/>
            <p:cNvPicPr preferRelativeResize="0"/>
            <p:nvPr/>
          </p:nvPicPr>
          <p:blipFill rotWithShape="1">
            <a:blip r:embed="rId5">
              <a:alphaModFix/>
            </a:blip>
            <a:srcRect/>
            <a:stretch/>
          </p:blipFill>
          <p:spPr>
            <a:xfrm>
              <a:off x="5805019" y="6200067"/>
              <a:ext cx="567056" cy="606977"/>
            </a:xfrm>
            <a:prstGeom prst="rect">
              <a:avLst/>
            </a:prstGeom>
            <a:noFill/>
            <a:ln>
              <a:noFill/>
            </a:ln>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ekop">
  <p:cSld name="Sectiekop">
    <p:spTree>
      <p:nvGrpSpPr>
        <p:cNvPr id="1" name="Shape 36"/>
        <p:cNvGrpSpPr/>
        <p:nvPr/>
      </p:nvGrpSpPr>
      <p:grpSpPr>
        <a:xfrm>
          <a:off x="0" y="0"/>
          <a:ext cx="0" cy="0"/>
          <a:chOff x="0" y="0"/>
          <a:chExt cx="0" cy="0"/>
        </a:xfrm>
      </p:grpSpPr>
      <p:grpSp>
        <p:nvGrpSpPr>
          <p:cNvPr id="37" name="Google Shape;37;p43"/>
          <p:cNvGrpSpPr/>
          <p:nvPr/>
        </p:nvGrpSpPr>
        <p:grpSpPr>
          <a:xfrm>
            <a:off x="-1166654" y="2936442"/>
            <a:ext cx="14127279" cy="1333500"/>
            <a:chOff x="-1097080" y="2191637"/>
            <a:chExt cx="14127279" cy="1333500"/>
          </a:xfrm>
        </p:grpSpPr>
        <p:pic>
          <p:nvPicPr>
            <p:cNvPr id="38" name="Google Shape;38;p43"/>
            <p:cNvPicPr preferRelativeResize="0"/>
            <p:nvPr/>
          </p:nvPicPr>
          <p:blipFill rotWithShape="1">
            <a:blip r:embed="rId2">
              <a:alphaModFix/>
            </a:blip>
            <a:srcRect/>
            <a:stretch/>
          </p:blipFill>
          <p:spPr>
            <a:xfrm>
              <a:off x="-1097080" y="2191637"/>
              <a:ext cx="7620000" cy="1333500"/>
            </a:xfrm>
            <a:prstGeom prst="rect">
              <a:avLst/>
            </a:prstGeom>
            <a:noFill/>
            <a:ln>
              <a:noFill/>
            </a:ln>
          </p:spPr>
        </p:pic>
        <p:pic>
          <p:nvPicPr>
            <p:cNvPr id="39" name="Google Shape;39;p43"/>
            <p:cNvPicPr preferRelativeResize="0"/>
            <p:nvPr/>
          </p:nvPicPr>
          <p:blipFill rotWithShape="1">
            <a:blip r:embed="rId2">
              <a:alphaModFix/>
            </a:blip>
            <a:srcRect/>
            <a:stretch/>
          </p:blipFill>
          <p:spPr>
            <a:xfrm>
              <a:off x="5410199" y="2191637"/>
              <a:ext cx="7620000" cy="1333500"/>
            </a:xfrm>
            <a:prstGeom prst="rect">
              <a:avLst/>
            </a:prstGeom>
            <a:noFill/>
            <a:ln>
              <a:noFill/>
            </a:ln>
          </p:spPr>
        </p:pic>
      </p:grpSp>
      <p:pic>
        <p:nvPicPr>
          <p:cNvPr id="40" name="Google Shape;40;p43"/>
          <p:cNvPicPr preferRelativeResize="0"/>
          <p:nvPr/>
        </p:nvPicPr>
        <p:blipFill rotWithShape="1">
          <a:blip r:embed="rId3">
            <a:alphaModFix/>
          </a:blip>
          <a:srcRect/>
          <a:stretch/>
        </p:blipFill>
        <p:spPr>
          <a:xfrm>
            <a:off x="4034784" y="-78393"/>
            <a:ext cx="2369461" cy="3353086"/>
          </a:xfrm>
          <a:prstGeom prst="rect">
            <a:avLst/>
          </a:prstGeom>
          <a:noFill/>
          <a:ln>
            <a:noFill/>
          </a:ln>
        </p:spPr>
      </p:pic>
      <p:sp>
        <p:nvSpPr>
          <p:cNvPr id="41" name="Google Shape;41;p43"/>
          <p:cNvSpPr txBox="1">
            <a:spLocks noGrp="1"/>
          </p:cNvSpPr>
          <p:nvPr>
            <p:ph type="subTitle" idx="1"/>
          </p:nvPr>
        </p:nvSpPr>
        <p:spPr>
          <a:xfrm>
            <a:off x="1098590" y="4217318"/>
            <a:ext cx="10250557" cy="506820"/>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rgbClr val="C00000"/>
              </a:buClr>
              <a:buSzPts val="4000"/>
              <a:buNone/>
              <a:defRPr sz="4000" b="1">
                <a:solidFill>
                  <a:srgbClr val="C00000"/>
                </a:solidFill>
              </a:defRPr>
            </a:lvl1pPr>
            <a:lvl2pPr lvl="1" algn="ctr">
              <a:lnSpc>
                <a:spcPct val="90000"/>
              </a:lnSpc>
              <a:spcBef>
                <a:spcPts val="500"/>
              </a:spcBef>
              <a:spcAft>
                <a:spcPts val="0"/>
              </a:spcAft>
              <a:buClr>
                <a:srgbClr val="2F5496"/>
              </a:buClr>
              <a:buSzPts val="2000"/>
              <a:buNone/>
              <a:defRPr sz="2000"/>
            </a:lvl2pPr>
            <a:lvl3pPr lvl="2" algn="ctr">
              <a:lnSpc>
                <a:spcPct val="90000"/>
              </a:lnSpc>
              <a:spcBef>
                <a:spcPts val="500"/>
              </a:spcBef>
              <a:spcAft>
                <a:spcPts val="0"/>
              </a:spcAft>
              <a:buClr>
                <a:srgbClr val="2F5496"/>
              </a:buClr>
              <a:buSzPts val="1800"/>
              <a:buNone/>
              <a:defRPr sz="1800"/>
            </a:lvl3pPr>
            <a:lvl4pPr lvl="3" algn="ctr">
              <a:lnSpc>
                <a:spcPct val="90000"/>
              </a:lnSpc>
              <a:spcBef>
                <a:spcPts val="500"/>
              </a:spcBef>
              <a:spcAft>
                <a:spcPts val="0"/>
              </a:spcAft>
              <a:buClr>
                <a:srgbClr val="2F5496"/>
              </a:buClr>
              <a:buSzPts val="1600"/>
              <a:buNone/>
              <a:defRPr sz="1600"/>
            </a:lvl4pPr>
            <a:lvl5pPr lvl="4" algn="ctr">
              <a:lnSpc>
                <a:spcPct val="90000"/>
              </a:lnSpc>
              <a:spcBef>
                <a:spcPts val="500"/>
              </a:spcBef>
              <a:spcAft>
                <a:spcPts val="0"/>
              </a:spcAft>
              <a:buClr>
                <a:srgbClr val="2F5496"/>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grpSp>
        <p:nvGrpSpPr>
          <p:cNvPr id="42" name="Google Shape;42;p43"/>
          <p:cNvGrpSpPr/>
          <p:nvPr/>
        </p:nvGrpSpPr>
        <p:grpSpPr>
          <a:xfrm>
            <a:off x="5338355" y="6223383"/>
            <a:ext cx="2074565" cy="606977"/>
            <a:chOff x="4983721" y="6200067"/>
            <a:chExt cx="2074565" cy="606977"/>
          </a:xfrm>
        </p:grpSpPr>
        <p:grpSp>
          <p:nvGrpSpPr>
            <p:cNvPr id="43" name="Google Shape;43;p43"/>
            <p:cNvGrpSpPr/>
            <p:nvPr/>
          </p:nvGrpSpPr>
          <p:grpSpPr>
            <a:xfrm>
              <a:off x="4983721" y="6362180"/>
              <a:ext cx="2074565" cy="331673"/>
              <a:chOff x="962526" y="5387584"/>
              <a:chExt cx="7161190" cy="1144901"/>
            </a:xfrm>
          </p:grpSpPr>
          <p:pic>
            <p:nvPicPr>
              <p:cNvPr id="44" name="Google Shape;44;p43"/>
              <p:cNvPicPr preferRelativeResize="0"/>
              <p:nvPr/>
            </p:nvPicPr>
            <p:blipFill rotWithShape="1">
              <a:blip r:embed="rId4">
                <a:alphaModFix/>
              </a:blip>
              <a:srcRect/>
              <a:stretch/>
            </p:blipFill>
            <p:spPr>
              <a:xfrm>
                <a:off x="6126447" y="5420771"/>
                <a:ext cx="1997269" cy="1078525"/>
              </a:xfrm>
              <a:prstGeom prst="rect">
                <a:avLst/>
              </a:prstGeom>
              <a:noFill/>
              <a:ln>
                <a:noFill/>
              </a:ln>
            </p:spPr>
          </p:pic>
          <p:pic>
            <p:nvPicPr>
              <p:cNvPr id="45" name="Google Shape;45;p43"/>
              <p:cNvPicPr preferRelativeResize="0"/>
              <p:nvPr/>
            </p:nvPicPr>
            <p:blipFill rotWithShape="1">
              <a:blip r:embed="rId5">
                <a:alphaModFix/>
              </a:blip>
              <a:srcRect/>
              <a:stretch/>
            </p:blipFill>
            <p:spPr>
              <a:xfrm>
                <a:off x="962526" y="5387584"/>
                <a:ext cx="2662561" cy="1144901"/>
              </a:xfrm>
              <a:prstGeom prst="rect">
                <a:avLst/>
              </a:prstGeom>
              <a:noFill/>
              <a:ln>
                <a:noFill/>
              </a:ln>
            </p:spPr>
          </p:pic>
        </p:grpSp>
        <p:pic>
          <p:nvPicPr>
            <p:cNvPr id="46" name="Google Shape;46;p43"/>
            <p:cNvPicPr preferRelativeResize="0"/>
            <p:nvPr/>
          </p:nvPicPr>
          <p:blipFill rotWithShape="1">
            <a:blip r:embed="rId6">
              <a:alphaModFix/>
            </a:blip>
            <a:srcRect/>
            <a:stretch/>
          </p:blipFill>
          <p:spPr>
            <a:xfrm>
              <a:off x="5805019" y="6200067"/>
              <a:ext cx="567056" cy="606977"/>
            </a:xfrm>
            <a:prstGeom prst="rect">
              <a:avLst/>
            </a:prstGeom>
            <a:noFill/>
            <a:ln>
              <a:noFill/>
            </a:ln>
          </p:spPr>
        </p:pic>
      </p:grpSp>
      <p:pic>
        <p:nvPicPr>
          <p:cNvPr id="2" name="Afbeelding 1" descr="Afbeelding met pixel, Graphics, schermopname&#10;&#10;Automatisch gegenereerde beschrijving">
            <a:extLst>
              <a:ext uri="{FF2B5EF4-FFF2-40B4-BE49-F238E27FC236}">
                <a16:creationId xmlns:a16="http://schemas.microsoft.com/office/drawing/2014/main" id="{67370EF0-902A-256E-6C70-EF88F9A220D3}"/>
              </a:ext>
            </a:extLst>
          </p:cNvPr>
          <p:cNvPicPr>
            <a:picLocks noChangeAspect="1"/>
          </p:cNvPicPr>
          <p:nvPr userDrawn="1"/>
        </p:nvPicPr>
        <p:blipFill>
          <a:blip r:embed="rId7"/>
          <a:stretch>
            <a:fillRect/>
          </a:stretch>
        </p:blipFill>
        <p:spPr>
          <a:xfrm>
            <a:off x="6272596" y="1083652"/>
            <a:ext cx="1509744" cy="182427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houd van twee" type="twoObj">
  <p:cSld name="TWO_OBJECTS">
    <p:spTree>
      <p:nvGrpSpPr>
        <p:cNvPr id="1" name="Shape 47"/>
        <p:cNvGrpSpPr/>
        <p:nvPr/>
      </p:nvGrpSpPr>
      <p:grpSpPr>
        <a:xfrm>
          <a:off x="0" y="0"/>
          <a:ext cx="0" cy="0"/>
          <a:chOff x="0" y="0"/>
          <a:chExt cx="0" cy="0"/>
        </a:xfrm>
      </p:grpSpPr>
      <p:sp>
        <p:nvSpPr>
          <p:cNvPr id="48" name="Google Shape;48;p44"/>
          <p:cNvSpPr txBox="1">
            <a:spLocks noGrp="1"/>
          </p:cNvSpPr>
          <p:nvPr>
            <p:ph type="title"/>
          </p:nvPr>
        </p:nvSpPr>
        <p:spPr>
          <a:xfrm>
            <a:off x="1397478" y="365125"/>
            <a:ext cx="9956321"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C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44"/>
          <p:cNvSpPr txBox="1">
            <a:spLocks noGrp="1"/>
          </p:cNvSpPr>
          <p:nvPr>
            <p:ph type="body" idx="1"/>
          </p:nvPr>
        </p:nvSpPr>
        <p:spPr>
          <a:xfrm>
            <a:off x="1397478" y="1825625"/>
            <a:ext cx="4622322"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2F5496"/>
              </a:buClr>
              <a:buSzPts val="1800"/>
              <a:buChar char="•"/>
              <a:defRPr/>
            </a:lvl1pPr>
            <a:lvl2pPr marL="914400" lvl="1" indent="-342900" algn="l">
              <a:lnSpc>
                <a:spcPct val="90000"/>
              </a:lnSpc>
              <a:spcBef>
                <a:spcPts val="500"/>
              </a:spcBef>
              <a:spcAft>
                <a:spcPts val="0"/>
              </a:spcAft>
              <a:buClr>
                <a:srgbClr val="2F5496"/>
              </a:buClr>
              <a:buSzPts val="1800"/>
              <a:buChar char="•"/>
              <a:defRPr/>
            </a:lvl2pPr>
            <a:lvl3pPr marL="1371600" lvl="2" indent="-342900" algn="l">
              <a:lnSpc>
                <a:spcPct val="90000"/>
              </a:lnSpc>
              <a:spcBef>
                <a:spcPts val="500"/>
              </a:spcBef>
              <a:spcAft>
                <a:spcPts val="0"/>
              </a:spcAft>
              <a:buClr>
                <a:srgbClr val="2F5496"/>
              </a:buClr>
              <a:buSzPts val="1800"/>
              <a:buChar char="•"/>
              <a:defRPr/>
            </a:lvl3pPr>
            <a:lvl4pPr marL="1828800" lvl="3" indent="-342900" algn="l">
              <a:lnSpc>
                <a:spcPct val="90000"/>
              </a:lnSpc>
              <a:spcBef>
                <a:spcPts val="500"/>
              </a:spcBef>
              <a:spcAft>
                <a:spcPts val="0"/>
              </a:spcAft>
              <a:buClr>
                <a:srgbClr val="2F5496"/>
              </a:buClr>
              <a:buSzPts val="1800"/>
              <a:buChar char="•"/>
              <a:defRPr/>
            </a:lvl4pPr>
            <a:lvl5pPr marL="2286000" lvl="4" indent="-342900" algn="l">
              <a:lnSpc>
                <a:spcPct val="90000"/>
              </a:lnSpc>
              <a:spcBef>
                <a:spcPts val="500"/>
              </a:spcBef>
              <a:spcAft>
                <a:spcPts val="0"/>
              </a:spcAft>
              <a:buClr>
                <a:srgbClr val="2F549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44"/>
          <p:cNvSpPr txBox="1">
            <a:spLocks noGrp="1"/>
          </p:cNvSpPr>
          <p:nvPr>
            <p:ph type="body" idx="2"/>
          </p:nvPr>
        </p:nvSpPr>
        <p:spPr>
          <a:xfrm>
            <a:off x="6711350" y="1825625"/>
            <a:ext cx="4642449"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2F5496"/>
              </a:buClr>
              <a:buSzPts val="1800"/>
              <a:buChar char="•"/>
              <a:defRPr/>
            </a:lvl1pPr>
            <a:lvl2pPr marL="914400" lvl="1" indent="-342900" algn="l">
              <a:lnSpc>
                <a:spcPct val="90000"/>
              </a:lnSpc>
              <a:spcBef>
                <a:spcPts val="500"/>
              </a:spcBef>
              <a:spcAft>
                <a:spcPts val="0"/>
              </a:spcAft>
              <a:buClr>
                <a:srgbClr val="2F5496"/>
              </a:buClr>
              <a:buSzPts val="1800"/>
              <a:buChar char="•"/>
              <a:defRPr/>
            </a:lvl2pPr>
            <a:lvl3pPr marL="1371600" lvl="2" indent="-342900" algn="l">
              <a:lnSpc>
                <a:spcPct val="90000"/>
              </a:lnSpc>
              <a:spcBef>
                <a:spcPts val="500"/>
              </a:spcBef>
              <a:spcAft>
                <a:spcPts val="0"/>
              </a:spcAft>
              <a:buClr>
                <a:srgbClr val="2F5496"/>
              </a:buClr>
              <a:buSzPts val="1800"/>
              <a:buChar char="•"/>
              <a:defRPr/>
            </a:lvl3pPr>
            <a:lvl4pPr marL="1828800" lvl="3" indent="-342900" algn="l">
              <a:lnSpc>
                <a:spcPct val="90000"/>
              </a:lnSpc>
              <a:spcBef>
                <a:spcPts val="500"/>
              </a:spcBef>
              <a:spcAft>
                <a:spcPts val="0"/>
              </a:spcAft>
              <a:buClr>
                <a:srgbClr val="2F5496"/>
              </a:buClr>
              <a:buSzPts val="1800"/>
              <a:buChar char="•"/>
              <a:defRPr/>
            </a:lvl4pPr>
            <a:lvl5pPr marL="2286000" lvl="4" indent="-342900" algn="l">
              <a:lnSpc>
                <a:spcPct val="90000"/>
              </a:lnSpc>
              <a:spcBef>
                <a:spcPts val="500"/>
              </a:spcBef>
              <a:spcAft>
                <a:spcPts val="0"/>
              </a:spcAft>
              <a:buClr>
                <a:srgbClr val="2F549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gelijking" type="twoTxTwoObj">
  <p:cSld name="TWO_OBJECTS_WITH_TEXT">
    <p:spTree>
      <p:nvGrpSpPr>
        <p:cNvPr id="1" name="Shape 54"/>
        <p:cNvGrpSpPr/>
        <p:nvPr/>
      </p:nvGrpSpPr>
      <p:grpSpPr>
        <a:xfrm>
          <a:off x="0" y="0"/>
          <a:ext cx="0" cy="0"/>
          <a:chOff x="0" y="0"/>
          <a:chExt cx="0" cy="0"/>
        </a:xfrm>
      </p:grpSpPr>
      <p:sp>
        <p:nvSpPr>
          <p:cNvPr id="55" name="Google Shape;55;p4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C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2F5496"/>
              </a:buClr>
              <a:buSzPts val="2400"/>
              <a:buNone/>
              <a:defRPr sz="2400" b="1"/>
            </a:lvl1pPr>
            <a:lvl2pPr marL="914400" lvl="1" indent="-228600" algn="l">
              <a:lnSpc>
                <a:spcPct val="90000"/>
              </a:lnSpc>
              <a:spcBef>
                <a:spcPts val="500"/>
              </a:spcBef>
              <a:spcAft>
                <a:spcPts val="0"/>
              </a:spcAft>
              <a:buClr>
                <a:srgbClr val="2F5496"/>
              </a:buClr>
              <a:buSzPts val="2000"/>
              <a:buNone/>
              <a:defRPr sz="2000" b="1"/>
            </a:lvl2pPr>
            <a:lvl3pPr marL="1371600" lvl="2" indent="-228600" algn="l">
              <a:lnSpc>
                <a:spcPct val="90000"/>
              </a:lnSpc>
              <a:spcBef>
                <a:spcPts val="500"/>
              </a:spcBef>
              <a:spcAft>
                <a:spcPts val="0"/>
              </a:spcAft>
              <a:buClr>
                <a:srgbClr val="2F5496"/>
              </a:buClr>
              <a:buSzPts val="1800"/>
              <a:buNone/>
              <a:defRPr sz="1800" b="1"/>
            </a:lvl3pPr>
            <a:lvl4pPr marL="1828800" lvl="3" indent="-228600" algn="l">
              <a:lnSpc>
                <a:spcPct val="90000"/>
              </a:lnSpc>
              <a:spcBef>
                <a:spcPts val="500"/>
              </a:spcBef>
              <a:spcAft>
                <a:spcPts val="0"/>
              </a:spcAft>
              <a:buClr>
                <a:srgbClr val="2F5496"/>
              </a:buClr>
              <a:buSzPts val="1600"/>
              <a:buNone/>
              <a:defRPr sz="1600" b="1"/>
            </a:lvl4pPr>
            <a:lvl5pPr marL="2286000" lvl="4" indent="-228600" algn="l">
              <a:lnSpc>
                <a:spcPct val="90000"/>
              </a:lnSpc>
              <a:spcBef>
                <a:spcPts val="500"/>
              </a:spcBef>
              <a:spcAft>
                <a:spcPts val="0"/>
              </a:spcAft>
              <a:buClr>
                <a:srgbClr val="2F5496"/>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7" name="Google Shape;57;p4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2F5496"/>
              </a:buClr>
              <a:buSzPts val="1800"/>
              <a:buChar char="•"/>
              <a:defRPr/>
            </a:lvl1pPr>
            <a:lvl2pPr marL="914400" lvl="1" indent="-342900" algn="l">
              <a:lnSpc>
                <a:spcPct val="90000"/>
              </a:lnSpc>
              <a:spcBef>
                <a:spcPts val="500"/>
              </a:spcBef>
              <a:spcAft>
                <a:spcPts val="0"/>
              </a:spcAft>
              <a:buClr>
                <a:srgbClr val="2F5496"/>
              </a:buClr>
              <a:buSzPts val="1800"/>
              <a:buChar char="•"/>
              <a:defRPr/>
            </a:lvl2pPr>
            <a:lvl3pPr marL="1371600" lvl="2" indent="-342900" algn="l">
              <a:lnSpc>
                <a:spcPct val="90000"/>
              </a:lnSpc>
              <a:spcBef>
                <a:spcPts val="500"/>
              </a:spcBef>
              <a:spcAft>
                <a:spcPts val="0"/>
              </a:spcAft>
              <a:buClr>
                <a:srgbClr val="2F5496"/>
              </a:buClr>
              <a:buSzPts val="1800"/>
              <a:buChar char="•"/>
              <a:defRPr/>
            </a:lvl3pPr>
            <a:lvl4pPr marL="1828800" lvl="3" indent="-342900" algn="l">
              <a:lnSpc>
                <a:spcPct val="90000"/>
              </a:lnSpc>
              <a:spcBef>
                <a:spcPts val="500"/>
              </a:spcBef>
              <a:spcAft>
                <a:spcPts val="0"/>
              </a:spcAft>
              <a:buClr>
                <a:srgbClr val="2F5496"/>
              </a:buClr>
              <a:buSzPts val="1800"/>
              <a:buChar char="•"/>
              <a:defRPr/>
            </a:lvl4pPr>
            <a:lvl5pPr marL="2286000" lvl="4" indent="-342900" algn="l">
              <a:lnSpc>
                <a:spcPct val="90000"/>
              </a:lnSpc>
              <a:spcBef>
                <a:spcPts val="500"/>
              </a:spcBef>
              <a:spcAft>
                <a:spcPts val="0"/>
              </a:spcAft>
              <a:buClr>
                <a:srgbClr val="2F549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4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2F5496"/>
              </a:buClr>
              <a:buSzPts val="2400"/>
              <a:buNone/>
              <a:defRPr sz="2400" b="1"/>
            </a:lvl1pPr>
            <a:lvl2pPr marL="914400" lvl="1" indent="-228600" algn="l">
              <a:lnSpc>
                <a:spcPct val="90000"/>
              </a:lnSpc>
              <a:spcBef>
                <a:spcPts val="500"/>
              </a:spcBef>
              <a:spcAft>
                <a:spcPts val="0"/>
              </a:spcAft>
              <a:buClr>
                <a:srgbClr val="2F5496"/>
              </a:buClr>
              <a:buSzPts val="2000"/>
              <a:buNone/>
              <a:defRPr sz="2000" b="1"/>
            </a:lvl2pPr>
            <a:lvl3pPr marL="1371600" lvl="2" indent="-228600" algn="l">
              <a:lnSpc>
                <a:spcPct val="90000"/>
              </a:lnSpc>
              <a:spcBef>
                <a:spcPts val="500"/>
              </a:spcBef>
              <a:spcAft>
                <a:spcPts val="0"/>
              </a:spcAft>
              <a:buClr>
                <a:srgbClr val="2F5496"/>
              </a:buClr>
              <a:buSzPts val="1800"/>
              <a:buNone/>
              <a:defRPr sz="1800" b="1"/>
            </a:lvl3pPr>
            <a:lvl4pPr marL="1828800" lvl="3" indent="-228600" algn="l">
              <a:lnSpc>
                <a:spcPct val="90000"/>
              </a:lnSpc>
              <a:spcBef>
                <a:spcPts val="500"/>
              </a:spcBef>
              <a:spcAft>
                <a:spcPts val="0"/>
              </a:spcAft>
              <a:buClr>
                <a:srgbClr val="2F5496"/>
              </a:buClr>
              <a:buSzPts val="1600"/>
              <a:buNone/>
              <a:defRPr sz="1600" b="1"/>
            </a:lvl4pPr>
            <a:lvl5pPr marL="2286000" lvl="4" indent="-228600" algn="l">
              <a:lnSpc>
                <a:spcPct val="90000"/>
              </a:lnSpc>
              <a:spcBef>
                <a:spcPts val="500"/>
              </a:spcBef>
              <a:spcAft>
                <a:spcPts val="0"/>
              </a:spcAft>
              <a:buClr>
                <a:srgbClr val="2F5496"/>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9" name="Google Shape;59;p4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2F5496"/>
              </a:buClr>
              <a:buSzPts val="1800"/>
              <a:buChar char="•"/>
              <a:defRPr/>
            </a:lvl1pPr>
            <a:lvl2pPr marL="914400" lvl="1" indent="-342900" algn="l">
              <a:lnSpc>
                <a:spcPct val="90000"/>
              </a:lnSpc>
              <a:spcBef>
                <a:spcPts val="500"/>
              </a:spcBef>
              <a:spcAft>
                <a:spcPts val="0"/>
              </a:spcAft>
              <a:buClr>
                <a:srgbClr val="2F5496"/>
              </a:buClr>
              <a:buSzPts val="1800"/>
              <a:buChar char="•"/>
              <a:defRPr/>
            </a:lvl2pPr>
            <a:lvl3pPr marL="1371600" lvl="2" indent="-342900" algn="l">
              <a:lnSpc>
                <a:spcPct val="90000"/>
              </a:lnSpc>
              <a:spcBef>
                <a:spcPts val="500"/>
              </a:spcBef>
              <a:spcAft>
                <a:spcPts val="0"/>
              </a:spcAft>
              <a:buClr>
                <a:srgbClr val="2F5496"/>
              </a:buClr>
              <a:buSzPts val="1800"/>
              <a:buChar char="•"/>
              <a:defRPr/>
            </a:lvl3pPr>
            <a:lvl4pPr marL="1828800" lvl="3" indent="-342900" algn="l">
              <a:lnSpc>
                <a:spcPct val="90000"/>
              </a:lnSpc>
              <a:spcBef>
                <a:spcPts val="500"/>
              </a:spcBef>
              <a:spcAft>
                <a:spcPts val="0"/>
              </a:spcAft>
              <a:buClr>
                <a:srgbClr val="2F5496"/>
              </a:buClr>
              <a:buSzPts val="1800"/>
              <a:buChar char="•"/>
              <a:defRPr/>
            </a:lvl4pPr>
            <a:lvl5pPr marL="2286000" lvl="4" indent="-342900" algn="l">
              <a:lnSpc>
                <a:spcPct val="90000"/>
              </a:lnSpc>
              <a:spcBef>
                <a:spcPts val="500"/>
              </a:spcBef>
              <a:spcAft>
                <a:spcPts val="0"/>
              </a:spcAft>
              <a:buClr>
                <a:srgbClr val="2F549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1" name="Google Shape;6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2" name="Google Shape;6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Alleen titel" type="titleOnly">
  <p:cSld name="TITLE_ONLY">
    <p:spTree>
      <p:nvGrpSpPr>
        <p:cNvPr id="1" name="Shape 63"/>
        <p:cNvGrpSpPr/>
        <p:nvPr/>
      </p:nvGrpSpPr>
      <p:grpSpPr>
        <a:xfrm>
          <a:off x="0" y="0"/>
          <a:ext cx="0" cy="0"/>
          <a:chOff x="0" y="0"/>
          <a:chExt cx="0" cy="0"/>
        </a:xfrm>
      </p:grpSpPr>
      <p:sp>
        <p:nvSpPr>
          <p:cNvPr id="64" name="Google Shape;64;p46"/>
          <p:cNvSpPr txBox="1">
            <a:spLocks noGrp="1"/>
          </p:cNvSpPr>
          <p:nvPr>
            <p:ph type="title"/>
          </p:nvPr>
        </p:nvSpPr>
        <p:spPr>
          <a:xfrm>
            <a:off x="1397478" y="365125"/>
            <a:ext cx="9956321"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C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eeg" type="blank">
  <p:cSld name="BLANK">
    <p:spTree>
      <p:nvGrpSpPr>
        <p:cNvPr id="1" name="Shape 68"/>
        <p:cNvGrpSpPr/>
        <p:nvPr/>
      </p:nvGrpSpPr>
      <p:grpSpPr>
        <a:xfrm>
          <a:off x="0" y="0"/>
          <a:ext cx="0" cy="0"/>
          <a:chOff x="0" y="0"/>
          <a:chExt cx="0" cy="0"/>
        </a:xfrm>
      </p:grpSpPr>
      <p:sp>
        <p:nvSpPr>
          <p:cNvPr id="69" name="Google Shape;69;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houd met bijschrift" type="objTx">
  <p:cSld name="OBJECT_WITH_CAPTION_TEXT">
    <p:spTree>
      <p:nvGrpSpPr>
        <p:cNvPr id="1" name="Shape 72"/>
        <p:cNvGrpSpPr/>
        <p:nvPr/>
      </p:nvGrpSpPr>
      <p:grpSpPr>
        <a:xfrm>
          <a:off x="0" y="0"/>
          <a:ext cx="0" cy="0"/>
          <a:chOff x="0" y="0"/>
          <a:chExt cx="0" cy="0"/>
        </a:xfrm>
      </p:grpSpPr>
      <p:sp>
        <p:nvSpPr>
          <p:cNvPr id="73" name="Google Shape;73;p4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C00000"/>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4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2F5496"/>
              </a:buClr>
              <a:buSzPts val="3200"/>
              <a:buChar char="•"/>
              <a:defRPr sz="3200"/>
            </a:lvl1pPr>
            <a:lvl2pPr marL="914400" lvl="1" indent="-406400" algn="l">
              <a:lnSpc>
                <a:spcPct val="90000"/>
              </a:lnSpc>
              <a:spcBef>
                <a:spcPts val="500"/>
              </a:spcBef>
              <a:spcAft>
                <a:spcPts val="0"/>
              </a:spcAft>
              <a:buClr>
                <a:srgbClr val="2F5496"/>
              </a:buClr>
              <a:buSzPts val="2800"/>
              <a:buChar char="•"/>
              <a:defRPr sz="2800"/>
            </a:lvl2pPr>
            <a:lvl3pPr marL="1371600" lvl="2" indent="-381000" algn="l">
              <a:lnSpc>
                <a:spcPct val="90000"/>
              </a:lnSpc>
              <a:spcBef>
                <a:spcPts val="500"/>
              </a:spcBef>
              <a:spcAft>
                <a:spcPts val="0"/>
              </a:spcAft>
              <a:buClr>
                <a:srgbClr val="2F5496"/>
              </a:buClr>
              <a:buSzPts val="2400"/>
              <a:buChar char="•"/>
              <a:defRPr sz="2400"/>
            </a:lvl3pPr>
            <a:lvl4pPr marL="1828800" lvl="3" indent="-355600" algn="l">
              <a:lnSpc>
                <a:spcPct val="90000"/>
              </a:lnSpc>
              <a:spcBef>
                <a:spcPts val="500"/>
              </a:spcBef>
              <a:spcAft>
                <a:spcPts val="0"/>
              </a:spcAft>
              <a:buClr>
                <a:srgbClr val="2F5496"/>
              </a:buClr>
              <a:buSzPts val="2000"/>
              <a:buChar char="•"/>
              <a:defRPr sz="2000"/>
            </a:lvl4pPr>
            <a:lvl5pPr marL="2286000" lvl="4" indent="-355600" algn="l">
              <a:lnSpc>
                <a:spcPct val="90000"/>
              </a:lnSpc>
              <a:spcBef>
                <a:spcPts val="500"/>
              </a:spcBef>
              <a:spcAft>
                <a:spcPts val="0"/>
              </a:spcAft>
              <a:buClr>
                <a:srgbClr val="2F5496"/>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5" name="Google Shape;75;p4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2F5496"/>
              </a:buClr>
              <a:buSzPts val="1600"/>
              <a:buNone/>
              <a:defRPr sz="1600"/>
            </a:lvl1pPr>
            <a:lvl2pPr marL="914400" lvl="1" indent="-228600" algn="l">
              <a:lnSpc>
                <a:spcPct val="90000"/>
              </a:lnSpc>
              <a:spcBef>
                <a:spcPts val="500"/>
              </a:spcBef>
              <a:spcAft>
                <a:spcPts val="0"/>
              </a:spcAft>
              <a:buClr>
                <a:srgbClr val="2F5496"/>
              </a:buClr>
              <a:buSzPts val="1400"/>
              <a:buNone/>
              <a:defRPr sz="1400"/>
            </a:lvl2pPr>
            <a:lvl3pPr marL="1371600" lvl="2" indent="-228600" algn="l">
              <a:lnSpc>
                <a:spcPct val="90000"/>
              </a:lnSpc>
              <a:spcBef>
                <a:spcPts val="500"/>
              </a:spcBef>
              <a:spcAft>
                <a:spcPts val="0"/>
              </a:spcAft>
              <a:buClr>
                <a:srgbClr val="2F5496"/>
              </a:buClr>
              <a:buSzPts val="1200"/>
              <a:buNone/>
              <a:defRPr sz="1200"/>
            </a:lvl3pPr>
            <a:lvl4pPr marL="1828800" lvl="3" indent="-228600" algn="l">
              <a:lnSpc>
                <a:spcPct val="90000"/>
              </a:lnSpc>
              <a:spcBef>
                <a:spcPts val="500"/>
              </a:spcBef>
              <a:spcAft>
                <a:spcPts val="0"/>
              </a:spcAft>
              <a:buClr>
                <a:srgbClr val="2F5496"/>
              </a:buClr>
              <a:buSzPts val="1000"/>
              <a:buNone/>
              <a:defRPr sz="1000"/>
            </a:lvl4pPr>
            <a:lvl5pPr marL="2286000" lvl="4" indent="-228600" algn="l">
              <a:lnSpc>
                <a:spcPct val="90000"/>
              </a:lnSpc>
              <a:spcBef>
                <a:spcPts val="500"/>
              </a:spcBef>
              <a:spcAft>
                <a:spcPts val="0"/>
              </a:spcAft>
              <a:buClr>
                <a:srgbClr val="2F5496"/>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6" name="Google Shape;76;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Afbeelding met bijschrift" type="picTx">
  <p:cSld name="PICTURE_WITH_CAPTION_TEXT">
    <p:spTree>
      <p:nvGrpSpPr>
        <p:cNvPr id="1" name="Shape 79"/>
        <p:cNvGrpSpPr/>
        <p:nvPr/>
      </p:nvGrpSpPr>
      <p:grpSpPr>
        <a:xfrm>
          <a:off x="0" y="0"/>
          <a:ext cx="0" cy="0"/>
          <a:chOff x="0" y="0"/>
          <a:chExt cx="0" cy="0"/>
        </a:xfrm>
      </p:grpSpPr>
      <p:sp>
        <p:nvSpPr>
          <p:cNvPr id="80" name="Google Shape;80;p4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C00000"/>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49"/>
          <p:cNvSpPr>
            <a:spLocks noGrp="1"/>
          </p:cNvSpPr>
          <p:nvPr>
            <p:ph type="pic" idx="2"/>
          </p:nvPr>
        </p:nvSpPr>
        <p:spPr>
          <a:xfrm>
            <a:off x="5183188" y="987425"/>
            <a:ext cx="6172200" cy="4873625"/>
          </a:xfrm>
          <a:prstGeom prst="rect">
            <a:avLst/>
          </a:prstGeom>
          <a:noFill/>
          <a:ln>
            <a:noFill/>
          </a:ln>
        </p:spPr>
      </p:sp>
      <p:sp>
        <p:nvSpPr>
          <p:cNvPr id="82" name="Google Shape;82;p4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2F5496"/>
              </a:buClr>
              <a:buSzPts val="1600"/>
              <a:buNone/>
              <a:defRPr sz="1600"/>
            </a:lvl1pPr>
            <a:lvl2pPr marL="914400" lvl="1" indent="-228600" algn="l">
              <a:lnSpc>
                <a:spcPct val="90000"/>
              </a:lnSpc>
              <a:spcBef>
                <a:spcPts val="500"/>
              </a:spcBef>
              <a:spcAft>
                <a:spcPts val="0"/>
              </a:spcAft>
              <a:buClr>
                <a:srgbClr val="2F5496"/>
              </a:buClr>
              <a:buSzPts val="1400"/>
              <a:buNone/>
              <a:defRPr sz="1400"/>
            </a:lvl2pPr>
            <a:lvl3pPr marL="1371600" lvl="2" indent="-228600" algn="l">
              <a:lnSpc>
                <a:spcPct val="90000"/>
              </a:lnSpc>
              <a:spcBef>
                <a:spcPts val="500"/>
              </a:spcBef>
              <a:spcAft>
                <a:spcPts val="0"/>
              </a:spcAft>
              <a:buClr>
                <a:srgbClr val="2F5496"/>
              </a:buClr>
              <a:buSzPts val="1200"/>
              <a:buNone/>
              <a:defRPr sz="1200"/>
            </a:lvl3pPr>
            <a:lvl4pPr marL="1828800" lvl="3" indent="-228600" algn="l">
              <a:lnSpc>
                <a:spcPct val="90000"/>
              </a:lnSpc>
              <a:spcBef>
                <a:spcPts val="500"/>
              </a:spcBef>
              <a:spcAft>
                <a:spcPts val="0"/>
              </a:spcAft>
              <a:buClr>
                <a:srgbClr val="2F5496"/>
              </a:buClr>
              <a:buSzPts val="1000"/>
              <a:buNone/>
              <a:defRPr sz="1000"/>
            </a:lvl4pPr>
            <a:lvl5pPr marL="2286000" lvl="4" indent="-228600" algn="l">
              <a:lnSpc>
                <a:spcPct val="90000"/>
              </a:lnSpc>
              <a:spcBef>
                <a:spcPts val="500"/>
              </a:spcBef>
              <a:spcAft>
                <a:spcPts val="0"/>
              </a:spcAft>
              <a:buClr>
                <a:srgbClr val="2F5496"/>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3" name="Google Shape;83;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0"/>
          <p:cNvSpPr txBox="1">
            <a:spLocks noGrp="1"/>
          </p:cNvSpPr>
          <p:nvPr>
            <p:ph type="title"/>
          </p:nvPr>
        </p:nvSpPr>
        <p:spPr>
          <a:xfrm>
            <a:off x="1397478" y="365125"/>
            <a:ext cx="9956321"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C00000"/>
              </a:buClr>
              <a:buSzPts val="4400"/>
              <a:buFont typeface="Calibri"/>
              <a:buNone/>
              <a:defRPr sz="4400" b="0" i="0" u="none" strike="noStrike" cap="none">
                <a:solidFill>
                  <a:srgbClr val="C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40"/>
          <p:cNvSpPr txBox="1">
            <a:spLocks noGrp="1"/>
          </p:cNvSpPr>
          <p:nvPr>
            <p:ph type="body" idx="1"/>
          </p:nvPr>
        </p:nvSpPr>
        <p:spPr>
          <a:xfrm>
            <a:off x="1397478" y="2173857"/>
            <a:ext cx="9956322" cy="4003106"/>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2F5496"/>
              </a:buClr>
              <a:buSzPts val="2800"/>
              <a:buFont typeface="Arial"/>
              <a:buChar char="•"/>
              <a:defRPr sz="2800" b="0" i="0" u="none" strike="noStrike" cap="none">
                <a:solidFill>
                  <a:srgbClr val="2F5496"/>
                </a:solidFill>
                <a:latin typeface="Calibri"/>
                <a:ea typeface="Calibri"/>
                <a:cs typeface="Calibri"/>
                <a:sym typeface="Calibri"/>
              </a:defRPr>
            </a:lvl1pPr>
            <a:lvl2pPr marL="914400" marR="0" lvl="1" indent="-381000" algn="l" rtl="0">
              <a:lnSpc>
                <a:spcPct val="90000"/>
              </a:lnSpc>
              <a:spcBef>
                <a:spcPts val="500"/>
              </a:spcBef>
              <a:spcAft>
                <a:spcPts val="0"/>
              </a:spcAft>
              <a:buClr>
                <a:srgbClr val="2F5496"/>
              </a:buClr>
              <a:buSzPts val="2400"/>
              <a:buFont typeface="Arial"/>
              <a:buChar char="•"/>
              <a:defRPr sz="2400" b="0" i="0" u="none" strike="noStrike" cap="none">
                <a:solidFill>
                  <a:srgbClr val="2F549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2F5496"/>
              </a:buClr>
              <a:buSzPts val="2000"/>
              <a:buFont typeface="Arial"/>
              <a:buChar char="•"/>
              <a:defRPr sz="2000" b="0" i="0" u="none" strike="noStrike" cap="none">
                <a:solidFill>
                  <a:srgbClr val="2F549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2F5496"/>
              </a:buClr>
              <a:buSzPts val="1800"/>
              <a:buFont typeface="Arial"/>
              <a:buChar char="•"/>
              <a:defRPr sz="1800" b="0" i="0" u="none" strike="noStrike" cap="none">
                <a:solidFill>
                  <a:srgbClr val="2F549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2F5496"/>
              </a:buClr>
              <a:buSzPts val="1800"/>
              <a:buFont typeface="Arial"/>
              <a:buChar char="•"/>
              <a:defRPr sz="1800" b="0" i="0" u="none" strike="noStrike" cap="none">
                <a:solidFill>
                  <a:srgbClr val="2F549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safetyandquality.gov.au/standards/clinical-care-standards/low-back-pain-clinical-care-standard"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kngf.nl/binaries/content/assets/kennisplatform/onbeveiligd/richtlijnen/lage-rugpijn-en-lrs-2021/kngf_richtlijn_lage_rugpijn_en_lrs_2021_verantwoording.pdf" TargetMode="External"/><Relationship Id="rId5" Type="http://schemas.openxmlformats.org/officeDocument/2006/relationships/hyperlink" Target="https://www.kngf.nl/binaries/content/assets/kennisplatform/onbeveiligd/richtlijnen/lage-rugpijn-en-lrs-2021/lage-rugpijn-en-lrs-2021-authoriserende-partijen.pdf" TargetMode="External"/><Relationship Id="rId4" Type="http://schemas.openxmlformats.org/officeDocument/2006/relationships/hyperlink" Target="https://www.kngf.nl/binaries/content/assets/kennisplatform/onbeveiligd/richtlijnen/lage-rugpijn-en-lrs-2021/kngf_richtlijn_lage_rugpijn_en_lrs_2021_samenvatting.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bjsm.bmj.com/content/early/2019/12/31/bjsports-2019-101611"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doi.org/10.1097/j.pain.0000000000000492"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hyperlink" Target="https://www.jospt.org/doi/10.2519/jospt.2020.9971" TargetMode="Externa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doi.org/10.1097/j.pain.0000000000000492"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kce.fgov.be/sites/default/files/2021-11/KCE_287A_Lage_rugpijn_en_radiculaire_pijn_Samenvatting.pdf" TargetMode="Externa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
          <p:cNvSpPr txBox="1">
            <a:spLocks noGrp="1"/>
          </p:cNvSpPr>
          <p:nvPr>
            <p:ph type="subTitle" idx="1"/>
          </p:nvPr>
        </p:nvSpPr>
        <p:spPr>
          <a:xfrm>
            <a:off x="996474" y="4217318"/>
            <a:ext cx="10250557" cy="506820"/>
          </a:xfrm>
          <a:prstGeom prst="rect">
            <a:avLst/>
          </a:prstGeom>
          <a:noFill/>
          <a:ln>
            <a:noFill/>
          </a:ln>
        </p:spPr>
        <p:txBody>
          <a:bodyPr spcFirstLastPara="1" wrap="square" lIns="91425" tIns="45700" rIns="91425" bIns="45700" anchor="t" anchorCtr="0">
            <a:normAutofit fontScale="85000" lnSpcReduction="10000"/>
          </a:bodyPr>
          <a:lstStyle/>
          <a:p>
            <a:pPr marL="0" lvl="0" indent="0" algn="ctr" rtl="0">
              <a:lnSpc>
                <a:spcPct val="90000"/>
              </a:lnSpc>
              <a:spcBef>
                <a:spcPts val="0"/>
              </a:spcBef>
              <a:spcAft>
                <a:spcPts val="0"/>
              </a:spcAft>
              <a:buClr>
                <a:srgbClr val="2F5496"/>
              </a:buClr>
              <a:buSzPts val="2400"/>
              <a:buNone/>
            </a:pPr>
            <a:r>
              <a:rPr lang="nl-NL" dirty="0"/>
              <a:t>Wanneer huisarts en kinesitherapeut elkaar ontmoeten en communiceren over lage rugpijn</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8"/>
          <p:cNvSpPr txBox="1">
            <a:spLocks noGrp="1"/>
          </p:cNvSpPr>
          <p:nvPr>
            <p:ph type="title"/>
          </p:nvPr>
        </p:nvSpPr>
        <p:spPr>
          <a:xfrm>
            <a:off x="1397478" y="365125"/>
            <a:ext cx="995632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400"/>
              <a:buFont typeface="Calibri"/>
              <a:buNone/>
            </a:pPr>
            <a:r>
              <a:rPr lang="nl-NL"/>
              <a:t>Nationale richtlijnen kinesitherapie (KCE):  </a:t>
            </a:r>
            <a:br>
              <a:rPr lang="nl-NL"/>
            </a:br>
            <a:endParaRPr/>
          </a:p>
        </p:txBody>
      </p:sp>
      <p:sp>
        <p:nvSpPr>
          <p:cNvPr id="160" name="Google Shape;160;p8"/>
          <p:cNvSpPr txBox="1">
            <a:spLocks noGrp="1"/>
          </p:cNvSpPr>
          <p:nvPr>
            <p:ph type="body" idx="1"/>
          </p:nvPr>
        </p:nvSpPr>
        <p:spPr>
          <a:xfrm>
            <a:off x="1269405" y="197260"/>
            <a:ext cx="9956321" cy="94574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F5496"/>
              </a:buClr>
              <a:buSzPts val="2800"/>
              <a:buNone/>
            </a:pPr>
            <a:endParaRPr/>
          </a:p>
          <a:p>
            <a:pPr marL="0" lvl="0" indent="0" algn="l" rtl="0">
              <a:lnSpc>
                <a:spcPct val="90000"/>
              </a:lnSpc>
              <a:spcBef>
                <a:spcPts val="1000"/>
              </a:spcBef>
              <a:spcAft>
                <a:spcPts val="0"/>
              </a:spcAft>
              <a:buClr>
                <a:srgbClr val="2F5496"/>
              </a:buClr>
              <a:buSzPts val="2800"/>
              <a:buNone/>
            </a:pPr>
            <a:endParaRPr/>
          </a:p>
          <a:p>
            <a:pPr marL="0" lvl="0" indent="0" algn="l" rtl="0">
              <a:lnSpc>
                <a:spcPct val="90000"/>
              </a:lnSpc>
              <a:spcBef>
                <a:spcPts val="1000"/>
              </a:spcBef>
              <a:spcAft>
                <a:spcPts val="0"/>
              </a:spcAft>
              <a:buClr>
                <a:srgbClr val="2F5496"/>
              </a:buClr>
              <a:buSzPts val="2800"/>
              <a:buNone/>
            </a:pPr>
            <a:endParaRPr/>
          </a:p>
        </p:txBody>
      </p:sp>
      <p:sp>
        <p:nvSpPr>
          <p:cNvPr id="161" name="Google Shape;161;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nl-NL"/>
              <a:t>10</a:t>
            </a:fld>
            <a:endParaRPr/>
          </a:p>
        </p:txBody>
      </p:sp>
      <p:pic>
        <p:nvPicPr>
          <p:cNvPr id="1026" name="Picture 2">
            <a:extLst>
              <a:ext uri="{FF2B5EF4-FFF2-40B4-BE49-F238E27FC236}">
                <a16:creationId xmlns:a16="http://schemas.microsoft.com/office/drawing/2014/main" id="{023076F0-DB3C-1978-81D8-C2FD66B1F8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0209" y="1119051"/>
            <a:ext cx="9111581" cy="51252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9"/>
          <p:cNvSpPr txBox="1">
            <a:spLocks noGrp="1"/>
          </p:cNvSpPr>
          <p:nvPr>
            <p:ph type="title"/>
          </p:nvPr>
        </p:nvSpPr>
        <p:spPr>
          <a:xfrm>
            <a:off x="1317172" y="348343"/>
            <a:ext cx="10036628" cy="933097"/>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C00000"/>
              </a:buClr>
              <a:buSzPct val="111111"/>
              <a:buFont typeface="Calibri"/>
              <a:buNone/>
            </a:pPr>
            <a:r>
              <a:rPr lang="nl-NL"/>
              <a:t>Nationale richtlijnen kinesitherapie (KCE):  </a:t>
            </a:r>
            <a:br>
              <a:rPr lang="nl-NL"/>
            </a:br>
            <a:endParaRPr/>
          </a:p>
        </p:txBody>
      </p:sp>
      <p:sp>
        <p:nvSpPr>
          <p:cNvPr id="168" name="Google Shape;168;p9"/>
          <p:cNvSpPr txBox="1">
            <a:spLocks noGrp="1"/>
          </p:cNvSpPr>
          <p:nvPr>
            <p:ph type="body" idx="1"/>
          </p:nvPr>
        </p:nvSpPr>
        <p:spPr>
          <a:xfrm>
            <a:off x="-1345723" y="635010"/>
            <a:ext cx="11112171" cy="454659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F5496"/>
              </a:buClr>
              <a:buSzPts val="2800"/>
              <a:buNone/>
            </a:pPr>
            <a:endParaRPr/>
          </a:p>
          <a:p>
            <a:pPr marL="0" lvl="0" indent="0" algn="l" rtl="0">
              <a:lnSpc>
                <a:spcPct val="90000"/>
              </a:lnSpc>
              <a:spcBef>
                <a:spcPts val="1000"/>
              </a:spcBef>
              <a:spcAft>
                <a:spcPts val="0"/>
              </a:spcAft>
              <a:buClr>
                <a:srgbClr val="2F5496"/>
              </a:buClr>
              <a:buSzPts val="2800"/>
              <a:buNone/>
            </a:pPr>
            <a:endParaRPr/>
          </a:p>
          <a:p>
            <a:pPr marL="0" lvl="0" indent="0" algn="l" rtl="0">
              <a:lnSpc>
                <a:spcPct val="90000"/>
              </a:lnSpc>
              <a:spcBef>
                <a:spcPts val="1000"/>
              </a:spcBef>
              <a:spcAft>
                <a:spcPts val="0"/>
              </a:spcAft>
              <a:buClr>
                <a:srgbClr val="2F5496"/>
              </a:buClr>
              <a:buSzPts val="2800"/>
              <a:buNone/>
            </a:pPr>
            <a:endParaRPr/>
          </a:p>
        </p:txBody>
      </p:sp>
      <p:sp>
        <p:nvSpPr>
          <p:cNvPr id="169" name="Google Shape;169;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nl-NL"/>
              <a:t>11</a:t>
            </a:fld>
            <a:endParaRPr/>
          </a:p>
        </p:txBody>
      </p:sp>
      <p:pic>
        <p:nvPicPr>
          <p:cNvPr id="170" name="Google Shape;170;p9" descr="A poster with text and images of a stick figure&#10;&#10;Description automatically generated"/>
          <p:cNvPicPr preferRelativeResize="0"/>
          <p:nvPr/>
        </p:nvPicPr>
        <p:blipFill rotWithShape="1">
          <a:blip r:embed="rId3">
            <a:alphaModFix/>
          </a:blip>
          <a:srcRect/>
          <a:stretch/>
        </p:blipFill>
        <p:spPr>
          <a:xfrm>
            <a:off x="3748604" y="891544"/>
            <a:ext cx="3600602" cy="507491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0"/>
          <p:cNvSpPr txBox="1">
            <a:spLocks noGrp="1"/>
          </p:cNvSpPr>
          <p:nvPr>
            <p:ph type="title"/>
          </p:nvPr>
        </p:nvSpPr>
        <p:spPr>
          <a:xfrm>
            <a:off x="1397478" y="365126"/>
            <a:ext cx="9956321" cy="751714"/>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C00000"/>
              </a:buClr>
              <a:buSzPct val="111111"/>
              <a:buFont typeface="Calibri"/>
              <a:buNone/>
            </a:pPr>
            <a:r>
              <a:rPr lang="nl-NL"/>
              <a:t>Nationale richtlijnen kinesitherapie (KCE):  </a:t>
            </a:r>
            <a:br>
              <a:rPr lang="nl-NL"/>
            </a:br>
            <a:endParaRPr/>
          </a:p>
        </p:txBody>
      </p:sp>
      <p:sp>
        <p:nvSpPr>
          <p:cNvPr id="176" name="Google Shape;176;p10"/>
          <p:cNvSpPr txBox="1">
            <a:spLocks noGrp="1"/>
          </p:cNvSpPr>
          <p:nvPr>
            <p:ph type="body" idx="1"/>
          </p:nvPr>
        </p:nvSpPr>
        <p:spPr>
          <a:xfrm>
            <a:off x="-1345723" y="635010"/>
            <a:ext cx="11112171" cy="454659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F5496"/>
              </a:buClr>
              <a:buSzPts val="2800"/>
              <a:buNone/>
            </a:pPr>
            <a:endParaRPr/>
          </a:p>
          <a:p>
            <a:pPr marL="0" lvl="0" indent="0" algn="l" rtl="0">
              <a:lnSpc>
                <a:spcPct val="90000"/>
              </a:lnSpc>
              <a:spcBef>
                <a:spcPts val="1000"/>
              </a:spcBef>
              <a:spcAft>
                <a:spcPts val="0"/>
              </a:spcAft>
              <a:buClr>
                <a:srgbClr val="2F5496"/>
              </a:buClr>
              <a:buSzPts val="2800"/>
              <a:buNone/>
            </a:pPr>
            <a:endParaRPr/>
          </a:p>
          <a:p>
            <a:pPr marL="0" lvl="0" indent="0" algn="l" rtl="0">
              <a:lnSpc>
                <a:spcPct val="90000"/>
              </a:lnSpc>
              <a:spcBef>
                <a:spcPts val="1000"/>
              </a:spcBef>
              <a:spcAft>
                <a:spcPts val="0"/>
              </a:spcAft>
              <a:buClr>
                <a:srgbClr val="2F5496"/>
              </a:buClr>
              <a:buSzPts val="2800"/>
              <a:buNone/>
            </a:pPr>
            <a:endParaRPr/>
          </a:p>
        </p:txBody>
      </p:sp>
      <p:sp>
        <p:nvSpPr>
          <p:cNvPr id="177" name="Google Shape;17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nl-NL"/>
              <a:t>12</a:t>
            </a:fld>
            <a:endParaRPr/>
          </a:p>
        </p:txBody>
      </p:sp>
      <p:pic>
        <p:nvPicPr>
          <p:cNvPr id="178" name="Google Shape;178;p10" descr="A poster with different colored icons&#10;&#10;Description automatically generated with medium confidence"/>
          <p:cNvPicPr preferRelativeResize="0"/>
          <p:nvPr/>
        </p:nvPicPr>
        <p:blipFill rotWithShape="1">
          <a:blip r:embed="rId3">
            <a:alphaModFix/>
          </a:blip>
          <a:srcRect/>
          <a:stretch/>
        </p:blipFill>
        <p:spPr>
          <a:xfrm>
            <a:off x="3866233" y="907904"/>
            <a:ext cx="3697922" cy="524459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7"/>
          <p:cNvSpPr txBox="1">
            <a:spLocks noGrp="1"/>
          </p:cNvSpPr>
          <p:nvPr>
            <p:ph type="title"/>
          </p:nvPr>
        </p:nvSpPr>
        <p:spPr>
          <a:xfrm>
            <a:off x="1397478" y="365126"/>
            <a:ext cx="9956321" cy="76159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C00000"/>
              </a:buClr>
              <a:buSzPct val="111111"/>
              <a:buFont typeface="Calibri"/>
              <a:buNone/>
            </a:pPr>
            <a:r>
              <a:rPr lang="nl-NL"/>
              <a:t>Internationale richtlijnen kinesitherapie:    </a:t>
            </a:r>
            <a:br>
              <a:rPr lang="nl-NL"/>
            </a:br>
            <a:endParaRPr/>
          </a:p>
        </p:txBody>
      </p:sp>
      <p:sp>
        <p:nvSpPr>
          <p:cNvPr id="192" name="Google Shape;192;p17"/>
          <p:cNvSpPr txBox="1">
            <a:spLocks noGrp="1"/>
          </p:cNvSpPr>
          <p:nvPr>
            <p:ph type="body" idx="1"/>
          </p:nvPr>
        </p:nvSpPr>
        <p:spPr>
          <a:xfrm>
            <a:off x="-1345723" y="635010"/>
            <a:ext cx="11112171" cy="454659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F5496"/>
              </a:buClr>
              <a:buSzPts val="2800"/>
              <a:buNone/>
            </a:pPr>
            <a:endParaRPr/>
          </a:p>
          <a:p>
            <a:pPr marL="0" lvl="0" indent="0" algn="l" rtl="0">
              <a:lnSpc>
                <a:spcPct val="90000"/>
              </a:lnSpc>
              <a:spcBef>
                <a:spcPts val="1000"/>
              </a:spcBef>
              <a:spcAft>
                <a:spcPts val="0"/>
              </a:spcAft>
              <a:buClr>
                <a:srgbClr val="2F5496"/>
              </a:buClr>
              <a:buSzPts val="2800"/>
              <a:buNone/>
            </a:pPr>
            <a:endParaRPr/>
          </a:p>
          <a:p>
            <a:pPr marL="0" lvl="0" indent="0" algn="l" rtl="0">
              <a:lnSpc>
                <a:spcPct val="90000"/>
              </a:lnSpc>
              <a:spcBef>
                <a:spcPts val="1000"/>
              </a:spcBef>
              <a:spcAft>
                <a:spcPts val="0"/>
              </a:spcAft>
              <a:buClr>
                <a:srgbClr val="2F5496"/>
              </a:buClr>
              <a:buSzPts val="2800"/>
              <a:buNone/>
            </a:pPr>
            <a:endParaRPr/>
          </a:p>
        </p:txBody>
      </p:sp>
      <p:sp>
        <p:nvSpPr>
          <p:cNvPr id="193" name="Google Shape;19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nl-NL"/>
              <a:t>13</a:t>
            </a:fld>
            <a:endParaRPr/>
          </a:p>
        </p:txBody>
      </p:sp>
      <p:sp>
        <p:nvSpPr>
          <p:cNvPr id="194" name="Google Shape;194;p17"/>
          <p:cNvSpPr txBox="1"/>
          <p:nvPr/>
        </p:nvSpPr>
        <p:spPr>
          <a:xfrm>
            <a:off x="1397479" y="1126724"/>
            <a:ext cx="8279922" cy="424731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dirty="0">
              <a:solidFill>
                <a:srgbClr val="2F549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nl-NL" sz="1800" b="1" i="0" u="none" strike="noStrike" cap="none" dirty="0">
                <a:solidFill>
                  <a:srgbClr val="2F5496"/>
                </a:solidFill>
                <a:latin typeface="Calibri"/>
                <a:ea typeface="Calibri"/>
                <a:cs typeface="Calibri"/>
                <a:sym typeface="Calibri"/>
              </a:rPr>
              <a:t>National Safety and Quality Health Service (NSQHS) Standards – Australië</a:t>
            </a:r>
            <a:r>
              <a:rPr lang="nl-NL" sz="1800" b="0" i="0" u="none" strike="noStrike" cap="none" dirty="0">
                <a:solidFill>
                  <a:srgbClr val="2F5496"/>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Noto Sans Symbols"/>
              <a:buChar char="⮚"/>
            </a:pPr>
            <a:r>
              <a:rPr lang="nl-NL" sz="1800" b="0" i="0" u="sng" strike="noStrike" cap="none" dirty="0">
                <a:solidFill>
                  <a:srgbClr val="00000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Low Back Pain Clinical Care Standard | </a:t>
            </a:r>
            <a:r>
              <a:rPr lang="nl-NL" sz="1800" b="0" i="0" u="sng" strike="noStrike" cap="none" dirty="0" err="1">
                <a:solidFill>
                  <a:srgbClr val="00000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Australian</a:t>
            </a:r>
            <a:r>
              <a:rPr lang="nl-NL" sz="1800" b="0" i="0" u="sng" strike="noStrike" cap="none" dirty="0">
                <a:solidFill>
                  <a:srgbClr val="00000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Commission on Safety and Quality in Health Care</a:t>
            </a:r>
            <a:r>
              <a:rPr lang="nl-NL" sz="1800" b="0" i="0" u="none" strike="noStrike" cap="none" dirty="0">
                <a:solidFill>
                  <a:srgbClr val="2F5496"/>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dirty="0">
              <a:solidFill>
                <a:srgbClr val="2F549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dirty="0">
              <a:solidFill>
                <a:srgbClr val="2F549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nl-NL" sz="1800" b="1" i="0" u="none" strike="noStrike" cap="none" dirty="0">
                <a:solidFill>
                  <a:srgbClr val="2F5496"/>
                </a:solidFill>
                <a:latin typeface="Calibri"/>
                <a:ea typeface="Calibri"/>
                <a:cs typeface="Calibri"/>
                <a:sym typeface="Calibri"/>
              </a:rPr>
              <a:t>KNGF richtlijn – Koninklijk Nederlands genootschap voor fysiotherapie:</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Noto Sans Symbols"/>
              <a:buChar char="⮚"/>
            </a:pPr>
            <a:r>
              <a:rPr lang="nl-NL" sz="1800" b="0" i="0" u="none" strike="noStrike" cap="none" dirty="0">
                <a:solidFill>
                  <a:srgbClr val="2F5496"/>
                </a:solidFill>
                <a:latin typeface="Calibri"/>
                <a:ea typeface="Calibri"/>
                <a:cs typeface="Calibri"/>
                <a:sym typeface="Calibri"/>
              </a:rPr>
              <a:t>Samenvatting</a:t>
            </a:r>
            <a:r>
              <a:rPr lang="nl-NL" sz="1800" b="0" i="0" u="none" strike="noStrike" cap="none" dirty="0">
                <a:solidFill>
                  <a:srgbClr val="000000"/>
                </a:solidFill>
                <a:latin typeface="Calibri"/>
                <a:ea typeface="Calibri"/>
                <a:cs typeface="Calibri"/>
                <a:sym typeface="Calibri"/>
              </a:rPr>
              <a:t>: </a:t>
            </a:r>
            <a:r>
              <a:rPr lang="nl-NL" sz="1800" b="0" i="0" u="sng" strike="noStrike" cap="none" dirty="0">
                <a:solidFill>
                  <a:srgbClr val="00000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kngf_richtlijn_lage_rugpijn_en_lrs_2021_samenvatting.pdf</a:t>
            </a:r>
            <a:endParaRPr sz="1800" b="0" i="0" u="none" strike="noStrike" cap="none" dirty="0">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1800"/>
              <a:buFont typeface="Noto Sans Symbols"/>
              <a:buChar char="⮚"/>
            </a:pPr>
            <a:r>
              <a:rPr lang="nl-NL" sz="1800" b="0" i="0" u="none" strike="noStrike" cap="none" dirty="0">
                <a:solidFill>
                  <a:srgbClr val="2F5496"/>
                </a:solidFill>
                <a:latin typeface="Calibri"/>
                <a:ea typeface="Calibri"/>
                <a:cs typeface="Calibri"/>
                <a:sym typeface="Calibri"/>
              </a:rPr>
              <a:t>Initiatief en autorisatie</a:t>
            </a:r>
            <a:r>
              <a:rPr lang="nl-NL" sz="1800" b="1" i="0" u="none" strike="noStrike" cap="none" dirty="0">
                <a:solidFill>
                  <a:srgbClr val="2F5496"/>
                </a:solidFill>
                <a:latin typeface="Calibri"/>
                <a:ea typeface="Calibri"/>
                <a:cs typeface="Calibri"/>
                <a:sym typeface="Calibri"/>
              </a:rPr>
              <a:t>: </a:t>
            </a:r>
            <a:r>
              <a:rPr lang="nl-NL" sz="1800" b="0" i="0" u="sng" strike="noStrike" cap="none" dirty="0">
                <a:solidFill>
                  <a:srgbClr val="00000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lage-rugpijn-en-lrs-2021-authoriserende-partijen.pdf (kngf.nl)</a:t>
            </a:r>
            <a:endParaRPr sz="1800" b="0" i="0" u="none" strike="noStrike" cap="none" dirty="0">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1800"/>
              <a:buFont typeface="Noto Sans Symbols"/>
              <a:buChar char="⮚"/>
            </a:pPr>
            <a:r>
              <a:rPr lang="nl-NL" sz="1800" b="0" i="0" u="none" strike="noStrike" cap="none" dirty="0">
                <a:solidFill>
                  <a:srgbClr val="2F5496"/>
                </a:solidFill>
                <a:latin typeface="Calibri"/>
                <a:ea typeface="Calibri"/>
                <a:cs typeface="Calibri"/>
                <a:sym typeface="Calibri"/>
              </a:rPr>
              <a:t>Verantwoording: </a:t>
            </a:r>
            <a:r>
              <a:rPr lang="nl-NL" sz="1800" b="0" i="0" u="sng" strike="noStrike" cap="none" dirty="0">
                <a:solidFill>
                  <a:srgbClr val="000000"/>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kngf_richtlijn_lage_rugpijn_en_lrs_2021_verantwoording.pdf</a:t>
            </a:r>
            <a:endParaRPr sz="1800" b="0" i="0" u="none" strike="noStrike" cap="none" dirty="0">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rgbClr val="000000"/>
              </a:buClr>
              <a:buSzPts val="1800"/>
              <a:buFont typeface="Noto Sans Symbols"/>
              <a:buNone/>
            </a:pPr>
            <a:endParaRPr sz="1800" b="0" i="0" u="none" strike="noStrike" cap="none" dirty="0">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rgbClr val="000000"/>
              </a:buClr>
              <a:buSzPts val="1800"/>
              <a:buFont typeface="Noto Sans Symbols"/>
              <a:buNone/>
            </a:pPr>
            <a:endParaRPr sz="1800" b="0" i="0" u="none" strike="noStrike" cap="none" dirty="0">
              <a:solidFill>
                <a:srgbClr val="2F5496"/>
              </a:solidFill>
              <a:latin typeface="Calibri"/>
              <a:ea typeface="Calibri"/>
              <a:cs typeface="Calibri"/>
              <a:sym typeface="Calibri"/>
            </a:endParaRPr>
          </a:p>
          <a:p>
            <a:pPr marL="285750" marR="0" lvl="0" indent="-171450" algn="l" rtl="0">
              <a:lnSpc>
                <a:spcPct val="100000"/>
              </a:lnSpc>
              <a:spcBef>
                <a:spcPts val="0"/>
              </a:spcBef>
              <a:spcAft>
                <a:spcPts val="0"/>
              </a:spcAft>
              <a:buClr>
                <a:srgbClr val="000000"/>
              </a:buClr>
              <a:buSzPts val="1800"/>
              <a:buFont typeface="Noto Sans Symbols"/>
              <a:buNone/>
            </a:pPr>
            <a:endParaRPr sz="1800" b="1" i="0" u="none" strike="noStrike" cap="none" dirty="0">
              <a:solidFill>
                <a:srgbClr val="2F549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dirty="0">
              <a:solidFill>
                <a:srgbClr val="2F5496"/>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8"/>
          <p:cNvSpPr txBox="1">
            <a:spLocks noGrp="1"/>
          </p:cNvSpPr>
          <p:nvPr>
            <p:ph type="title"/>
          </p:nvPr>
        </p:nvSpPr>
        <p:spPr>
          <a:xfrm>
            <a:off x="1397478" y="365126"/>
            <a:ext cx="9956321" cy="76159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ct val="111111"/>
              <a:buFont typeface="Calibri"/>
              <a:buNone/>
            </a:pPr>
            <a:r>
              <a:rPr lang="nl-NL" dirty="0"/>
              <a:t>Ri</a:t>
            </a:r>
            <a:r>
              <a:rPr lang="nl-NL"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chtlijnen eerstelijnszorg:    </a:t>
            </a:r>
            <a:endParaRPr dirty="0"/>
          </a:p>
        </p:txBody>
      </p:sp>
      <p:sp>
        <p:nvSpPr>
          <p:cNvPr id="200" name="Google Shape;200;p18"/>
          <p:cNvSpPr txBox="1">
            <a:spLocks noGrp="1"/>
          </p:cNvSpPr>
          <p:nvPr>
            <p:ph type="body" idx="1"/>
          </p:nvPr>
        </p:nvSpPr>
        <p:spPr>
          <a:xfrm>
            <a:off x="-1345723" y="635010"/>
            <a:ext cx="11112171" cy="454659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F5496"/>
              </a:buClr>
              <a:buSzPts val="2800"/>
              <a:buNone/>
            </a:pPr>
            <a:endParaRPr dirty="0"/>
          </a:p>
          <a:p>
            <a:pPr marL="0" lvl="0" indent="0" algn="l" rtl="0">
              <a:lnSpc>
                <a:spcPct val="90000"/>
              </a:lnSpc>
              <a:spcBef>
                <a:spcPts val="1000"/>
              </a:spcBef>
              <a:spcAft>
                <a:spcPts val="0"/>
              </a:spcAft>
              <a:buClr>
                <a:srgbClr val="2F5496"/>
              </a:buClr>
              <a:buSzPts val="2800"/>
              <a:buNone/>
            </a:pPr>
            <a:endParaRPr dirty="0"/>
          </a:p>
          <a:p>
            <a:pPr marL="0" lvl="0" indent="0" algn="l" rtl="0">
              <a:lnSpc>
                <a:spcPct val="90000"/>
              </a:lnSpc>
              <a:spcBef>
                <a:spcPts val="1000"/>
              </a:spcBef>
              <a:spcAft>
                <a:spcPts val="0"/>
              </a:spcAft>
              <a:buClr>
                <a:srgbClr val="2F5496"/>
              </a:buClr>
              <a:buSzPts val="2800"/>
              <a:buNone/>
            </a:pPr>
            <a:endParaRPr dirty="0"/>
          </a:p>
        </p:txBody>
      </p:sp>
      <p:sp>
        <p:nvSpPr>
          <p:cNvPr id="201" name="Google Shape;201;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nl-NL"/>
              <a:t>14</a:t>
            </a:fld>
            <a:endParaRPr/>
          </a:p>
        </p:txBody>
      </p:sp>
      <p:pic>
        <p:nvPicPr>
          <p:cNvPr id="202" name="Google Shape;202;p18" descr="Afbeelding met tekst, schermopname, software, Computerpictogram&#10;&#10;Automatisch gegenereerde beschrijving"/>
          <p:cNvPicPr preferRelativeResize="0"/>
          <p:nvPr/>
        </p:nvPicPr>
        <p:blipFill rotWithShape="1">
          <a:blip r:embed="rId3">
            <a:alphaModFix/>
          </a:blip>
          <a:srcRect/>
          <a:stretch/>
        </p:blipFill>
        <p:spPr>
          <a:xfrm>
            <a:off x="1527717" y="1126724"/>
            <a:ext cx="8565995" cy="4643540"/>
          </a:xfrm>
          <a:prstGeom prst="rect">
            <a:avLst/>
          </a:prstGeom>
          <a:noFill/>
          <a:ln>
            <a:noFill/>
          </a:ln>
        </p:spPr>
      </p:pic>
      <p:sp>
        <p:nvSpPr>
          <p:cNvPr id="2" name="Tekstvak 1">
            <a:extLst>
              <a:ext uri="{FF2B5EF4-FFF2-40B4-BE49-F238E27FC236}">
                <a16:creationId xmlns:a16="http://schemas.microsoft.com/office/drawing/2014/main" id="{A8BCF137-E7A3-F87E-3089-7AA74BC292B0}"/>
              </a:ext>
            </a:extLst>
          </p:cNvPr>
          <p:cNvSpPr txBox="1"/>
          <p:nvPr/>
        </p:nvSpPr>
        <p:spPr>
          <a:xfrm>
            <a:off x="1672682" y="5881867"/>
            <a:ext cx="3579541" cy="307777"/>
          </a:xfrm>
          <a:prstGeom prst="rect">
            <a:avLst/>
          </a:prstGeom>
          <a:noFill/>
        </p:spPr>
        <p:txBody>
          <a:bodyPr wrap="square" rtlCol="0">
            <a:spAutoFit/>
          </a:bodyPr>
          <a:lstStyle/>
          <a:p>
            <a:r>
              <a:rPr lang="nl-NL" i="1" dirty="0">
                <a:solidFill>
                  <a:schemeClr val="accent1">
                    <a:lumMod val="50000"/>
                  </a:schemeClr>
                </a:solidFill>
              </a:rPr>
              <a:t>Meer info: https://lagerugpijn.kce.be/</a:t>
            </a:r>
            <a:endParaRPr lang="nl-BE" i="1" dirty="0">
              <a:solidFill>
                <a:schemeClr val="accent1">
                  <a:lumMod val="50000"/>
                </a:schemeClr>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2"/>
          <p:cNvSpPr txBox="1">
            <a:spLocks noGrp="1"/>
          </p:cNvSpPr>
          <p:nvPr>
            <p:ph type="subTitle" idx="1"/>
          </p:nvPr>
        </p:nvSpPr>
        <p:spPr>
          <a:xfrm>
            <a:off x="970721" y="4242256"/>
            <a:ext cx="10250557" cy="50682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C00000"/>
              </a:buClr>
              <a:buSzPts val="4000"/>
              <a:buNone/>
            </a:pPr>
            <a:r>
              <a:rPr lang="nl-NL" dirty="0"/>
              <a:t>Soorten pijn</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8"/>
          <p:cNvSpPr txBox="1">
            <a:spLocks noGrp="1"/>
          </p:cNvSpPr>
          <p:nvPr>
            <p:ph type="title"/>
          </p:nvPr>
        </p:nvSpPr>
        <p:spPr>
          <a:xfrm>
            <a:off x="1397478" y="365126"/>
            <a:ext cx="9956321" cy="76159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ct val="111111"/>
              <a:buFont typeface="Calibri"/>
              <a:buNone/>
            </a:pPr>
            <a:r>
              <a:rPr lang="nl-NL" dirty="0"/>
              <a:t>Welke soorten pijn zijn er? </a:t>
            </a:r>
            <a:endParaRPr dirty="0"/>
          </a:p>
        </p:txBody>
      </p:sp>
      <p:sp>
        <p:nvSpPr>
          <p:cNvPr id="200" name="Google Shape;200;p18"/>
          <p:cNvSpPr txBox="1">
            <a:spLocks noGrp="1"/>
          </p:cNvSpPr>
          <p:nvPr>
            <p:ph type="body" idx="1"/>
          </p:nvPr>
        </p:nvSpPr>
        <p:spPr>
          <a:xfrm>
            <a:off x="-1345723" y="635010"/>
            <a:ext cx="11112171" cy="454659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F5496"/>
              </a:buClr>
              <a:buSzPts val="2800"/>
              <a:buNone/>
            </a:pPr>
            <a:endParaRPr dirty="0"/>
          </a:p>
          <a:p>
            <a:pPr marL="0" lvl="0" indent="0" algn="l" rtl="0">
              <a:lnSpc>
                <a:spcPct val="90000"/>
              </a:lnSpc>
              <a:spcBef>
                <a:spcPts val="1000"/>
              </a:spcBef>
              <a:spcAft>
                <a:spcPts val="0"/>
              </a:spcAft>
              <a:buClr>
                <a:srgbClr val="2F5496"/>
              </a:buClr>
              <a:buSzPts val="2800"/>
              <a:buNone/>
            </a:pPr>
            <a:endParaRPr dirty="0"/>
          </a:p>
          <a:p>
            <a:pPr marL="0" lvl="0" indent="0" algn="l" rtl="0">
              <a:lnSpc>
                <a:spcPct val="90000"/>
              </a:lnSpc>
              <a:spcBef>
                <a:spcPts val="1000"/>
              </a:spcBef>
              <a:spcAft>
                <a:spcPts val="0"/>
              </a:spcAft>
              <a:buClr>
                <a:srgbClr val="2F5496"/>
              </a:buClr>
              <a:buSzPts val="2800"/>
              <a:buNone/>
            </a:pPr>
            <a:endParaRPr dirty="0"/>
          </a:p>
        </p:txBody>
      </p:sp>
      <p:sp>
        <p:nvSpPr>
          <p:cNvPr id="201" name="Google Shape;201;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nl-NL"/>
              <a:t>16</a:t>
            </a:fld>
            <a:endParaRPr/>
          </a:p>
        </p:txBody>
      </p:sp>
      <p:pic>
        <p:nvPicPr>
          <p:cNvPr id="3" name="Afbeelding1">
            <a:extLst>
              <a:ext uri="{FF2B5EF4-FFF2-40B4-BE49-F238E27FC236}">
                <a16:creationId xmlns:a16="http://schemas.microsoft.com/office/drawing/2014/main" id="{2301FB72-299F-0B24-E7A7-70E80BF19B61}"/>
              </a:ext>
            </a:extLst>
          </p:cNvPr>
          <p:cNvPicPr/>
          <p:nvPr/>
        </p:nvPicPr>
        <p:blipFill rotWithShape="1">
          <a:blip r:embed="rId3">
            <a:lum/>
            <a:alphaModFix/>
          </a:blip>
          <a:srcRect l="7606" t="26385" r="8387" b="21931"/>
          <a:stretch/>
        </p:blipFill>
        <p:spPr bwMode="auto">
          <a:xfrm>
            <a:off x="2754085" y="1696841"/>
            <a:ext cx="6302829" cy="242292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2053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2"/>
          <p:cNvSpPr txBox="1">
            <a:spLocks noGrp="1"/>
          </p:cNvSpPr>
          <p:nvPr>
            <p:ph type="subTitle" idx="1"/>
          </p:nvPr>
        </p:nvSpPr>
        <p:spPr>
          <a:xfrm>
            <a:off x="1098590" y="4217318"/>
            <a:ext cx="10250557" cy="50682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C00000"/>
              </a:buClr>
              <a:buSzPts val="4000"/>
              <a:buNone/>
            </a:pPr>
            <a:r>
              <a:rPr lang="nl-NL" dirty="0"/>
              <a:t>Deeldisciplines kinesitherapie en lage rugpijn</a:t>
            </a:r>
            <a:endParaRPr dirty="0"/>
          </a:p>
        </p:txBody>
      </p:sp>
    </p:spTree>
    <p:extLst>
      <p:ext uri="{BB962C8B-B14F-4D97-AF65-F5344CB8AC3E}">
        <p14:creationId xmlns:p14="http://schemas.microsoft.com/office/powerpoint/2010/main" val="2265060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3"/>
          <p:cNvSpPr txBox="1">
            <a:spLocks noGrp="1"/>
          </p:cNvSpPr>
          <p:nvPr>
            <p:ph type="title"/>
          </p:nvPr>
        </p:nvSpPr>
        <p:spPr>
          <a:xfrm>
            <a:off x="1397478" y="365125"/>
            <a:ext cx="1026543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400"/>
              <a:buFont typeface="Calibri"/>
              <a:buNone/>
            </a:pPr>
            <a:r>
              <a:rPr lang="nl-NL"/>
              <a:t>Competentieprofiel:</a:t>
            </a:r>
            <a:br>
              <a:rPr lang="nl-NL"/>
            </a:br>
            <a:r>
              <a:rPr lang="nl-NL" b="1"/>
              <a:t>Sportkinesitherapie</a:t>
            </a:r>
            <a:r>
              <a:rPr lang="nl-NL"/>
              <a:t> </a:t>
            </a:r>
            <a:endParaRPr/>
          </a:p>
        </p:txBody>
      </p:sp>
      <p:sp>
        <p:nvSpPr>
          <p:cNvPr id="213" name="Google Shape;213;p13"/>
          <p:cNvSpPr txBox="1">
            <a:spLocks noGrp="1"/>
          </p:cNvSpPr>
          <p:nvPr>
            <p:ph type="body" idx="1"/>
          </p:nvPr>
        </p:nvSpPr>
        <p:spPr>
          <a:xfrm>
            <a:off x="1397478" y="2173857"/>
            <a:ext cx="9956322" cy="4003106"/>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Clr>
                <a:srgbClr val="2F5496"/>
              </a:buClr>
              <a:buSzPts val="1800"/>
              <a:buFont typeface="Wingdings" panose="05000000000000000000" pitchFamily="2" charset="2"/>
              <a:buChar char="§"/>
            </a:pPr>
            <a:r>
              <a:rPr lang="nl-NL" sz="1800" b="0" i="0" u="none" strike="noStrike" dirty="0">
                <a:latin typeface="Calibri"/>
                <a:ea typeface="Calibri"/>
                <a:cs typeface="Calibri"/>
                <a:sym typeface="Calibri"/>
              </a:rPr>
              <a:t>Sportkinesitherapie is een specifiek competentiegebied van de kinesitherapie. Het is in het bijzonder gericht op het </a:t>
            </a:r>
            <a:r>
              <a:rPr lang="nl-NL" sz="1800" b="1" i="0" u="none" strike="noStrike" dirty="0">
                <a:latin typeface="Calibri"/>
                <a:ea typeface="Calibri"/>
                <a:cs typeface="Calibri"/>
                <a:sym typeface="Calibri"/>
              </a:rPr>
              <a:t>musculoskeletale apparaat</a:t>
            </a:r>
            <a:r>
              <a:rPr lang="nl-NL" sz="1800" b="0" i="0" u="none" strike="noStrike" dirty="0">
                <a:latin typeface="Calibri"/>
                <a:ea typeface="Calibri"/>
                <a:cs typeface="Calibri"/>
                <a:sym typeface="Calibri"/>
              </a:rPr>
              <a:t> en </a:t>
            </a:r>
            <a:r>
              <a:rPr lang="nl-NL" sz="1800" b="1" i="0" u="none" strike="noStrike" dirty="0">
                <a:latin typeface="Calibri"/>
                <a:ea typeface="Calibri"/>
                <a:cs typeface="Calibri"/>
                <a:sym typeface="Calibri"/>
              </a:rPr>
              <a:t>de optimale werking ervan tijdens alle fysieke- en sportactiviteiten.</a:t>
            </a:r>
          </a:p>
          <a:p>
            <a:pPr marL="285750" lvl="0" indent="-285750" algn="l" rtl="0">
              <a:lnSpc>
                <a:spcPct val="90000"/>
              </a:lnSpc>
              <a:spcBef>
                <a:spcPts val="0"/>
              </a:spcBef>
              <a:spcAft>
                <a:spcPts val="0"/>
              </a:spcAft>
              <a:buClr>
                <a:srgbClr val="2F5496"/>
              </a:buClr>
              <a:buSzPts val="1800"/>
              <a:buFont typeface="Wingdings" panose="05000000000000000000" pitchFamily="2" charset="2"/>
              <a:buChar char="§"/>
            </a:pPr>
            <a:endParaRPr lang="nl-NL" sz="1800" b="1" i="0" u="none" strike="noStrike" dirty="0">
              <a:latin typeface="Calibri"/>
              <a:ea typeface="Calibri"/>
              <a:cs typeface="Calibri"/>
              <a:sym typeface="Calibri"/>
            </a:endParaRPr>
          </a:p>
          <a:p>
            <a:pPr marL="285750" lvl="0" indent="-285750" algn="l" rtl="0">
              <a:lnSpc>
                <a:spcPct val="90000"/>
              </a:lnSpc>
              <a:spcBef>
                <a:spcPts val="0"/>
              </a:spcBef>
              <a:spcAft>
                <a:spcPts val="0"/>
              </a:spcAft>
              <a:buClr>
                <a:srgbClr val="2F5496"/>
              </a:buClr>
              <a:buSzPts val="1800"/>
              <a:buFont typeface="Wingdings" panose="05000000000000000000" pitchFamily="2" charset="2"/>
              <a:buChar char="§"/>
            </a:pPr>
            <a:r>
              <a:rPr lang="nl-NL" sz="1800" b="1" dirty="0"/>
              <a:t>Sinds maart 2024 </a:t>
            </a:r>
            <a:r>
              <a:rPr lang="nl-NL" sz="1800" dirty="0"/>
              <a:t>is sportkinesitherapie </a:t>
            </a:r>
            <a:r>
              <a:rPr lang="nl-NL" sz="1800" b="1" dirty="0"/>
              <a:t>een erkende bijzondere beroepsbekwaamheid. </a:t>
            </a:r>
            <a:endParaRPr b="0" dirty="0"/>
          </a:p>
          <a:p>
            <a:pPr marL="285750" lvl="0" indent="-285750" algn="l" rtl="0">
              <a:lnSpc>
                <a:spcPct val="90000"/>
              </a:lnSpc>
              <a:spcBef>
                <a:spcPts val="1200"/>
              </a:spcBef>
              <a:spcAft>
                <a:spcPts val="0"/>
              </a:spcAft>
              <a:buClr>
                <a:srgbClr val="2F5496"/>
              </a:buClr>
              <a:buSzPts val="1800"/>
              <a:buFont typeface="Wingdings" panose="05000000000000000000" pitchFamily="2" charset="2"/>
              <a:buChar char="§"/>
            </a:pPr>
            <a:r>
              <a:rPr lang="nl-NL" sz="1800" b="0" i="0" u="none" strike="noStrike" dirty="0">
                <a:latin typeface="Calibri"/>
                <a:ea typeface="Calibri"/>
                <a:cs typeface="Calibri"/>
                <a:sym typeface="Calibri"/>
              </a:rPr>
              <a:t>Het publiek dat door de sportkinesitherapeut ondersteund wordt, </a:t>
            </a:r>
            <a:r>
              <a:rPr lang="nl-NL" sz="1800" b="1" i="0" u="none" strike="noStrike" dirty="0">
                <a:latin typeface="Calibri"/>
                <a:ea typeface="Calibri"/>
                <a:cs typeface="Calibri"/>
                <a:sym typeface="Calibri"/>
              </a:rPr>
              <a:t>zijn alle mensen die fysieke en sportieve activiteiten (met of zonder beperking) </a:t>
            </a:r>
            <a:r>
              <a:rPr lang="nl-NL" sz="1800" b="0" i="0" u="none" strike="noStrike" dirty="0">
                <a:latin typeface="Calibri"/>
                <a:ea typeface="Calibri"/>
                <a:cs typeface="Calibri"/>
                <a:sym typeface="Calibri"/>
              </a:rPr>
              <a:t>beoefenen, </a:t>
            </a:r>
            <a:r>
              <a:rPr lang="nl-NL" sz="1800" b="1" i="0" u="none" strike="noStrike" dirty="0">
                <a:latin typeface="Calibri"/>
                <a:ea typeface="Calibri"/>
                <a:cs typeface="Calibri"/>
                <a:sym typeface="Calibri"/>
              </a:rPr>
              <a:t>op alle niveaus en op alle leeftijden</a:t>
            </a:r>
            <a:r>
              <a:rPr lang="nl-NL" sz="1800" b="0" i="0" u="none" strike="noStrike" dirty="0">
                <a:latin typeface="Calibri"/>
                <a:ea typeface="Calibri"/>
                <a:cs typeface="Calibri"/>
                <a:sym typeface="Calibri"/>
              </a:rPr>
              <a:t>.</a:t>
            </a:r>
            <a:endParaRPr b="0" dirty="0"/>
          </a:p>
          <a:p>
            <a:pPr marL="285750" lvl="0" indent="-285750" algn="l" rtl="0">
              <a:lnSpc>
                <a:spcPct val="90000"/>
              </a:lnSpc>
              <a:spcBef>
                <a:spcPts val="1200"/>
              </a:spcBef>
              <a:spcAft>
                <a:spcPts val="0"/>
              </a:spcAft>
              <a:buClr>
                <a:srgbClr val="2F5496"/>
              </a:buClr>
              <a:buSzPts val="1800"/>
              <a:buFont typeface="Wingdings" panose="05000000000000000000" pitchFamily="2" charset="2"/>
              <a:buChar char="§"/>
            </a:pPr>
            <a:r>
              <a:rPr lang="nl-NL" sz="1800" b="0" i="0" u="none" strike="noStrike" dirty="0">
                <a:latin typeface="Calibri"/>
                <a:ea typeface="Calibri"/>
                <a:cs typeface="Calibri"/>
                <a:sym typeface="Calibri"/>
              </a:rPr>
              <a:t>De sportkinesitherapeut beschikt over alle vaardigheden die vereist zijn om de verantwoordelijkheid te nemen voor </a:t>
            </a:r>
            <a:r>
              <a:rPr lang="nl-NL" sz="1800" b="1" i="0" u="none" strike="noStrike" dirty="0">
                <a:latin typeface="Calibri"/>
                <a:ea typeface="Calibri"/>
                <a:cs typeface="Calibri"/>
                <a:sym typeface="Calibri"/>
              </a:rPr>
              <a:t>educatie </a:t>
            </a:r>
            <a:r>
              <a:rPr lang="nl-NL" sz="1800" b="0" i="0" u="none" strike="noStrike" dirty="0">
                <a:latin typeface="Calibri"/>
                <a:ea typeface="Calibri"/>
                <a:cs typeface="Calibri"/>
                <a:sym typeface="Calibri"/>
              </a:rPr>
              <a:t>(training en preventie), revalidatie, functionele revalidatie en retraining, die leiden tot een optimaal functioneel herstel en, in feite, tot het optimaliseren van de prestaties.</a:t>
            </a:r>
            <a:endParaRPr b="0" dirty="0"/>
          </a:p>
          <a:p>
            <a:pPr marL="0" lvl="0" indent="0" algn="l" rtl="0">
              <a:lnSpc>
                <a:spcPct val="90000"/>
              </a:lnSpc>
              <a:spcBef>
                <a:spcPts val="1000"/>
              </a:spcBef>
              <a:spcAft>
                <a:spcPts val="0"/>
              </a:spcAft>
              <a:buClr>
                <a:srgbClr val="2F5496"/>
              </a:buClr>
              <a:buSzPts val="2800"/>
              <a:buNone/>
            </a:pPr>
            <a:br>
              <a:rPr lang="nl-NL" dirty="0"/>
            </a:br>
            <a:endParaRPr dirty="0"/>
          </a:p>
        </p:txBody>
      </p:sp>
      <p:sp>
        <p:nvSpPr>
          <p:cNvPr id="214" name="Google Shape;21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nl-NL"/>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4"/>
          <p:cNvSpPr txBox="1">
            <a:spLocks noGrp="1"/>
          </p:cNvSpPr>
          <p:nvPr>
            <p:ph type="title"/>
          </p:nvPr>
        </p:nvSpPr>
        <p:spPr>
          <a:xfrm>
            <a:off x="1397478" y="365125"/>
            <a:ext cx="1026543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400"/>
              <a:buFont typeface="Calibri"/>
              <a:buNone/>
            </a:pPr>
            <a:r>
              <a:rPr lang="nl-NL"/>
              <a:t>Competentieprofiel:</a:t>
            </a:r>
            <a:br>
              <a:rPr lang="nl-NL"/>
            </a:br>
            <a:r>
              <a:rPr lang="nl-NL" b="1"/>
              <a:t>Fasciatherapie </a:t>
            </a:r>
            <a:r>
              <a:rPr lang="nl-NL"/>
              <a:t> </a:t>
            </a:r>
            <a:endParaRPr/>
          </a:p>
        </p:txBody>
      </p:sp>
      <p:sp>
        <p:nvSpPr>
          <p:cNvPr id="220" name="Google Shape;220;p14"/>
          <p:cNvSpPr txBox="1">
            <a:spLocks noGrp="1"/>
          </p:cNvSpPr>
          <p:nvPr>
            <p:ph type="body" idx="1"/>
          </p:nvPr>
        </p:nvSpPr>
        <p:spPr>
          <a:xfrm>
            <a:off x="1397478" y="2173857"/>
            <a:ext cx="9956322" cy="4003106"/>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Clr>
                <a:srgbClr val="2F5496"/>
              </a:buClr>
              <a:buSzPts val="1800"/>
              <a:buFont typeface="Wingdings" panose="05000000000000000000" pitchFamily="2" charset="2"/>
              <a:buChar char="§"/>
            </a:pPr>
            <a:r>
              <a:rPr lang="nl-NL" sz="1800" b="0" i="0" u="none" strike="noStrike" dirty="0">
                <a:latin typeface="Calibri"/>
                <a:ea typeface="Calibri"/>
                <a:cs typeface="Calibri"/>
                <a:sym typeface="Calibri"/>
              </a:rPr>
              <a:t>Fasciatherapie is een vorm van</a:t>
            </a:r>
            <a:r>
              <a:rPr lang="nl-NL" sz="1800" b="1" i="0" u="none" strike="noStrike" dirty="0">
                <a:latin typeface="Calibri"/>
                <a:ea typeface="Calibri"/>
                <a:cs typeface="Calibri"/>
                <a:sym typeface="Calibri"/>
              </a:rPr>
              <a:t> somatosensorische/sensorimotorische kinesitherapie. </a:t>
            </a:r>
            <a:r>
              <a:rPr lang="nl-NL" sz="1800" b="0" i="0" u="none" strike="noStrike" dirty="0">
                <a:latin typeface="Calibri"/>
                <a:ea typeface="Calibri"/>
                <a:cs typeface="Calibri"/>
                <a:sym typeface="Calibri"/>
              </a:rPr>
              <a:t>Ze bestaat uit een combinatie van manuele delen- technieken/mobilisaties en bewegingstherapie, beiden in combinatie met awareness. </a:t>
            </a:r>
            <a:endParaRPr sz="1800" dirty="0"/>
          </a:p>
          <a:p>
            <a:pPr marL="285750" lvl="0" indent="-285750" algn="l" rtl="0">
              <a:lnSpc>
                <a:spcPct val="90000"/>
              </a:lnSpc>
              <a:spcBef>
                <a:spcPts val="1000"/>
              </a:spcBef>
              <a:spcAft>
                <a:spcPts val="0"/>
              </a:spcAft>
              <a:buClr>
                <a:srgbClr val="2F5496"/>
              </a:buClr>
              <a:buSzPts val="1800"/>
              <a:buFont typeface="Wingdings" panose="05000000000000000000" pitchFamily="2" charset="2"/>
              <a:buChar char="§"/>
            </a:pPr>
            <a:r>
              <a:rPr lang="nl-NL" sz="1800" b="0" i="0" u="none" strike="noStrike" dirty="0">
                <a:latin typeface="Calibri"/>
                <a:ea typeface="Calibri"/>
                <a:cs typeface="Calibri"/>
                <a:sym typeface="Calibri"/>
              </a:rPr>
              <a:t>Deze vorm van therapie herkent </a:t>
            </a:r>
            <a:r>
              <a:rPr lang="nl-NL" sz="1800" b="1" i="0" u="none" strike="noStrike" dirty="0">
                <a:latin typeface="Calibri"/>
                <a:ea typeface="Calibri"/>
                <a:cs typeface="Calibri"/>
                <a:sym typeface="Calibri"/>
              </a:rPr>
              <a:t>de verschillende vlaggen </a:t>
            </a:r>
            <a:r>
              <a:rPr lang="nl-NL" sz="1800" b="0" i="0" u="none" strike="noStrike" dirty="0">
                <a:latin typeface="Calibri"/>
                <a:ea typeface="Calibri"/>
                <a:cs typeface="Calibri"/>
                <a:sym typeface="Calibri"/>
              </a:rPr>
              <a:t>en houdt er rekening mee bij de behandelinsgopstelling. De therapie houdt bij de behandeling van (niet-)specifieke klachten rekening met </a:t>
            </a:r>
            <a:r>
              <a:rPr lang="nl-NL" sz="1800" b="1" i="0" u="none" strike="noStrike" dirty="0">
                <a:latin typeface="Calibri"/>
                <a:ea typeface="Calibri"/>
                <a:cs typeface="Calibri"/>
                <a:sym typeface="Calibri"/>
              </a:rPr>
              <a:t>lichamelijke</a:t>
            </a:r>
            <a:r>
              <a:rPr lang="nl-NL" sz="1800" b="0" i="0" u="none" strike="noStrike" dirty="0">
                <a:latin typeface="Calibri"/>
                <a:ea typeface="Calibri"/>
                <a:cs typeface="Calibri"/>
                <a:sym typeface="Calibri"/>
              </a:rPr>
              <a:t>, </a:t>
            </a:r>
            <a:r>
              <a:rPr lang="nl-NL" sz="1800" b="1" i="0" u="none" strike="noStrike" dirty="0">
                <a:latin typeface="Calibri"/>
                <a:ea typeface="Calibri"/>
                <a:cs typeface="Calibri"/>
                <a:sym typeface="Calibri"/>
              </a:rPr>
              <a:t>fysiologische</a:t>
            </a:r>
            <a:r>
              <a:rPr lang="nl-NL" sz="1800" b="0" i="0" u="none" strike="noStrike" dirty="0">
                <a:latin typeface="Calibri"/>
                <a:ea typeface="Calibri"/>
                <a:cs typeface="Calibri"/>
                <a:sym typeface="Calibri"/>
              </a:rPr>
              <a:t> en, indien nuttig, met </a:t>
            </a:r>
            <a:r>
              <a:rPr lang="nl-NL" sz="1800" b="1" i="0" u="none" strike="noStrike" dirty="0">
                <a:latin typeface="Calibri"/>
                <a:ea typeface="Calibri"/>
                <a:cs typeface="Calibri"/>
                <a:sym typeface="Calibri"/>
              </a:rPr>
              <a:t>psycho-emotionele factoren</a:t>
            </a:r>
            <a:r>
              <a:rPr lang="nl-NL" sz="1800" b="0" i="0" u="none" strike="noStrike" dirty="0">
                <a:latin typeface="Calibri"/>
                <a:ea typeface="Calibri"/>
                <a:cs typeface="Calibri"/>
                <a:sym typeface="Calibri"/>
              </a:rPr>
              <a:t>.</a:t>
            </a:r>
            <a:endParaRPr sz="1800" dirty="0"/>
          </a:p>
          <a:p>
            <a:pPr marL="285750" lvl="0" indent="-285750" algn="l" rtl="0">
              <a:lnSpc>
                <a:spcPct val="90000"/>
              </a:lnSpc>
              <a:spcBef>
                <a:spcPts val="1000"/>
              </a:spcBef>
              <a:spcAft>
                <a:spcPts val="0"/>
              </a:spcAft>
              <a:buClr>
                <a:srgbClr val="2F5496"/>
              </a:buClr>
              <a:buSzPts val="1800"/>
              <a:buFont typeface="Wingdings" panose="05000000000000000000" pitchFamily="2" charset="2"/>
              <a:buChar char="§"/>
            </a:pPr>
            <a:r>
              <a:rPr lang="nl-NL" sz="1800" dirty="0">
                <a:latin typeface="Calibri"/>
                <a:ea typeface="Calibri"/>
                <a:cs typeface="Calibri"/>
                <a:sym typeface="Calibri"/>
              </a:rPr>
              <a:t>Doel van deze therapie </a:t>
            </a:r>
            <a:r>
              <a:rPr lang="nl-NL" sz="1800" b="0" i="0" u="none" strike="noStrike" dirty="0">
                <a:latin typeface="Calibri"/>
                <a:ea typeface="Calibri"/>
                <a:cs typeface="Calibri"/>
                <a:sym typeface="Calibri"/>
              </a:rPr>
              <a:t>is de </a:t>
            </a:r>
            <a:r>
              <a:rPr lang="nl-NL" sz="1800" b="1" i="0" u="none" strike="noStrike" dirty="0">
                <a:latin typeface="Calibri"/>
                <a:ea typeface="Calibri"/>
                <a:cs typeface="Calibri"/>
                <a:sym typeface="Calibri"/>
              </a:rPr>
              <a:t>klachten op te heffen</a:t>
            </a:r>
            <a:r>
              <a:rPr lang="nl-NL" sz="1800" b="0" i="0" u="none" strike="noStrike" dirty="0">
                <a:latin typeface="Calibri"/>
                <a:ea typeface="Calibri"/>
                <a:cs typeface="Calibri"/>
                <a:sym typeface="Calibri"/>
              </a:rPr>
              <a:t>, </a:t>
            </a:r>
            <a:r>
              <a:rPr lang="nl-NL" sz="1800" b="1" i="0" u="none" strike="noStrike" dirty="0">
                <a:latin typeface="Calibri"/>
                <a:ea typeface="Calibri"/>
                <a:cs typeface="Calibri"/>
                <a:sym typeface="Calibri"/>
              </a:rPr>
              <a:t>chroniciteit te voorkomen </a:t>
            </a:r>
            <a:r>
              <a:rPr lang="nl-NL" sz="1800" b="0" i="0" u="none" strike="noStrike" dirty="0">
                <a:latin typeface="Calibri"/>
                <a:ea typeface="Calibri"/>
                <a:cs typeface="Calibri"/>
                <a:sym typeface="Calibri"/>
              </a:rPr>
              <a:t>en wanneer de chroniciteit is ingetreden, te </a:t>
            </a:r>
            <a:r>
              <a:rPr lang="nl-NL" sz="1800" b="1" i="0" u="none" strike="noStrike" dirty="0">
                <a:latin typeface="Calibri"/>
                <a:ea typeface="Calibri"/>
                <a:cs typeface="Calibri"/>
                <a:sym typeface="Calibri"/>
              </a:rPr>
              <a:t>werken op vermindering van de klachten </a:t>
            </a:r>
            <a:r>
              <a:rPr lang="nl-NL" sz="1800" b="0" i="0" u="none" strike="noStrike" dirty="0">
                <a:latin typeface="Calibri"/>
                <a:ea typeface="Calibri"/>
                <a:cs typeface="Calibri"/>
                <a:sym typeface="Calibri"/>
              </a:rPr>
              <a:t>en </a:t>
            </a:r>
            <a:r>
              <a:rPr lang="nl-NL" sz="1800" b="1" i="0" u="none" strike="noStrike" dirty="0">
                <a:latin typeface="Calibri"/>
                <a:ea typeface="Calibri"/>
                <a:cs typeface="Calibri"/>
                <a:sym typeface="Calibri"/>
              </a:rPr>
              <a:t>zelfmanagement</a:t>
            </a:r>
            <a:r>
              <a:rPr lang="nl-NL" sz="1800" b="0" i="0" u="none" strike="noStrike" dirty="0">
                <a:latin typeface="Calibri"/>
                <a:ea typeface="Calibri"/>
                <a:cs typeface="Calibri"/>
                <a:sym typeface="Calibri"/>
              </a:rPr>
              <a:t>. </a:t>
            </a:r>
            <a:br>
              <a:rPr lang="nl-NL" dirty="0"/>
            </a:br>
            <a:endParaRPr dirty="0"/>
          </a:p>
        </p:txBody>
      </p:sp>
      <p:sp>
        <p:nvSpPr>
          <p:cNvPr id="221" name="Google Shape;221;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nl-NL"/>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
          <p:cNvSpPr txBox="1">
            <a:spLocks noGrp="1"/>
          </p:cNvSpPr>
          <p:nvPr>
            <p:ph type="title"/>
          </p:nvPr>
        </p:nvSpPr>
        <p:spPr>
          <a:xfrm>
            <a:off x="1397478" y="365125"/>
            <a:ext cx="995632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400"/>
              <a:buFont typeface="Calibri"/>
              <a:buNone/>
            </a:pPr>
            <a:r>
              <a:rPr lang="nl-NL"/>
              <a:t>Hoe ziet deze bijeenkomst eruit?</a:t>
            </a:r>
            <a:endParaRPr/>
          </a:p>
        </p:txBody>
      </p:sp>
      <p:sp>
        <p:nvSpPr>
          <p:cNvPr id="108" name="Google Shape;108;p2"/>
          <p:cNvSpPr txBox="1">
            <a:spLocks noGrp="1"/>
          </p:cNvSpPr>
          <p:nvPr>
            <p:ph type="body" idx="1"/>
          </p:nvPr>
        </p:nvSpPr>
        <p:spPr>
          <a:xfrm>
            <a:off x="1397478" y="2173857"/>
            <a:ext cx="9956322" cy="4003106"/>
          </a:xfrm>
          <a:prstGeom prst="rect">
            <a:avLst/>
          </a:prstGeom>
          <a:noFill/>
          <a:ln>
            <a:noFill/>
          </a:ln>
        </p:spPr>
        <p:txBody>
          <a:bodyPr spcFirstLastPara="1" wrap="square" lIns="91425" tIns="45700" rIns="91425" bIns="45700" anchor="t" anchorCtr="0">
            <a:normAutofit/>
          </a:bodyPr>
          <a:lstStyle/>
          <a:p>
            <a:pPr marL="514350" lvl="0" indent="-514350" algn="l" rtl="0">
              <a:lnSpc>
                <a:spcPct val="90000"/>
              </a:lnSpc>
              <a:spcBef>
                <a:spcPts val="0"/>
              </a:spcBef>
              <a:spcAft>
                <a:spcPts val="0"/>
              </a:spcAft>
              <a:buClr>
                <a:srgbClr val="2F5496"/>
              </a:buClr>
              <a:buSzPts val="2800"/>
              <a:buFont typeface="Calibri"/>
              <a:buAutoNum type="arabicPeriod"/>
            </a:pPr>
            <a:r>
              <a:rPr lang="nl-NL" dirty="0"/>
              <a:t>Kennismaking </a:t>
            </a:r>
            <a:endParaRPr dirty="0"/>
          </a:p>
          <a:p>
            <a:pPr marL="514350" lvl="0" indent="-514350" algn="l" rtl="0">
              <a:lnSpc>
                <a:spcPct val="90000"/>
              </a:lnSpc>
              <a:spcBef>
                <a:spcPts val="1000"/>
              </a:spcBef>
              <a:spcAft>
                <a:spcPts val="0"/>
              </a:spcAft>
              <a:buClr>
                <a:srgbClr val="2F5496"/>
              </a:buClr>
              <a:buSzPts val="2800"/>
              <a:buFont typeface="Calibri"/>
              <a:buAutoNum type="arabicPeriod"/>
            </a:pPr>
            <a:r>
              <a:rPr lang="nl-NL" dirty="0"/>
              <a:t>Bespreking: lage rugpijn</a:t>
            </a:r>
            <a:endParaRPr dirty="0"/>
          </a:p>
          <a:p>
            <a:pPr marL="514350" lvl="0" indent="-514350" algn="l" rtl="0">
              <a:lnSpc>
                <a:spcPct val="90000"/>
              </a:lnSpc>
              <a:spcBef>
                <a:spcPts val="1000"/>
              </a:spcBef>
              <a:spcAft>
                <a:spcPts val="0"/>
              </a:spcAft>
              <a:buClr>
                <a:srgbClr val="2F5496"/>
              </a:buClr>
              <a:buSzPts val="2800"/>
              <a:buFont typeface="Calibri"/>
              <a:buAutoNum type="arabicPeriod"/>
            </a:pPr>
            <a:r>
              <a:rPr lang="nl-NL" dirty="0"/>
              <a:t>Individuele rondvraag </a:t>
            </a:r>
            <a:endParaRPr dirty="0"/>
          </a:p>
          <a:p>
            <a:pPr marL="514350" lvl="0" indent="-514350" algn="l" rtl="0">
              <a:lnSpc>
                <a:spcPct val="90000"/>
              </a:lnSpc>
              <a:spcBef>
                <a:spcPts val="1000"/>
              </a:spcBef>
              <a:spcAft>
                <a:spcPts val="0"/>
              </a:spcAft>
              <a:buClr>
                <a:srgbClr val="2F5496"/>
              </a:buClr>
              <a:buSzPts val="2800"/>
              <a:buFont typeface="Calibri"/>
              <a:buAutoNum type="arabicPeriod"/>
            </a:pPr>
            <a:r>
              <a:rPr lang="nl-NL" dirty="0"/>
              <a:t>Optioneel - netwerkmoment</a:t>
            </a:r>
            <a:endParaRPr dirty="0"/>
          </a:p>
        </p:txBody>
      </p:sp>
      <p:sp>
        <p:nvSpPr>
          <p:cNvPr id="109" name="Google Shape;109;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nl-NL"/>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5"/>
          <p:cNvSpPr txBox="1">
            <a:spLocks noGrp="1"/>
          </p:cNvSpPr>
          <p:nvPr>
            <p:ph type="title"/>
          </p:nvPr>
        </p:nvSpPr>
        <p:spPr>
          <a:xfrm>
            <a:off x="1397478" y="365125"/>
            <a:ext cx="1026543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400"/>
              <a:buFont typeface="Calibri"/>
              <a:buNone/>
            </a:pPr>
            <a:r>
              <a:rPr lang="nl-NL"/>
              <a:t>Competentieprofiel:</a:t>
            </a:r>
            <a:br>
              <a:rPr lang="nl-NL"/>
            </a:br>
            <a:r>
              <a:rPr lang="nl-NL" b="1"/>
              <a:t>Manuele therapie </a:t>
            </a:r>
            <a:endParaRPr/>
          </a:p>
        </p:txBody>
      </p:sp>
      <p:sp>
        <p:nvSpPr>
          <p:cNvPr id="227" name="Google Shape;227;p15"/>
          <p:cNvSpPr txBox="1">
            <a:spLocks noGrp="1"/>
          </p:cNvSpPr>
          <p:nvPr>
            <p:ph type="body" idx="1"/>
          </p:nvPr>
        </p:nvSpPr>
        <p:spPr>
          <a:xfrm>
            <a:off x="1397478" y="2173857"/>
            <a:ext cx="9956322" cy="4003106"/>
          </a:xfrm>
          <a:prstGeom prst="rect">
            <a:avLst/>
          </a:prstGeom>
          <a:noFill/>
          <a:ln>
            <a:noFill/>
          </a:ln>
        </p:spPr>
        <p:txBody>
          <a:bodyPr spcFirstLastPara="1" wrap="square" lIns="91425" tIns="45700" rIns="91425" bIns="45700" anchor="t" anchorCtr="0">
            <a:normAutofit fontScale="25000" lnSpcReduction="20000"/>
          </a:bodyPr>
          <a:lstStyle/>
          <a:p>
            <a:pPr marL="285750" indent="-285750">
              <a:lnSpc>
                <a:spcPct val="110000"/>
              </a:lnSpc>
              <a:spcBef>
                <a:spcPts val="1200"/>
              </a:spcBef>
              <a:buSzPts val="1800"/>
              <a:buFont typeface="Wingdings" panose="05000000000000000000" pitchFamily="2" charset="2"/>
              <a:buChar char="§"/>
            </a:pPr>
            <a:r>
              <a:rPr lang="nl-NL" sz="7200" dirty="0"/>
              <a:t>Musculoskeletale(MSK) manuele therapie is een specifiek competentiegebied en wordt uitgevoerd door de MSK manueel therapeut. Deze heeft een door de nationale overheid </a:t>
            </a:r>
            <a:r>
              <a:rPr lang="nl-NL" sz="7200" b="1" dirty="0"/>
              <a:t>erkende bijzondere beroepsbekwaamheid</a:t>
            </a:r>
            <a:r>
              <a:rPr lang="nl-NL" sz="7200" dirty="0"/>
              <a:t> na het succesvol afronden van een academische opleiding in de manuele therapie én na minstens één jaar werkervaring als manuele therapeut. </a:t>
            </a:r>
            <a:endParaRPr sz="7200" dirty="0"/>
          </a:p>
          <a:p>
            <a:pPr marL="285750" indent="-285750">
              <a:lnSpc>
                <a:spcPct val="110000"/>
              </a:lnSpc>
              <a:spcBef>
                <a:spcPts val="1200"/>
              </a:spcBef>
              <a:buSzPts val="1800"/>
              <a:buFont typeface="Wingdings" panose="05000000000000000000" pitchFamily="2" charset="2"/>
              <a:buChar char="§"/>
            </a:pPr>
            <a:r>
              <a:rPr lang="nl-NL" sz="7200"/>
              <a:t>De kinesitherapeut </a:t>
            </a:r>
            <a:r>
              <a:rPr lang="nl-NL" sz="7200" dirty="0"/>
              <a:t>is perfect opgeleid om de rode vlaggen te screenen en heeft zich gespecialiseerd in de behandeling van </a:t>
            </a:r>
            <a:r>
              <a:rPr lang="nl-NL" sz="7200" b="1" dirty="0" err="1"/>
              <a:t>neuromusculoskeletale</a:t>
            </a:r>
            <a:r>
              <a:rPr lang="nl-NL" sz="7200" b="1" dirty="0"/>
              <a:t> aandoeningen</a:t>
            </a:r>
            <a:r>
              <a:rPr lang="nl-NL" sz="7200" dirty="0"/>
              <a:t>, gebaseerd op klinisch redeneren. Hierbij wordt gebruik gemaakt van zeer specifieke onderzoekstechnieken en behandelbenaderingen, waaronder </a:t>
            </a:r>
            <a:r>
              <a:rPr lang="nl-NL" sz="7200" b="1" dirty="0"/>
              <a:t>manuele technieken, </a:t>
            </a:r>
            <a:r>
              <a:rPr lang="nl-NL" sz="7200" b="1" dirty="0" err="1"/>
              <a:t>motivationele</a:t>
            </a:r>
            <a:r>
              <a:rPr lang="nl-NL" sz="7200" b="1" dirty="0"/>
              <a:t> gespreksvoering, cognitieve functionele gedragstherapie (CFT), educatie</a:t>
            </a:r>
            <a:r>
              <a:rPr lang="nl-NL" sz="7200" dirty="0"/>
              <a:t> en </a:t>
            </a:r>
            <a:r>
              <a:rPr lang="nl-NL" sz="7200" b="1" dirty="0"/>
              <a:t>therapeutische oefeningen</a:t>
            </a:r>
            <a:r>
              <a:rPr lang="nl-NL" sz="7200" dirty="0"/>
              <a:t>.</a:t>
            </a:r>
            <a:endParaRPr sz="7200" dirty="0"/>
          </a:p>
          <a:p>
            <a:pPr marL="285750" indent="-285750">
              <a:lnSpc>
                <a:spcPct val="110000"/>
              </a:lnSpc>
              <a:spcBef>
                <a:spcPts val="1200"/>
              </a:spcBef>
              <a:buSzPts val="1800"/>
              <a:buFont typeface="Wingdings" panose="05000000000000000000" pitchFamily="2" charset="2"/>
              <a:buChar char="§"/>
            </a:pPr>
            <a:r>
              <a:rPr lang="nl-NL" sz="7200" dirty="0"/>
              <a:t>Het domein van de MSK/manuele therapie omvat ook, en wordt gedreven door, het beschikbare </a:t>
            </a:r>
            <a:r>
              <a:rPr lang="nl-NL" sz="7200" b="1" dirty="0"/>
              <a:t>wetenschappelijke</a:t>
            </a:r>
            <a:r>
              <a:rPr lang="nl-NL" sz="7200" dirty="0"/>
              <a:t> en </a:t>
            </a:r>
            <a:r>
              <a:rPr lang="nl-NL" sz="7200" b="1" dirty="0"/>
              <a:t>klinische bewijsmateriaal </a:t>
            </a:r>
            <a:r>
              <a:rPr lang="nl-NL" sz="7200" dirty="0"/>
              <a:t>en het </a:t>
            </a:r>
            <a:r>
              <a:rPr lang="nl-NL" sz="7200" b="1" dirty="0"/>
              <a:t>bio-</a:t>
            </a:r>
            <a:r>
              <a:rPr lang="nl-NL" sz="7200" b="1" dirty="0" err="1"/>
              <a:t>psycho</a:t>
            </a:r>
            <a:r>
              <a:rPr lang="nl-NL" sz="7200" b="1" dirty="0"/>
              <a:t>-sociale raamwerk </a:t>
            </a:r>
            <a:r>
              <a:rPr lang="nl-NL" sz="7200" dirty="0"/>
              <a:t>van elke individuele patiënt (</a:t>
            </a:r>
            <a:r>
              <a:rPr lang="nl-NL" sz="7200" b="1" dirty="0" err="1"/>
              <a:t>patient</a:t>
            </a:r>
            <a:r>
              <a:rPr lang="nl-NL" sz="7200" b="1" dirty="0"/>
              <a:t>-</a:t>
            </a:r>
            <a:r>
              <a:rPr lang="nl-NL" sz="7200" b="1" dirty="0" err="1"/>
              <a:t>centered</a:t>
            </a:r>
            <a:r>
              <a:rPr lang="nl-NL" sz="7200" b="1" dirty="0"/>
              <a:t>-care</a:t>
            </a:r>
            <a:r>
              <a:rPr lang="nl-NL" sz="7200" dirty="0"/>
              <a:t>). Het doel van de therapie is </a:t>
            </a:r>
            <a:r>
              <a:rPr lang="nl-NL" sz="7200" b="1" dirty="0"/>
              <a:t>klachtenvermindering</a:t>
            </a:r>
            <a:r>
              <a:rPr lang="nl-NL" sz="7200" dirty="0"/>
              <a:t>  en het bereiken van </a:t>
            </a:r>
            <a:r>
              <a:rPr lang="nl-NL" sz="7200" b="1" dirty="0"/>
              <a:t>zelfmanagement</a:t>
            </a:r>
            <a:r>
              <a:rPr lang="nl-NL" sz="7200" dirty="0"/>
              <a:t>.</a:t>
            </a:r>
            <a:endParaRPr sz="7200" dirty="0"/>
          </a:p>
          <a:p>
            <a:pPr marL="0" lvl="0" indent="0" algn="l" rtl="0">
              <a:lnSpc>
                <a:spcPct val="90000"/>
              </a:lnSpc>
              <a:spcBef>
                <a:spcPts val="0"/>
              </a:spcBef>
              <a:spcAft>
                <a:spcPts val="0"/>
              </a:spcAft>
              <a:buClr>
                <a:srgbClr val="2F5496"/>
              </a:buClr>
              <a:buSzPct val="142857"/>
              <a:buNone/>
            </a:pPr>
            <a:br>
              <a:rPr lang="nl-NL" dirty="0"/>
            </a:br>
            <a:endParaRPr dirty="0"/>
          </a:p>
        </p:txBody>
      </p:sp>
      <p:sp>
        <p:nvSpPr>
          <p:cNvPr id="228" name="Google Shape;228;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nl-NL"/>
              <a:t>20</a:t>
            </a:fld>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16"/>
          <p:cNvSpPr txBox="1">
            <a:spLocks noGrp="1"/>
          </p:cNvSpPr>
          <p:nvPr>
            <p:ph type="title"/>
          </p:nvPr>
        </p:nvSpPr>
        <p:spPr>
          <a:xfrm>
            <a:off x="1397478" y="365125"/>
            <a:ext cx="1026543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400"/>
              <a:buFont typeface="Calibri"/>
              <a:buNone/>
            </a:pPr>
            <a:r>
              <a:rPr lang="nl-NL"/>
              <a:t>Competentieprofiel:</a:t>
            </a:r>
            <a:br>
              <a:rPr lang="nl-NL"/>
            </a:br>
            <a:r>
              <a:rPr lang="nl-NL" b="1"/>
              <a:t>Pelvische therapie </a:t>
            </a:r>
            <a:endParaRPr/>
          </a:p>
        </p:txBody>
      </p:sp>
      <p:sp>
        <p:nvSpPr>
          <p:cNvPr id="234" name="Google Shape;234;p16"/>
          <p:cNvSpPr txBox="1">
            <a:spLocks noGrp="1"/>
          </p:cNvSpPr>
          <p:nvPr>
            <p:ph type="body" idx="1"/>
          </p:nvPr>
        </p:nvSpPr>
        <p:spPr>
          <a:xfrm>
            <a:off x="1397478" y="1839647"/>
            <a:ext cx="10373344" cy="4367743"/>
          </a:xfrm>
          <a:prstGeom prst="rect">
            <a:avLst/>
          </a:prstGeom>
          <a:noFill/>
          <a:ln>
            <a:noFill/>
          </a:ln>
        </p:spPr>
        <p:txBody>
          <a:bodyPr spcFirstLastPara="1" wrap="square" lIns="91425" tIns="45700" rIns="91425" bIns="45700" anchor="t" anchorCtr="0">
            <a:noAutofit/>
          </a:bodyPr>
          <a:lstStyle/>
          <a:p>
            <a:pPr marL="285750" lvl="0" indent="-285750" algn="l" rtl="0">
              <a:lnSpc>
                <a:spcPct val="110000"/>
              </a:lnSpc>
              <a:spcBef>
                <a:spcPts val="0"/>
              </a:spcBef>
              <a:spcAft>
                <a:spcPts val="0"/>
              </a:spcAft>
              <a:buSzPct val="125000"/>
              <a:buFont typeface="Wingdings" panose="05000000000000000000" pitchFamily="2" charset="2"/>
              <a:buChar char="§"/>
            </a:pPr>
            <a:r>
              <a:rPr lang="nl-NL" sz="1600" b="1" dirty="0">
                <a:latin typeface="Calibri"/>
                <a:ea typeface="Calibri"/>
                <a:cs typeface="Calibri"/>
                <a:sym typeface="Calibri"/>
              </a:rPr>
              <a:t>Bekkenbodemreëducatie en Perinatale Kinesitherapie</a:t>
            </a:r>
            <a:r>
              <a:rPr lang="nl-NL" sz="1600" dirty="0">
                <a:latin typeface="Calibri"/>
                <a:ea typeface="Calibri"/>
                <a:cs typeface="Calibri"/>
                <a:sym typeface="Calibri"/>
              </a:rPr>
              <a:t> is een Bijzondere Beroepsbekwaamheid in de kinesitherapie. Het omvat de behandeling van </a:t>
            </a:r>
            <a:r>
              <a:rPr lang="nl-NL" sz="1600" b="1" dirty="0">
                <a:latin typeface="Calibri"/>
                <a:ea typeface="Calibri"/>
                <a:cs typeface="Calibri"/>
                <a:sym typeface="Calibri"/>
              </a:rPr>
              <a:t>verschillende klachten gerelateerd aan het bekkengebied </a:t>
            </a:r>
            <a:r>
              <a:rPr lang="nl-NL" sz="1600" dirty="0">
                <a:latin typeface="Calibri"/>
                <a:ea typeface="Calibri"/>
                <a:cs typeface="Calibri"/>
                <a:sym typeface="Calibri"/>
              </a:rPr>
              <a:t>(urologische, gynaecologische, proctologische, seksuologische klachten, pijnklachten en klachten van het houdings- en bewegingsapparaat van lage rug, bekken en heupen), zowel bij </a:t>
            </a:r>
            <a:r>
              <a:rPr lang="nl-NL" sz="1600" b="1" dirty="0">
                <a:latin typeface="Calibri"/>
                <a:ea typeface="Calibri"/>
                <a:cs typeface="Calibri"/>
                <a:sym typeface="Calibri"/>
              </a:rPr>
              <a:t>kinderen, mannen als vrouwen, en tijdens de zwangerschap en postpartum</a:t>
            </a:r>
            <a:r>
              <a:rPr lang="nl-NL" sz="1600" dirty="0">
                <a:latin typeface="Calibri"/>
                <a:ea typeface="Calibri"/>
                <a:cs typeface="Calibri"/>
                <a:sym typeface="Calibri"/>
              </a:rPr>
              <a:t>.</a:t>
            </a:r>
            <a:endParaRPr sz="1600" dirty="0"/>
          </a:p>
          <a:p>
            <a:pPr marL="285750" indent="-285750">
              <a:lnSpc>
                <a:spcPct val="110000"/>
              </a:lnSpc>
              <a:spcBef>
                <a:spcPts val="0"/>
              </a:spcBef>
              <a:buSzPct val="125000"/>
              <a:buFont typeface="Wingdings" panose="05000000000000000000" pitchFamily="2" charset="2"/>
              <a:buChar char="§"/>
            </a:pPr>
            <a:endParaRPr sz="1600" dirty="0">
              <a:latin typeface="Calibri"/>
              <a:ea typeface="Calibri"/>
              <a:cs typeface="Calibri"/>
              <a:sym typeface="Calibri"/>
            </a:endParaRPr>
          </a:p>
          <a:p>
            <a:pPr marL="285750" indent="-285750">
              <a:lnSpc>
                <a:spcPct val="110000"/>
              </a:lnSpc>
              <a:spcBef>
                <a:spcPts val="0"/>
              </a:spcBef>
              <a:buSzPct val="125000"/>
              <a:buFont typeface="Wingdings" panose="05000000000000000000" pitchFamily="2" charset="2"/>
              <a:buChar char="§"/>
            </a:pPr>
            <a:r>
              <a:rPr lang="nl-NL" sz="1600" dirty="0">
                <a:latin typeface="Calibri"/>
                <a:ea typeface="Calibri"/>
                <a:cs typeface="Calibri"/>
                <a:sym typeface="Calibri"/>
              </a:rPr>
              <a:t>Na een grondig intakegesprek en lichaamsonderzoek, wordt samen met de patiënt een </a:t>
            </a:r>
            <a:r>
              <a:rPr lang="nl-NL" sz="1600" b="1" dirty="0">
                <a:latin typeface="Calibri"/>
                <a:ea typeface="Calibri"/>
                <a:cs typeface="Calibri"/>
                <a:sym typeface="Calibri"/>
              </a:rPr>
              <a:t>individueel behandelplan </a:t>
            </a:r>
            <a:r>
              <a:rPr lang="nl-NL" sz="1600" dirty="0">
                <a:latin typeface="Calibri"/>
                <a:ea typeface="Calibri"/>
                <a:cs typeface="Calibri"/>
                <a:sym typeface="Calibri"/>
              </a:rPr>
              <a:t>opgesteld. De therapeut fungeert als </a:t>
            </a:r>
            <a:r>
              <a:rPr lang="nl-NL" sz="1600" b="1" dirty="0">
                <a:latin typeface="Calibri"/>
                <a:ea typeface="Calibri"/>
                <a:cs typeface="Calibri"/>
                <a:sym typeface="Calibri"/>
              </a:rPr>
              <a:t>vertrouwenspersoon</a:t>
            </a:r>
            <a:r>
              <a:rPr lang="nl-NL" sz="1600" dirty="0">
                <a:latin typeface="Calibri"/>
                <a:ea typeface="Calibri"/>
                <a:cs typeface="Calibri"/>
                <a:sym typeface="Calibri"/>
              </a:rPr>
              <a:t> en </a:t>
            </a:r>
            <a:r>
              <a:rPr lang="nl-NL" sz="1600" b="1" dirty="0">
                <a:latin typeface="Calibri"/>
                <a:ea typeface="Calibri"/>
                <a:cs typeface="Calibri"/>
                <a:sym typeface="Calibri"/>
              </a:rPr>
              <a:t>coach</a:t>
            </a:r>
            <a:r>
              <a:rPr lang="nl-NL" sz="1600" dirty="0">
                <a:latin typeface="Calibri"/>
                <a:ea typeface="Calibri"/>
                <a:cs typeface="Calibri"/>
                <a:sym typeface="Calibri"/>
              </a:rPr>
              <a:t>, biedt begeleiding, advies en oefeningen om doelen zoals pijnvermindering en verbeterd functioneren te bereiken. De behandeling omvat een waaier aan mogelijkheden waaronder manuele therapie </a:t>
            </a:r>
            <a:r>
              <a:rPr lang="nl-NL" sz="1600" dirty="0"/>
              <a:t>bekken en lage rug, </a:t>
            </a:r>
            <a:r>
              <a:rPr lang="nl-BE" sz="1600" dirty="0"/>
              <a:t>biofeedback &amp; elektrostimulatie van de verschillende bekkenbodemspieren, educatie onder andere in het kader van blaastraining,…</a:t>
            </a:r>
            <a:endParaRPr sz="1600" dirty="0"/>
          </a:p>
          <a:p>
            <a:pPr marL="463550" indent="-285750">
              <a:lnSpc>
                <a:spcPct val="110000"/>
              </a:lnSpc>
              <a:spcBef>
                <a:spcPts val="0"/>
              </a:spcBef>
              <a:buSzPct val="125000"/>
              <a:buFont typeface="Wingdings" panose="05000000000000000000" pitchFamily="2" charset="2"/>
              <a:buChar char="§"/>
            </a:pPr>
            <a:endParaRPr sz="1600" dirty="0">
              <a:latin typeface="Calibri"/>
              <a:ea typeface="Calibri"/>
              <a:cs typeface="Calibri"/>
              <a:sym typeface="Calibri"/>
            </a:endParaRPr>
          </a:p>
          <a:p>
            <a:pPr marL="285750" lvl="0" indent="-285750" algn="l" rtl="0">
              <a:lnSpc>
                <a:spcPct val="110000"/>
              </a:lnSpc>
              <a:spcBef>
                <a:spcPts val="0"/>
              </a:spcBef>
              <a:spcAft>
                <a:spcPts val="0"/>
              </a:spcAft>
              <a:buSzPct val="125000"/>
              <a:buFont typeface="Wingdings" panose="05000000000000000000" pitchFamily="2" charset="2"/>
              <a:buChar char="§"/>
            </a:pPr>
            <a:r>
              <a:rPr lang="nl-NL" sz="1600" dirty="0">
                <a:latin typeface="Calibri"/>
                <a:ea typeface="Calibri"/>
                <a:cs typeface="Calibri"/>
                <a:sym typeface="Calibri"/>
              </a:rPr>
              <a:t>Ze hebben een belangrijke rol in </a:t>
            </a:r>
            <a:r>
              <a:rPr lang="nl-NL" sz="1600" b="1" dirty="0">
                <a:latin typeface="Calibri"/>
                <a:ea typeface="Calibri"/>
                <a:cs typeface="Calibri"/>
                <a:sym typeface="Calibri"/>
              </a:rPr>
              <a:t>het begrijpen, behandelen en coördineren</a:t>
            </a:r>
            <a:r>
              <a:rPr lang="nl-NL" sz="1600" dirty="0">
                <a:latin typeface="Calibri"/>
                <a:ea typeface="Calibri"/>
                <a:cs typeface="Calibri"/>
                <a:sym typeface="Calibri"/>
              </a:rPr>
              <a:t> van zorg voor patiënten met bekkenproblemen. Ze werken vaak samen met andere zorgverleners zoals artsen, vroedvrouwen, seksuologen, psychologen en diëtisten, om een multidisciplinaire aanpak te bieden. </a:t>
            </a:r>
            <a:endParaRPr sz="1600" dirty="0"/>
          </a:p>
        </p:txBody>
      </p:sp>
      <p:sp>
        <p:nvSpPr>
          <p:cNvPr id="235" name="Google Shape;23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nl-NL"/>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1"/>
          <p:cNvSpPr txBox="1">
            <a:spLocks noGrp="1"/>
          </p:cNvSpPr>
          <p:nvPr>
            <p:ph type="title"/>
          </p:nvPr>
        </p:nvSpPr>
        <p:spPr>
          <a:xfrm>
            <a:off x="1397478" y="365126"/>
            <a:ext cx="9956321" cy="76159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C00000"/>
              </a:buClr>
              <a:buSzPct val="111111"/>
              <a:buFont typeface="Calibri"/>
              <a:buNone/>
            </a:pPr>
            <a:r>
              <a:rPr lang="nl-NL" dirty="0"/>
              <a:t>De mythes over lage rugpijn ontkracht: </a:t>
            </a:r>
            <a:br>
              <a:rPr lang="nl-NL" dirty="0"/>
            </a:br>
            <a:endParaRPr dirty="0"/>
          </a:p>
        </p:txBody>
      </p:sp>
      <p:sp>
        <p:nvSpPr>
          <p:cNvPr id="184" name="Google Shape;184;p11"/>
          <p:cNvSpPr txBox="1">
            <a:spLocks noGrp="1"/>
          </p:cNvSpPr>
          <p:nvPr>
            <p:ph type="body" idx="1"/>
          </p:nvPr>
        </p:nvSpPr>
        <p:spPr>
          <a:xfrm>
            <a:off x="-1345723" y="635010"/>
            <a:ext cx="11112171" cy="454659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F5496"/>
              </a:buClr>
              <a:buSzPts val="2800"/>
              <a:buNone/>
            </a:pPr>
            <a:endParaRPr/>
          </a:p>
          <a:p>
            <a:pPr marL="0" lvl="0" indent="0" algn="l" rtl="0">
              <a:lnSpc>
                <a:spcPct val="90000"/>
              </a:lnSpc>
              <a:spcBef>
                <a:spcPts val="1000"/>
              </a:spcBef>
              <a:spcAft>
                <a:spcPts val="0"/>
              </a:spcAft>
              <a:buClr>
                <a:srgbClr val="2F5496"/>
              </a:buClr>
              <a:buSzPts val="2800"/>
              <a:buNone/>
            </a:pPr>
            <a:endParaRPr/>
          </a:p>
          <a:p>
            <a:pPr marL="0" lvl="0" indent="0" algn="l" rtl="0">
              <a:lnSpc>
                <a:spcPct val="90000"/>
              </a:lnSpc>
              <a:spcBef>
                <a:spcPts val="1000"/>
              </a:spcBef>
              <a:spcAft>
                <a:spcPts val="0"/>
              </a:spcAft>
              <a:buClr>
                <a:srgbClr val="2F5496"/>
              </a:buClr>
              <a:buSzPts val="2800"/>
              <a:buNone/>
            </a:pPr>
            <a:endParaRPr/>
          </a:p>
        </p:txBody>
      </p:sp>
      <p:sp>
        <p:nvSpPr>
          <p:cNvPr id="185" name="Google Shape;185;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nl-NL"/>
              <a:t>22</a:t>
            </a:fld>
            <a:endParaRPr/>
          </a:p>
        </p:txBody>
      </p:sp>
      <p:pic>
        <p:nvPicPr>
          <p:cNvPr id="186" name="Google Shape;186;p11" descr="A poster with text and images&#10;&#10;Description automatically generated with medium confidence"/>
          <p:cNvPicPr preferRelativeResize="0"/>
          <p:nvPr/>
        </p:nvPicPr>
        <p:blipFill rotWithShape="1">
          <a:blip r:embed="rId3">
            <a:alphaModFix/>
          </a:blip>
          <a:srcRect/>
          <a:stretch/>
        </p:blipFill>
        <p:spPr>
          <a:xfrm>
            <a:off x="4353140" y="745925"/>
            <a:ext cx="3798540" cy="536615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4"/>
          <p:cNvSpPr txBox="1">
            <a:spLocks noGrp="1"/>
          </p:cNvSpPr>
          <p:nvPr>
            <p:ph type="title"/>
          </p:nvPr>
        </p:nvSpPr>
        <p:spPr>
          <a:xfrm>
            <a:off x="1397478" y="365125"/>
            <a:ext cx="995632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ct val="111111"/>
              <a:buFont typeface="Calibri"/>
              <a:buNone/>
            </a:pPr>
            <a:r>
              <a:rPr lang="nl-NL" dirty="0"/>
              <a:t>De mythes over lage rugpijn ontkracht: </a:t>
            </a:r>
            <a:br>
              <a:rPr lang="nl-NL" dirty="0"/>
            </a:br>
            <a:r>
              <a:rPr lang="nl-NL" dirty="0"/>
              <a:t> </a:t>
            </a:r>
            <a:endParaRPr dirty="0"/>
          </a:p>
        </p:txBody>
      </p:sp>
      <p:sp>
        <p:nvSpPr>
          <p:cNvPr id="241" name="Google Shape;241;p24"/>
          <p:cNvSpPr txBox="1">
            <a:spLocks noGrp="1"/>
          </p:cNvSpPr>
          <p:nvPr>
            <p:ph type="body" idx="1"/>
          </p:nvPr>
        </p:nvSpPr>
        <p:spPr>
          <a:xfrm>
            <a:off x="1315844" y="1505415"/>
            <a:ext cx="10037956" cy="467154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2200"/>
              </a:spcBef>
              <a:spcAft>
                <a:spcPts val="0"/>
              </a:spcAft>
              <a:buClr>
                <a:srgbClr val="2F5496"/>
              </a:buClr>
              <a:buSzPts val="2800"/>
              <a:buNone/>
            </a:pPr>
            <a:br>
              <a:rPr lang="nl-NL"/>
            </a:br>
            <a:endParaRPr/>
          </a:p>
        </p:txBody>
      </p:sp>
      <p:sp>
        <p:nvSpPr>
          <p:cNvPr id="242" name="Google Shape;242;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nl-NL"/>
              <a:t>23</a:t>
            </a:fld>
            <a:endParaRPr/>
          </a:p>
        </p:txBody>
      </p:sp>
      <p:sp>
        <p:nvSpPr>
          <p:cNvPr id="3" name="Tekstvak 2">
            <a:extLst>
              <a:ext uri="{FF2B5EF4-FFF2-40B4-BE49-F238E27FC236}">
                <a16:creationId xmlns:a16="http://schemas.microsoft.com/office/drawing/2014/main" id="{434BEEDD-EB4A-F2B0-6CF9-494F343354DA}"/>
              </a:ext>
            </a:extLst>
          </p:cNvPr>
          <p:cNvSpPr txBox="1"/>
          <p:nvPr/>
        </p:nvSpPr>
        <p:spPr>
          <a:xfrm>
            <a:off x="1515649" y="1315234"/>
            <a:ext cx="9074092" cy="4944880"/>
          </a:xfrm>
          <a:prstGeom prst="rect">
            <a:avLst/>
          </a:prstGeom>
          <a:noFill/>
        </p:spPr>
        <p:txBody>
          <a:bodyPr wrap="square">
            <a:spAutoFit/>
          </a:bodyPr>
          <a:lstStyle/>
          <a:p>
            <a:pPr fontAlgn="base">
              <a:lnSpc>
                <a:spcPct val="107000"/>
              </a:lnSpc>
              <a:spcAft>
                <a:spcPts val="800"/>
              </a:spcAft>
            </a:pPr>
            <a:r>
              <a:rPr lang="nl-BE" sz="1600" b="1" dirty="0">
                <a:solidFill>
                  <a:srgbClr val="052E7F"/>
                </a:solidFill>
                <a:highlight>
                  <a:srgbClr val="FFFFFF"/>
                </a:highlight>
                <a:latin typeface="Calibri" panose="020F0502020204030204" pitchFamily="34" charset="0"/>
                <a:ea typeface="Times New Roman" panose="02020603050405020304" pitchFamily="18" charset="0"/>
                <a:cs typeface="Calibri" panose="020F0502020204030204" pitchFamily="34" charset="0"/>
              </a:rPr>
              <a:t>L</a:t>
            </a:r>
            <a:r>
              <a:rPr lang="nl-BE" sz="1600" b="1" kern="0" dirty="0">
                <a:solidFill>
                  <a:srgbClr val="052E7F"/>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age rugpijn is meestal een ernstige medische conditie.</a:t>
            </a:r>
            <a:endParaRPr lang="nl-BE" sz="1600" kern="1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1920"/>
              </a:spcAft>
            </a:pPr>
            <a:r>
              <a:rPr lang="nl-BE" sz="1600" kern="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Aanhoudende rugpijn is vervelend en kan leiden tot beperkingen, maar wordt zelden veroorzaakt door een levensbedreigende aandoening en je komt zelden in een rolstoel terecht. </a:t>
            </a:r>
            <a:endParaRPr lang="nl-BE" sz="1600" kern="1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nl-BE" sz="1600" b="1" dirty="0">
                <a:solidFill>
                  <a:srgbClr val="052E7F"/>
                </a:solidFill>
                <a:highlight>
                  <a:srgbClr val="FFFFFF"/>
                </a:highlight>
                <a:latin typeface="Calibri" panose="020F0502020204030204" pitchFamily="34" charset="0"/>
                <a:ea typeface="Times New Roman" panose="02020603050405020304" pitchFamily="18" charset="0"/>
                <a:cs typeface="Calibri" panose="020F0502020204030204" pitchFamily="34" charset="0"/>
              </a:rPr>
              <a:t>L</a:t>
            </a:r>
            <a:r>
              <a:rPr lang="nl-BE" sz="1600" b="1" kern="0" dirty="0">
                <a:solidFill>
                  <a:srgbClr val="052E7F"/>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age rugpijn gaat niet meer weg en wordt erger als ik ouder word.</a:t>
            </a:r>
            <a:endParaRPr lang="nl-BE" sz="1600" kern="1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r>
              <a:rPr lang="nl-BE" sz="1600" kern="0" dirty="0">
                <a:solidFill>
                  <a:srgbClr val="000000"/>
                </a:solidFill>
                <a:effectLst/>
                <a:latin typeface="Calibri" panose="020F0502020204030204" pitchFamily="34" charset="0"/>
                <a:ea typeface="Times New Roman" panose="02020603050405020304" pitchFamily="18" charset="0"/>
              </a:rPr>
              <a:t>De meeste periodes met lage rugpijn worden weer beter, het kan alleen een tijdje duren. De periodes met klachten worden ook niet erger als we ouder worden, ondanks dat dit soms wel gezegd wordt. </a:t>
            </a:r>
          </a:p>
          <a:p>
            <a:endParaRPr lang="nl-BE" sz="1600" dirty="0">
              <a:latin typeface="Calibri" panose="020F0502020204030204" pitchFamily="34" charset="0"/>
            </a:endParaRPr>
          </a:p>
          <a:p>
            <a:pPr fontAlgn="base">
              <a:lnSpc>
                <a:spcPct val="107000"/>
              </a:lnSpc>
              <a:spcAft>
                <a:spcPts val="800"/>
              </a:spcAft>
            </a:pPr>
            <a:r>
              <a:rPr lang="nl-BE" sz="1600" b="1" dirty="0">
                <a:solidFill>
                  <a:srgbClr val="052E7F"/>
                </a:solidFill>
                <a:highlight>
                  <a:srgbClr val="FFFFFF"/>
                </a:highlight>
                <a:latin typeface="Calibri" panose="020F0502020204030204" pitchFamily="34" charset="0"/>
                <a:ea typeface="Times New Roman" panose="02020603050405020304" pitchFamily="18" charset="0"/>
                <a:cs typeface="Calibri" panose="020F0502020204030204" pitchFamily="34" charset="0"/>
              </a:rPr>
              <a:t>C</a:t>
            </a:r>
            <a:r>
              <a:rPr lang="nl-BE" sz="1600" b="1" kern="0" dirty="0">
                <a:solidFill>
                  <a:srgbClr val="052E7F"/>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hronische rugpijn hangt altijd samen met beschadigingen in mijn rug. </a:t>
            </a:r>
            <a:endParaRPr lang="nl-BE" sz="1600" kern="1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nl-BE" sz="1600" kern="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Een negatieve </a:t>
            </a:r>
            <a:r>
              <a:rPr lang="nl-BE" sz="1600" kern="0" dirty="0" err="1">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mindset</a:t>
            </a:r>
            <a:r>
              <a:rPr lang="nl-BE" sz="1600" kern="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angst voor bewegingen (onderuit gezakt zitten, bukken/tillen, enz.), negatieve verwachtingen voor het herstel en verkeerd met de klachten omgaan zijn belangrijkere voorspellers voor herstel dan ‘beschadigingen’ in de rug. </a:t>
            </a:r>
            <a:endParaRPr lang="nl-BE" sz="1600" kern="1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nl-BE" sz="1600" b="1" dirty="0">
                <a:solidFill>
                  <a:srgbClr val="052E7F"/>
                </a:solidFill>
                <a:highlight>
                  <a:srgbClr val="FFFFFF"/>
                </a:highlight>
                <a:latin typeface="Calibri" panose="020F0502020204030204" pitchFamily="34" charset="0"/>
                <a:ea typeface="Times New Roman" panose="02020603050405020304" pitchFamily="18" charset="0"/>
                <a:cs typeface="Calibri" panose="020F0502020204030204" pitchFamily="34" charset="0"/>
              </a:rPr>
              <a:t>S</a:t>
            </a:r>
            <a:r>
              <a:rPr lang="nl-BE" sz="1600" b="1" kern="0" dirty="0">
                <a:solidFill>
                  <a:srgbClr val="052E7F"/>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cans zijn altijd nodig om de oorzaak van rugklachten te achterhalen.</a:t>
            </a:r>
            <a:endParaRPr lang="nl-BE" sz="1600" kern="1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1920"/>
              </a:spcAft>
            </a:pPr>
            <a:r>
              <a:rPr lang="nl-BE" sz="1600" dirty="0">
                <a:highlight>
                  <a:srgbClr val="FFFFFF"/>
                </a:highlight>
                <a:latin typeface="Calibri" panose="020F0502020204030204" pitchFamily="34" charset="0"/>
                <a:ea typeface="Times New Roman" panose="02020603050405020304" pitchFamily="18" charset="0"/>
                <a:cs typeface="Calibri" panose="020F0502020204030204" pitchFamily="34" charset="0"/>
              </a:rPr>
              <a:t>E</a:t>
            </a:r>
            <a:r>
              <a:rPr lang="nl-BE" sz="1600" kern="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en scan zegt niks over de prognose van herstel, over toekomstige klachten en draagt niet bij aan het herstel van rugpijn.</a:t>
            </a:r>
            <a:endParaRPr lang="nl-BE" sz="1600" kern="1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endParaRPr lang="nl-BE"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4"/>
          <p:cNvSpPr txBox="1">
            <a:spLocks noGrp="1"/>
          </p:cNvSpPr>
          <p:nvPr>
            <p:ph type="title"/>
          </p:nvPr>
        </p:nvSpPr>
        <p:spPr>
          <a:xfrm>
            <a:off x="1397478" y="365125"/>
            <a:ext cx="995632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ct val="111111"/>
              <a:buFont typeface="Calibri"/>
              <a:buNone/>
            </a:pPr>
            <a:r>
              <a:rPr lang="nl-NL" dirty="0"/>
              <a:t>De mythes over lage rugpijn ontkracht: </a:t>
            </a:r>
            <a:br>
              <a:rPr lang="nl-NL" dirty="0"/>
            </a:br>
            <a:r>
              <a:rPr lang="nl-NL" dirty="0"/>
              <a:t> </a:t>
            </a:r>
            <a:endParaRPr dirty="0"/>
          </a:p>
        </p:txBody>
      </p:sp>
      <p:sp>
        <p:nvSpPr>
          <p:cNvPr id="241" name="Google Shape;241;p24"/>
          <p:cNvSpPr txBox="1">
            <a:spLocks noGrp="1"/>
          </p:cNvSpPr>
          <p:nvPr>
            <p:ph type="body" idx="1"/>
          </p:nvPr>
        </p:nvSpPr>
        <p:spPr>
          <a:xfrm>
            <a:off x="1315844" y="1505415"/>
            <a:ext cx="10037956" cy="467154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2200"/>
              </a:spcBef>
              <a:spcAft>
                <a:spcPts val="0"/>
              </a:spcAft>
              <a:buClr>
                <a:srgbClr val="2F5496"/>
              </a:buClr>
              <a:buSzPts val="2800"/>
              <a:buNone/>
            </a:pPr>
            <a:br>
              <a:rPr lang="nl-NL" dirty="0"/>
            </a:br>
            <a:endParaRPr dirty="0"/>
          </a:p>
        </p:txBody>
      </p:sp>
      <p:sp>
        <p:nvSpPr>
          <p:cNvPr id="242" name="Google Shape;242;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nl-NL"/>
              <a:t>24</a:t>
            </a:fld>
            <a:endParaRPr/>
          </a:p>
        </p:txBody>
      </p:sp>
      <p:sp>
        <p:nvSpPr>
          <p:cNvPr id="3" name="Tekstvak 2">
            <a:extLst>
              <a:ext uri="{FF2B5EF4-FFF2-40B4-BE49-F238E27FC236}">
                <a16:creationId xmlns:a16="http://schemas.microsoft.com/office/drawing/2014/main" id="{434BEEDD-EB4A-F2B0-6CF9-494F343354DA}"/>
              </a:ext>
            </a:extLst>
          </p:cNvPr>
          <p:cNvSpPr txBox="1"/>
          <p:nvPr/>
        </p:nvSpPr>
        <p:spPr>
          <a:xfrm>
            <a:off x="1490597" y="1252604"/>
            <a:ext cx="9099144" cy="4649221"/>
          </a:xfrm>
          <a:prstGeom prst="rect">
            <a:avLst/>
          </a:prstGeom>
          <a:noFill/>
        </p:spPr>
        <p:txBody>
          <a:bodyPr wrap="square">
            <a:spAutoFit/>
          </a:bodyPr>
          <a:lstStyle/>
          <a:p>
            <a:pPr fontAlgn="base">
              <a:lnSpc>
                <a:spcPct val="107000"/>
              </a:lnSpc>
              <a:spcAft>
                <a:spcPts val="800"/>
              </a:spcAft>
            </a:pPr>
            <a:r>
              <a:rPr lang="nl-BE" sz="1600" b="1" dirty="0">
                <a:solidFill>
                  <a:srgbClr val="052E7F"/>
                </a:solidFill>
                <a:highlight>
                  <a:srgbClr val="FFFFFF"/>
                </a:highlight>
                <a:latin typeface="Calibri" panose="020F0502020204030204" pitchFamily="34" charset="0"/>
                <a:ea typeface="Times New Roman" panose="02020603050405020304" pitchFamily="18" charset="0"/>
                <a:cs typeface="Calibri" panose="020F0502020204030204" pitchFamily="34" charset="0"/>
              </a:rPr>
              <a:t>P</a:t>
            </a:r>
            <a:r>
              <a:rPr lang="nl-BE" sz="1600" b="1" kern="0" dirty="0">
                <a:solidFill>
                  <a:srgbClr val="052E7F"/>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ijn bij sporten en bewegen is een teken dat er schade ontstaat bij de wervelkolom en is een teken om de activiteit te stoppen, of aan te passen</a:t>
            </a:r>
            <a:endParaRPr lang="nl-BE" sz="1600" kern="1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1920"/>
              </a:spcAft>
            </a:pPr>
            <a:r>
              <a:rPr lang="nl-BE" sz="1600" dirty="0">
                <a:highlight>
                  <a:srgbClr val="FFFFFF"/>
                </a:highlight>
                <a:latin typeface="Calibri" panose="020F0502020204030204" pitchFamily="34" charset="0"/>
                <a:ea typeface="Times New Roman" panose="02020603050405020304" pitchFamily="18" charset="0"/>
                <a:cs typeface="Calibri" panose="020F0502020204030204" pitchFamily="34" charset="0"/>
              </a:rPr>
              <a:t>R</a:t>
            </a:r>
            <a:r>
              <a:rPr lang="nl-BE" sz="1600" kern="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ustig opbouwen van de activiteiten (tillen, wandelen, sporten, etc.) en bewegingen van de rug in </a:t>
            </a:r>
            <a:r>
              <a:rPr lang="nl-BE" sz="1600" u="sng" kern="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alle</a:t>
            </a:r>
            <a:r>
              <a:rPr lang="nl-BE" sz="1600" kern="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richtingen is veilig en gezond voor de wervelkolom.</a:t>
            </a:r>
            <a:endParaRPr lang="nl-BE" sz="1600" kern="100" dirty="0">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1920"/>
              </a:spcAft>
            </a:pPr>
            <a:r>
              <a:rPr lang="nl-BE" sz="1600" b="1" dirty="0">
                <a:solidFill>
                  <a:srgbClr val="052E7F"/>
                </a:solidFill>
                <a:highlight>
                  <a:srgbClr val="FFFFFF"/>
                </a:highlight>
                <a:latin typeface="Calibri" panose="020F0502020204030204" pitchFamily="34" charset="0"/>
                <a:ea typeface="Times New Roman" panose="02020603050405020304" pitchFamily="18" charset="0"/>
                <a:cs typeface="Calibri" panose="020F0502020204030204" pitchFamily="34" charset="0"/>
              </a:rPr>
              <a:t>L</a:t>
            </a:r>
            <a:r>
              <a:rPr lang="nl-BE" sz="1600" b="1" kern="0" dirty="0">
                <a:solidFill>
                  <a:srgbClr val="052E7F"/>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age rugpijn wordt veroorzaakt door een slechte houding bij het zitten, staan en tillen.</a:t>
            </a:r>
            <a:endParaRPr lang="nl-BE" sz="1600" kern="1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1920"/>
              </a:spcAft>
            </a:pPr>
            <a:r>
              <a:rPr lang="nl-BE" sz="1600" dirty="0">
                <a:highlight>
                  <a:srgbClr val="FFFFFF"/>
                </a:highlight>
                <a:latin typeface="Calibri" panose="020F0502020204030204" pitchFamily="34" charset="0"/>
                <a:ea typeface="Times New Roman" panose="02020603050405020304" pitchFamily="18" charset="0"/>
                <a:cs typeface="Calibri" panose="020F0502020204030204" pitchFamily="34" charset="0"/>
              </a:rPr>
              <a:t>D</a:t>
            </a:r>
            <a:r>
              <a:rPr lang="nl-BE" sz="1600" kern="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e houding van de rug tijdens zitten, staan en tillen hangt niet samen met lage rugpijn, of het voorspellen van toekomstige rugpijn.</a:t>
            </a:r>
            <a:endParaRPr lang="nl-BE" sz="1600" kern="1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nl-BE" sz="1600" b="1" dirty="0">
                <a:solidFill>
                  <a:srgbClr val="052E7F"/>
                </a:solidFill>
                <a:highlight>
                  <a:srgbClr val="FFFFFF"/>
                </a:highlight>
                <a:latin typeface="Calibri" panose="020F0502020204030204" pitchFamily="34" charset="0"/>
                <a:ea typeface="Times New Roman" panose="02020603050405020304" pitchFamily="18" charset="0"/>
                <a:cs typeface="Calibri" panose="020F0502020204030204" pitchFamily="34" charset="0"/>
              </a:rPr>
              <a:t>L</a:t>
            </a:r>
            <a:r>
              <a:rPr lang="nl-BE" sz="1600" b="1" kern="0" dirty="0">
                <a:solidFill>
                  <a:srgbClr val="052E7F"/>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age rugpijn wordt veroorzaakt door zwakke ‘</a:t>
            </a:r>
            <a:r>
              <a:rPr lang="nl-BE" sz="1600" b="1" kern="0" dirty="0" err="1">
                <a:solidFill>
                  <a:srgbClr val="052E7F"/>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core</a:t>
            </a:r>
            <a:r>
              <a:rPr lang="nl-BE" sz="1600" b="1" kern="0" dirty="0">
                <a:solidFill>
                  <a:srgbClr val="052E7F"/>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musculatuur en een sterke ‘</a:t>
            </a:r>
            <a:r>
              <a:rPr lang="nl-BE" sz="1600" b="1" kern="0" dirty="0" err="1">
                <a:solidFill>
                  <a:srgbClr val="052E7F"/>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core</a:t>
            </a:r>
            <a:r>
              <a:rPr lang="nl-BE" sz="1600" b="1" kern="0" dirty="0">
                <a:solidFill>
                  <a:srgbClr val="052E7F"/>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beschermt tegen toekomstige rugpijn.</a:t>
            </a:r>
            <a:endParaRPr lang="nl-BE" sz="1600" kern="1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1920"/>
              </a:spcAft>
            </a:pPr>
            <a:r>
              <a:rPr lang="nl-BE" sz="1600" dirty="0">
                <a:highlight>
                  <a:srgbClr val="FFFFFF"/>
                </a:highlight>
                <a:latin typeface="Calibri" panose="020F0502020204030204" pitchFamily="34" charset="0"/>
                <a:ea typeface="Times New Roman" panose="02020603050405020304" pitchFamily="18" charset="0"/>
                <a:cs typeface="Calibri" panose="020F0502020204030204" pitchFamily="34" charset="0"/>
              </a:rPr>
              <a:t>E</a:t>
            </a:r>
            <a:r>
              <a:rPr lang="nl-BE" sz="1600" kern="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en zwakke ‘</a:t>
            </a:r>
            <a:r>
              <a:rPr lang="nl-BE" sz="1600" kern="0" dirty="0" err="1">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core</a:t>
            </a:r>
            <a:r>
              <a:rPr lang="nl-BE" sz="1600" kern="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is geen reden voor rugpijn. De meeste mensen met rugpijn gebruiken de spieren van de ‘</a:t>
            </a:r>
            <a:r>
              <a:rPr lang="nl-BE" sz="1600" kern="0" dirty="0" err="1">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core</a:t>
            </a:r>
            <a:r>
              <a:rPr lang="nl-BE" sz="1600" kern="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te veel. Hoewel het goed is om een sterke ‘</a:t>
            </a:r>
            <a:r>
              <a:rPr lang="nl-BE" sz="1600" kern="0" dirty="0" err="1">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core</a:t>
            </a:r>
            <a:r>
              <a:rPr lang="nl-BE" sz="1600" kern="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te hebben, is het ook noodzakelijk de spieren te ontspannen als ze niet nodig zijn.</a:t>
            </a:r>
            <a:endParaRPr lang="nl-BE" sz="1600" kern="1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endParaRPr lang="nl-BE" dirty="0"/>
          </a:p>
        </p:txBody>
      </p:sp>
    </p:spTree>
    <p:extLst>
      <p:ext uri="{BB962C8B-B14F-4D97-AF65-F5344CB8AC3E}">
        <p14:creationId xmlns:p14="http://schemas.microsoft.com/office/powerpoint/2010/main" val="19803774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4"/>
          <p:cNvSpPr txBox="1">
            <a:spLocks noGrp="1"/>
          </p:cNvSpPr>
          <p:nvPr>
            <p:ph type="title"/>
          </p:nvPr>
        </p:nvSpPr>
        <p:spPr>
          <a:xfrm>
            <a:off x="1397478" y="365125"/>
            <a:ext cx="995632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ct val="111111"/>
              <a:buFont typeface="Calibri"/>
              <a:buNone/>
            </a:pPr>
            <a:r>
              <a:rPr lang="nl-NL" dirty="0"/>
              <a:t>De mythes over lage rugpijn ontkracht: </a:t>
            </a:r>
            <a:br>
              <a:rPr lang="nl-NL" dirty="0"/>
            </a:br>
            <a:r>
              <a:rPr lang="nl-NL" dirty="0"/>
              <a:t> </a:t>
            </a:r>
            <a:endParaRPr dirty="0"/>
          </a:p>
        </p:txBody>
      </p:sp>
      <p:sp>
        <p:nvSpPr>
          <p:cNvPr id="241" name="Google Shape;241;p24"/>
          <p:cNvSpPr txBox="1">
            <a:spLocks noGrp="1"/>
          </p:cNvSpPr>
          <p:nvPr>
            <p:ph type="body" idx="1"/>
          </p:nvPr>
        </p:nvSpPr>
        <p:spPr>
          <a:xfrm>
            <a:off x="1320132" y="1297678"/>
            <a:ext cx="10033667" cy="487928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2200"/>
              </a:spcBef>
              <a:spcAft>
                <a:spcPts val="0"/>
              </a:spcAft>
              <a:buClr>
                <a:srgbClr val="2F5496"/>
              </a:buClr>
              <a:buSzPts val="2800"/>
              <a:buNone/>
            </a:pPr>
            <a:br>
              <a:rPr lang="nl-NL" dirty="0"/>
            </a:br>
            <a:endParaRPr dirty="0"/>
          </a:p>
        </p:txBody>
      </p:sp>
      <p:sp>
        <p:nvSpPr>
          <p:cNvPr id="242" name="Google Shape;242;p24"/>
          <p:cNvSpPr txBox="1">
            <a:spLocks noGrp="1"/>
          </p:cNvSpPr>
          <p:nvPr>
            <p:ph type="sldNum" idx="12"/>
          </p:nvPr>
        </p:nvSpPr>
        <p:spPr>
          <a:xfrm>
            <a:off x="8610599" y="6310312"/>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nl-NL"/>
              <a:t>25</a:t>
            </a:fld>
            <a:endParaRPr/>
          </a:p>
        </p:txBody>
      </p:sp>
      <p:sp>
        <p:nvSpPr>
          <p:cNvPr id="3" name="Tekstvak 2">
            <a:extLst>
              <a:ext uri="{FF2B5EF4-FFF2-40B4-BE49-F238E27FC236}">
                <a16:creationId xmlns:a16="http://schemas.microsoft.com/office/drawing/2014/main" id="{434BEEDD-EB4A-F2B0-6CF9-494F343354DA}"/>
              </a:ext>
            </a:extLst>
          </p:cNvPr>
          <p:cNvSpPr txBox="1"/>
          <p:nvPr/>
        </p:nvSpPr>
        <p:spPr>
          <a:xfrm>
            <a:off x="1558954" y="1229177"/>
            <a:ext cx="9074091" cy="5081135"/>
          </a:xfrm>
          <a:prstGeom prst="rect">
            <a:avLst/>
          </a:prstGeom>
          <a:noFill/>
        </p:spPr>
        <p:txBody>
          <a:bodyPr wrap="square">
            <a:spAutoFit/>
          </a:bodyPr>
          <a:lstStyle/>
          <a:p>
            <a:pPr fontAlgn="base">
              <a:lnSpc>
                <a:spcPct val="107000"/>
              </a:lnSpc>
              <a:spcAft>
                <a:spcPts val="800"/>
              </a:spcAft>
            </a:pPr>
            <a:r>
              <a:rPr lang="nl-BE" sz="1600" b="1" dirty="0">
                <a:solidFill>
                  <a:srgbClr val="052E7F"/>
                </a:solidFill>
                <a:highlight>
                  <a:srgbClr val="FFFFFF"/>
                </a:highlight>
                <a:latin typeface="Calibri" panose="020F0502020204030204" pitchFamily="34" charset="0"/>
                <a:ea typeface="Times New Roman" panose="02020603050405020304" pitchFamily="18" charset="0"/>
                <a:cs typeface="Calibri" panose="020F0502020204030204" pitchFamily="34" charset="0"/>
              </a:rPr>
              <a:t>R</a:t>
            </a:r>
            <a:r>
              <a:rPr lang="nl-BE" sz="1600" b="1" kern="0" dirty="0">
                <a:solidFill>
                  <a:srgbClr val="052E7F"/>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egelmatig de rug belasten leidt tot het afslijten en uiteindelijk schade.</a:t>
            </a:r>
            <a:endParaRPr lang="nl-BE" sz="1600" kern="1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1920"/>
              </a:spcAft>
            </a:pPr>
            <a:r>
              <a:rPr lang="nl-BE" sz="1600" dirty="0">
                <a:highlight>
                  <a:srgbClr val="FFFFFF"/>
                </a:highlight>
                <a:latin typeface="Calibri" panose="020F0502020204030204" pitchFamily="34" charset="0"/>
                <a:ea typeface="Times New Roman" panose="02020603050405020304" pitchFamily="18" charset="0"/>
                <a:cs typeface="Calibri" panose="020F0502020204030204" pitchFamily="34" charset="0"/>
              </a:rPr>
              <a:t>B</a:t>
            </a:r>
            <a:r>
              <a:rPr lang="nl-BE" sz="1600" kern="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ewegen van de rug is veilig, regelmatig, gedoseerd</a:t>
            </a:r>
            <a:r>
              <a:rPr lang="nl-BE" sz="1600" dirty="0">
                <a:highlight>
                  <a:srgbClr val="FFFFFF"/>
                </a:highlight>
                <a:latin typeface="Calibri" panose="020F0502020204030204" pitchFamily="34" charset="0"/>
                <a:ea typeface="Times New Roman" panose="02020603050405020304" pitchFamily="18" charset="0"/>
                <a:cs typeface="Calibri" panose="020F0502020204030204" pitchFamily="34" charset="0"/>
              </a:rPr>
              <a:t>. B</a:t>
            </a:r>
            <a:r>
              <a:rPr lang="nl-BE" sz="1600" kern="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elasten van de rug bouwt weerstand op. Leidt niet tot afslijten. </a:t>
            </a:r>
            <a:endParaRPr lang="nl-BE" sz="1600" kern="1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nl-BE" sz="1600" b="1" dirty="0">
                <a:solidFill>
                  <a:srgbClr val="052E7F"/>
                </a:solidFill>
                <a:highlight>
                  <a:srgbClr val="FFFFFF"/>
                </a:highlight>
                <a:latin typeface="Calibri" panose="020F0502020204030204" pitchFamily="34" charset="0"/>
                <a:ea typeface="Times New Roman" panose="02020603050405020304" pitchFamily="18" charset="0"/>
                <a:cs typeface="Calibri" panose="020F0502020204030204" pitchFamily="34" charset="0"/>
              </a:rPr>
              <a:t>H</a:t>
            </a:r>
            <a:r>
              <a:rPr lang="nl-BE" sz="1600" b="1" kern="0" dirty="0">
                <a:solidFill>
                  <a:srgbClr val="052E7F"/>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et opvlammen van de pijn is een teken van schade en rust is noodzakelijk.</a:t>
            </a:r>
            <a:endParaRPr lang="nl-BE" sz="1600" kern="1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1920"/>
              </a:spcAft>
            </a:pPr>
            <a:r>
              <a:rPr lang="nl-BE" sz="1600" dirty="0">
                <a:highlight>
                  <a:srgbClr val="FFFFFF"/>
                </a:highlight>
                <a:latin typeface="Calibri" panose="020F0502020204030204" pitchFamily="34" charset="0"/>
                <a:ea typeface="Times New Roman" panose="02020603050405020304" pitchFamily="18" charset="0"/>
                <a:cs typeface="Calibri" panose="020F0502020204030204" pitchFamily="34" charset="0"/>
              </a:rPr>
              <a:t>O</a:t>
            </a:r>
            <a:r>
              <a:rPr lang="nl-BE" sz="1600" kern="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pvlammen van pijn hangt meer samen met veranderingen in activiteiten (te snel, te veel doen bijvoorbeeld), stress en humeur, dan met structurele schade.</a:t>
            </a:r>
            <a:endParaRPr lang="nl-BE" sz="1600" kern="1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nl-BE" sz="1600" b="1" dirty="0">
                <a:solidFill>
                  <a:srgbClr val="052E7F"/>
                </a:solidFill>
                <a:highlight>
                  <a:srgbClr val="FFFFFF"/>
                </a:highlight>
                <a:latin typeface="Calibri" panose="020F0502020204030204" pitchFamily="34" charset="0"/>
                <a:ea typeface="Times New Roman" panose="02020603050405020304" pitchFamily="18" charset="0"/>
                <a:cs typeface="Calibri" panose="020F0502020204030204" pitchFamily="34" charset="0"/>
              </a:rPr>
              <a:t>B</a:t>
            </a:r>
            <a:r>
              <a:rPr lang="nl-BE" sz="1600" b="1" kern="0" dirty="0">
                <a:solidFill>
                  <a:srgbClr val="052E7F"/>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ehandelingen zoals sterke pijnmedicatie, injecties en operaties zijn effectief en noodzakelijk voor de behandeling bij lage rugpijn.</a:t>
            </a:r>
            <a:endParaRPr lang="nl-BE" sz="1600" kern="1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1920"/>
              </a:spcAft>
            </a:pPr>
            <a:r>
              <a:rPr lang="nl-BE" sz="1600" dirty="0">
                <a:highlight>
                  <a:srgbClr val="FFFFFF"/>
                </a:highlight>
                <a:latin typeface="Calibri" panose="020F0502020204030204" pitchFamily="34" charset="0"/>
                <a:ea typeface="Times New Roman" panose="02020603050405020304" pitchFamily="18" charset="0"/>
                <a:cs typeface="Calibri" panose="020F0502020204030204" pitchFamily="34" charset="0"/>
              </a:rPr>
              <a:t>E</a:t>
            </a:r>
            <a:r>
              <a:rPr lang="nl-BE" sz="1600" kern="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ffectieve zorg bij lage rugpijn is relatief goedkoop en veilig. Hieronder valt voorlichting waarbij de patiënt centraal staat, draait om een positieve </a:t>
            </a:r>
            <a:r>
              <a:rPr lang="nl-BE" sz="1600" kern="0" dirty="0" err="1">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mindset</a:t>
            </a:r>
            <a:r>
              <a:rPr lang="nl-BE" sz="1600" kern="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en coaching over het optimaliseren van fysieke activiteiten en mentale gezondheid (het weer oppakken van activiteiten, sociale activiteiten, een gezond slaapritme, lichaamsgewicht en betaalde werkzaamheden).</a:t>
            </a:r>
          </a:p>
          <a:p>
            <a:pPr fontAlgn="base">
              <a:lnSpc>
                <a:spcPct val="107000"/>
              </a:lnSpc>
              <a:spcAft>
                <a:spcPts val="1920"/>
              </a:spcAft>
            </a:pPr>
            <a:r>
              <a:rPr lang="nl-BE" sz="1000" i="1" kern="0" dirty="0">
                <a:solidFill>
                  <a:srgbClr val="000000"/>
                </a:solidFill>
                <a:effectLst/>
                <a:latin typeface="Calibri" panose="020F0502020204030204" pitchFamily="34" charset="0"/>
                <a:ea typeface="Times New Roman" panose="02020603050405020304" pitchFamily="18" charset="0"/>
              </a:rPr>
              <a:t>Back to basics: 10 </a:t>
            </a:r>
            <a:r>
              <a:rPr lang="nl-BE" sz="1000" i="1" kern="0" dirty="0" err="1">
                <a:solidFill>
                  <a:srgbClr val="000000"/>
                </a:solidFill>
                <a:effectLst/>
                <a:latin typeface="Calibri" panose="020F0502020204030204" pitchFamily="34" charset="0"/>
                <a:ea typeface="Times New Roman" panose="02020603050405020304" pitchFamily="18" charset="0"/>
              </a:rPr>
              <a:t>facts</a:t>
            </a:r>
            <a:r>
              <a:rPr lang="nl-BE" sz="1000" i="1" kern="0" dirty="0">
                <a:solidFill>
                  <a:srgbClr val="000000"/>
                </a:solidFill>
                <a:effectLst/>
                <a:latin typeface="Calibri" panose="020F0502020204030204" pitchFamily="34" charset="0"/>
                <a:ea typeface="Times New Roman" panose="02020603050405020304" pitchFamily="18" charset="0"/>
              </a:rPr>
              <a:t> </a:t>
            </a:r>
            <a:r>
              <a:rPr lang="nl-BE" sz="1000" i="1" kern="0" dirty="0" err="1">
                <a:solidFill>
                  <a:srgbClr val="000000"/>
                </a:solidFill>
                <a:effectLst/>
                <a:latin typeface="Calibri" panose="020F0502020204030204" pitchFamily="34" charset="0"/>
                <a:ea typeface="Times New Roman" panose="02020603050405020304" pitchFamily="18" charset="0"/>
              </a:rPr>
              <a:t>every</a:t>
            </a:r>
            <a:r>
              <a:rPr lang="nl-BE" sz="1000" i="1" kern="0" dirty="0">
                <a:solidFill>
                  <a:srgbClr val="000000"/>
                </a:solidFill>
                <a:effectLst/>
                <a:latin typeface="Calibri" panose="020F0502020204030204" pitchFamily="34" charset="0"/>
                <a:ea typeface="Times New Roman" panose="02020603050405020304" pitchFamily="18" charset="0"/>
              </a:rPr>
              <a:t> person </a:t>
            </a:r>
            <a:r>
              <a:rPr lang="nl-BE" sz="1000" i="1" kern="0" dirty="0" err="1">
                <a:solidFill>
                  <a:srgbClr val="000000"/>
                </a:solidFill>
                <a:effectLst/>
                <a:latin typeface="Calibri" panose="020F0502020204030204" pitchFamily="34" charset="0"/>
                <a:ea typeface="Times New Roman" panose="02020603050405020304" pitchFamily="18" charset="0"/>
              </a:rPr>
              <a:t>should</a:t>
            </a:r>
            <a:r>
              <a:rPr lang="nl-BE" sz="1000" i="1" kern="0" dirty="0">
                <a:solidFill>
                  <a:srgbClr val="000000"/>
                </a:solidFill>
                <a:effectLst/>
                <a:latin typeface="Calibri" panose="020F0502020204030204" pitchFamily="34" charset="0"/>
                <a:ea typeface="Times New Roman" panose="02020603050405020304" pitchFamily="18" charset="0"/>
              </a:rPr>
              <a:t> know about back pain, </a:t>
            </a:r>
            <a:r>
              <a:rPr lang="nl-BE" sz="1000" i="1" kern="0" dirty="0" err="1">
                <a:solidFill>
                  <a:srgbClr val="000000"/>
                </a:solidFill>
                <a:effectLst/>
                <a:latin typeface="Calibri" panose="020F0502020204030204" pitchFamily="34" charset="0"/>
                <a:ea typeface="Times New Roman" panose="02020603050405020304" pitchFamily="18" charset="0"/>
              </a:rPr>
              <a:t>O’Sullivan</a:t>
            </a:r>
            <a:r>
              <a:rPr lang="nl-BE" sz="1000" i="1" kern="0" dirty="0">
                <a:solidFill>
                  <a:srgbClr val="000000"/>
                </a:solidFill>
                <a:effectLst/>
                <a:latin typeface="Calibri" panose="020F0502020204030204" pitchFamily="34" charset="0"/>
                <a:ea typeface="Times New Roman" panose="02020603050405020304" pitchFamily="18" charset="0"/>
              </a:rPr>
              <a:t>, P.B., </a:t>
            </a:r>
            <a:r>
              <a:rPr lang="nl-BE" sz="1000" i="1" kern="0" dirty="0" err="1">
                <a:solidFill>
                  <a:srgbClr val="000000"/>
                </a:solidFill>
                <a:effectLst/>
                <a:latin typeface="Calibri" panose="020F0502020204030204" pitchFamily="34" charset="0"/>
                <a:ea typeface="Times New Roman" panose="02020603050405020304" pitchFamily="18" charset="0"/>
              </a:rPr>
              <a:t>Caneiro</a:t>
            </a:r>
            <a:r>
              <a:rPr lang="nl-BE" sz="1000" i="1" kern="0" dirty="0">
                <a:solidFill>
                  <a:srgbClr val="000000"/>
                </a:solidFill>
                <a:effectLst/>
                <a:latin typeface="Calibri" panose="020F0502020204030204" pitchFamily="34" charset="0"/>
                <a:ea typeface="Times New Roman" panose="02020603050405020304" pitchFamily="18" charset="0"/>
              </a:rPr>
              <a:t>, J.P., </a:t>
            </a:r>
            <a:r>
              <a:rPr lang="nl-BE" sz="1000" i="1" kern="0" dirty="0" err="1">
                <a:solidFill>
                  <a:srgbClr val="000000"/>
                </a:solidFill>
                <a:effectLst/>
                <a:latin typeface="Calibri" panose="020F0502020204030204" pitchFamily="34" charset="0"/>
                <a:ea typeface="Times New Roman" panose="02020603050405020304" pitchFamily="18" charset="0"/>
              </a:rPr>
              <a:t>O’Sullivan</a:t>
            </a:r>
            <a:r>
              <a:rPr lang="nl-BE" sz="1000" i="1" kern="0" dirty="0">
                <a:solidFill>
                  <a:srgbClr val="000000"/>
                </a:solidFill>
                <a:effectLst/>
                <a:latin typeface="Calibri" panose="020F0502020204030204" pitchFamily="34" charset="0"/>
                <a:ea typeface="Times New Roman" panose="02020603050405020304" pitchFamily="18" charset="0"/>
              </a:rPr>
              <a:t>, K., Lin, I., </a:t>
            </a:r>
            <a:r>
              <a:rPr lang="nl-BE" sz="1000" i="1" kern="0" dirty="0" err="1">
                <a:solidFill>
                  <a:srgbClr val="000000"/>
                </a:solidFill>
                <a:effectLst/>
                <a:latin typeface="Calibri" panose="020F0502020204030204" pitchFamily="34" charset="0"/>
                <a:ea typeface="Times New Roman" panose="02020603050405020304" pitchFamily="18" charset="0"/>
              </a:rPr>
              <a:t>Bunzli</a:t>
            </a:r>
            <a:r>
              <a:rPr lang="nl-BE" sz="1000" i="1" kern="0" dirty="0">
                <a:solidFill>
                  <a:srgbClr val="000000"/>
                </a:solidFill>
                <a:effectLst/>
                <a:latin typeface="Calibri" panose="020F0502020204030204" pitchFamily="34" charset="0"/>
                <a:ea typeface="Times New Roman" panose="02020603050405020304" pitchFamily="18" charset="0"/>
              </a:rPr>
              <a:t>, S., </a:t>
            </a:r>
            <a:r>
              <a:rPr lang="nl-BE" sz="1000" i="1" kern="0" dirty="0" err="1">
                <a:solidFill>
                  <a:srgbClr val="000000"/>
                </a:solidFill>
                <a:effectLst/>
                <a:latin typeface="Calibri" panose="020F0502020204030204" pitchFamily="34" charset="0"/>
                <a:ea typeface="Times New Roman" panose="02020603050405020304" pitchFamily="18" charset="0"/>
              </a:rPr>
              <a:t>Wernli</a:t>
            </a:r>
            <a:r>
              <a:rPr lang="nl-BE" sz="1000" i="1" kern="0" dirty="0">
                <a:solidFill>
                  <a:srgbClr val="000000"/>
                </a:solidFill>
                <a:effectLst/>
                <a:latin typeface="Calibri" panose="020F0502020204030204" pitchFamily="34" charset="0"/>
                <a:ea typeface="Times New Roman" panose="02020603050405020304" pitchFamily="18" charset="0"/>
              </a:rPr>
              <a:t>, K. &amp; </a:t>
            </a:r>
            <a:r>
              <a:rPr lang="nl-BE" sz="1000" i="1" kern="0" dirty="0" err="1">
                <a:solidFill>
                  <a:srgbClr val="000000"/>
                </a:solidFill>
                <a:effectLst/>
                <a:latin typeface="Calibri" panose="020F0502020204030204" pitchFamily="34" charset="0"/>
                <a:ea typeface="Times New Roman" panose="02020603050405020304" pitchFamily="18" charset="0"/>
              </a:rPr>
              <a:t>O’Keeffe</a:t>
            </a:r>
            <a:r>
              <a:rPr lang="nl-BE" sz="1000" i="1" kern="0" dirty="0">
                <a:solidFill>
                  <a:srgbClr val="000000"/>
                </a:solidFill>
                <a:effectLst/>
                <a:latin typeface="Calibri" panose="020F0502020204030204" pitchFamily="34" charset="0"/>
                <a:ea typeface="Times New Roman" panose="02020603050405020304" pitchFamily="18" charset="0"/>
              </a:rPr>
              <a:t>, M. (2019). British Journal of </a:t>
            </a:r>
            <a:r>
              <a:rPr lang="nl-BE" sz="1000" i="1" kern="0" dirty="0" err="1">
                <a:solidFill>
                  <a:srgbClr val="000000"/>
                </a:solidFill>
                <a:effectLst/>
                <a:latin typeface="Calibri" panose="020F0502020204030204" pitchFamily="34" charset="0"/>
                <a:ea typeface="Times New Roman" panose="02020603050405020304" pitchFamily="18" charset="0"/>
              </a:rPr>
              <a:t>Sports</a:t>
            </a:r>
            <a:r>
              <a:rPr lang="nl-BE" sz="1000" i="1" kern="0" dirty="0">
                <a:solidFill>
                  <a:srgbClr val="000000"/>
                </a:solidFill>
                <a:effectLst/>
                <a:latin typeface="Calibri" panose="020F0502020204030204" pitchFamily="34" charset="0"/>
                <a:ea typeface="Times New Roman" panose="02020603050405020304" pitchFamily="18" charset="0"/>
              </a:rPr>
              <a:t> </a:t>
            </a:r>
            <a:r>
              <a:rPr lang="nl-BE" sz="1000" i="1" kern="0" dirty="0" err="1">
                <a:solidFill>
                  <a:srgbClr val="000000"/>
                </a:solidFill>
                <a:effectLst/>
                <a:latin typeface="Calibri" panose="020F0502020204030204" pitchFamily="34" charset="0"/>
                <a:ea typeface="Times New Roman" panose="02020603050405020304" pitchFamily="18" charset="0"/>
              </a:rPr>
              <a:t>Medicine</a:t>
            </a:r>
            <a:r>
              <a:rPr lang="nl-BE" sz="1000" i="1" kern="0" dirty="0">
                <a:solidFill>
                  <a:srgbClr val="000000"/>
                </a:solidFill>
                <a:effectLst/>
                <a:latin typeface="Calibri" panose="020F0502020204030204" pitchFamily="34" charset="0"/>
                <a:ea typeface="Times New Roman" panose="02020603050405020304" pitchFamily="18" charset="0"/>
              </a:rPr>
              <a:t>, </a:t>
            </a:r>
            <a:r>
              <a:rPr lang="nl-BE" sz="1000" i="1" kern="0" dirty="0" err="1">
                <a:solidFill>
                  <a:srgbClr val="000000"/>
                </a:solidFill>
                <a:effectLst/>
                <a:latin typeface="Calibri" panose="020F0502020204030204" pitchFamily="34" charset="0"/>
                <a:ea typeface="Times New Roman" panose="02020603050405020304" pitchFamily="18" charset="0"/>
              </a:rPr>
              <a:t>ahead</a:t>
            </a:r>
            <a:r>
              <a:rPr lang="nl-BE" sz="1000" i="1" kern="0" dirty="0">
                <a:solidFill>
                  <a:srgbClr val="000000"/>
                </a:solidFill>
                <a:effectLst/>
                <a:latin typeface="Calibri" panose="020F0502020204030204" pitchFamily="34" charset="0"/>
                <a:ea typeface="Times New Roman" panose="02020603050405020304" pitchFamily="18" charset="0"/>
              </a:rPr>
              <a:t> of print, doi:10.1136/bjsports-2019-101611</a:t>
            </a:r>
            <a:r>
              <a:rPr lang="nl-BE" sz="1000" i="1" u="sng" kern="0" dirty="0">
                <a:solidFill>
                  <a:srgbClr val="052E7F"/>
                </a:solidFill>
                <a:effectLst/>
                <a:latin typeface="Calibri" panose="020F0502020204030204" pitchFamily="34" charset="0"/>
                <a:ea typeface="Times New Roman" panose="02020603050405020304" pitchFamily="18" charset="0"/>
              </a:rPr>
              <a:t>, </a:t>
            </a:r>
            <a:r>
              <a:rPr lang="nl-BE" sz="1000" i="1" kern="0" dirty="0">
                <a:solidFill>
                  <a:srgbClr val="000000"/>
                </a:solidFill>
                <a:effectLst/>
                <a:latin typeface="Calibri" panose="020F0502020204030204" pitchFamily="34" charset="0"/>
                <a:ea typeface="Times New Roman" panose="02020603050405020304" pitchFamily="18" charset="0"/>
              </a:rPr>
              <a:t>(</a:t>
            </a:r>
            <a:r>
              <a:rPr lang="nl-BE" sz="1000" i="1" u="sng" kern="0" dirty="0">
                <a:solidFill>
                  <a:srgbClr val="052E7F"/>
                </a:solidFill>
                <a:effectLst/>
                <a:latin typeface="Calibri" panose="020F0502020204030204" pitchFamily="34" charset="0"/>
                <a:ea typeface="Times New Roman" panose="02020603050405020304" pitchFamily="18" charset="0"/>
                <a:hlinkClick r:id="rId3"/>
              </a:rPr>
              <a:t>Klik hier voor artikel</a:t>
            </a:r>
            <a:r>
              <a:rPr lang="nl-BE" sz="1000" i="1" kern="0" dirty="0">
                <a:solidFill>
                  <a:srgbClr val="000000"/>
                </a:solidFill>
                <a:effectLst/>
                <a:latin typeface="Calibri" panose="020F0502020204030204" pitchFamily="34" charset="0"/>
                <a:ea typeface="Times New Roman" panose="02020603050405020304" pitchFamily="18" charset="0"/>
              </a:rPr>
              <a:t>).</a:t>
            </a:r>
            <a:endParaRPr lang="nl-BE" sz="1000" i="1" kern="1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endParaRPr lang="nl-BE" dirty="0"/>
          </a:p>
        </p:txBody>
      </p:sp>
    </p:spTree>
    <p:extLst>
      <p:ext uri="{BB962C8B-B14F-4D97-AF65-F5344CB8AC3E}">
        <p14:creationId xmlns:p14="http://schemas.microsoft.com/office/powerpoint/2010/main" val="33376098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4"/>
          <p:cNvSpPr txBox="1">
            <a:spLocks noGrp="1"/>
          </p:cNvSpPr>
          <p:nvPr>
            <p:ph type="title"/>
          </p:nvPr>
        </p:nvSpPr>
        <p:spPr>
          <a:xfrm>
            <a:off x="1397478" y="365125"/>
            <a:ext cx="995632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ct val="111111"/>
              <a:buFont typeface="Calibri"/>
              <a:buNone/>
            </a:pPr>
            <a:r>
              <a:rPr lang="nl-NL" dirty="0"/>
              <a:t>Extra: mythes over nociplastische pijn</a:t>
            </a:r>
            <a:br>
              <a:rPr lang="nl-NL" dirty="0"/>
            </a:br>
            <a:r>
              <a:rPr lang="nl-NL" dirty="0"/>
              <a:t> </a:t>
            </a:r>
            <a:endParaRPr dirty="0"/>
          </a:p>
        </p:txBody>
      </p:sp>
      <p:sp>
        <p:nvSpPr>
          <p:cNvPr id="241" name="Google Shape;241;p24"/>
          <p:cNvSpPr txBox="1">
            <a:spLocks noGrp="1"/>
          </p:cNvSpPr>
          <p:nvPr>
            <p:ph type="body" idx="1"/>
          </p:nvPr>
        </p:nvSpPr>
        <p:spPr>
          <a:xfrm>
            <a:off x="1320132" y="1297678"/>
            <a:ext cx="10033667" cy="487928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2200"/>
              </a:spcBef>
              <a:spcAft>
                <a:spcPts val="0"/>
              </a:spcAft>
              <a:buClr>
                <a:srgbClr val="2F5496"/>
              </a:buClr>
              <a:buSzPts val="2800"/>
              <a:buNone/>
            </a:pPr>
            <a:br>
              <a:rPr lang="nl-NL" dirty="0"/>
            </a:br>
            <a:endParaRPr dirty="0"/>
          </a:p>
        </p:txBody>
      </p:sp>
      <p:sp>
        <p:nvSpPr>
          <p:cNvPr id="242" name="Google Shape;242;p24"/>
          <p:cNvSpPr txBox="1">
            <a:spLocks noGrp="1"/>
          </p:cNvSpPr>
          <p:nvPr>
            <p:ph type="sldNum" idx="12"/>
          </p:nvPr>
        </p:nvSpPr>
        <p:spPr>
          <a:xfrm>
            <a:off x="8610599" y="6310312"/>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nl-NL"/>
              <a:t>26</a:t>
            </a:fld>
            <a:endParaRPr/>
          </a:p>
        </p:txBody>
      </p:sp>
      <p:sp>
        <p:nvSpPr>
          <p:cNvPr id="3" name="Tekstvak 2">
            <a:extLst>
              <a:ext uri="{FF2B5EF4-FFF2-40B4-BE49-F238E27FC236}">
                <a16:creationId xmlns:a16="http://schemas.microsoft.com/office/drawing/2014/main" id="{434BEEDD-EB4A-F2B0-6CF9-494F343354DA}"/>
              </a:ext>
            </a:extLst>
          </p:cNvPr>
          <p:cNvSpPr txBox="1"/>
          <p:nvPr/>
        </p:nvSpPr>
        <p:spPr>
          <a:xfrm>
            <a:off x="1558954" y="1522122"/>
            <a:ext cx="9074091" cy="3016210"/>
          </a:xfrm>
          <a:prstGeom prst="rect">
            <a:avLst/>
          </a:prstGeom>
          <a:noFill/>
        </p:spPr>
        <p:txBody>
          <a:bodyPr wrap="square">
            <a:spAutoFit/>
          </a:bodyPr>
          <a:lstStyle/>
          <a:p>
            <a:r>
              <a:rPr lang="nl-BE" sz="1600" b="1" dirty="0">
                <a:solidFill>
                  <a:srgbClr val="002060"/>
                </a:solidFill>
                <a:effectLst/>
                <a:latin typeface="Calibri" panose="020F0502020204030204" pitchFamily="34" charset="0"/>
                <a:ea typeface="Calibri" panose="020F0502020204030204" pitchFamily="34" charset="0"/>
              </a:rPr>
              <a:t>Mijn lage rugpijn staat volledig los van mijn psychische en emotionele gezondheid.</a:t>
            </a:r>
          </a:p>
          <a:p>
            <a:r>
              <a:rPr lang="nl-BE" sz="1600" dirty="0">
                <a:effectLst/>
                <a:latin typeface="Calibri" panose="020F0502020204030204" pitchFamily="34" charset="0"/>
                <a:ea typeface="Calibri" panose="020F0502020204030204" pitchFamily="34" charset="0"/>
              </a:rPr>
              <a:t>Bij nociplastische pijn wordt chroniciteit in belangrijke mate bepaald door negatieve emoties en gedachten, catastroferende cognities en overtuigingen. Traumatische ervaringen die in het pijngeheugen zijn opgeslagen, spelen hier ook in mee.  </a:t>
            </a:r>
          </a:p>
          <a:p>
            <a:r>
              <a:rPr lang="nl-BE" sz="1600" dirty="0">
                <a:effectLst/>
                <a:latin typeface="Calibri" panose="020F0502020204030204" pitchFamily="34" charset="0"/>
                <a:ea typeface="Calibri" panose="020F0502020204030204" pitchFamily="34" charset="0"/>
              </a:rPr>
              <a:t> </a:t>
            </a:r>
          </a:p>
          <a:p>
            <a:r>
              <a:rPr lang="nl-BE" sz="1600" b="1" dirty="0">
                <a:solidFill>
                  <a:srgbClr val="002060"/>
                </a:solidFill>
                <a:effectLst/>
                <a:latin typeface="Calibri" panose="020F0502020204030204" pitchFamily="34" charset="0"/>
                <a:ea typeface="Calibri" panose="020F0502020204030204" pitchFamily="34" charset="0"/>
              </a:rPr>
              <a:t>Mijn pijn verandert niet door de context waarin ik mij bevind.</a:t>
            </a:r>
          </a:p>
          <a:p>
            <a:r>
              <a:rPr lang="nl-BE" sz="1600" dirty="0">
                <a:effectLst/>
                <a:latin typeface="Calibri" panose="020F0502020204030204" pitchFamily="34" charset="0"/>
                <a:ea typeface="Calibri" panose="020F0502020204030204" pitchFamily="34" charset="0"/>
              </a:rPr>
              <a:t>Ondersteunende liefdevolle context zorgt voor de productie van gelukshormonen (endorfines, oxytocine ) die pijnstillend werken.</a:t>
            </a:r>
          </a:p>
          <a:p>
            <a:r>
              <a:rPr lang="nl-BE" sz="1600" dirty="0">
                <a:effectLst/>
                <a:latin typeface="Calibri" panose="020F0502020204030204" pitchFamily="34" charset="0"/>
                <a:ea typeface="Calibri" panose="020F0502020204030204" pitchFamily="34" charset="0"/>
              </a:rPr>
              <a:t> </a:t>
            </a:r>
          </a:p>
          <a:p>
            <a:r>
              <a:rPr lang="nl-BE" sz="1600" b="1" dirty="0">
                <a:solidFill>
                  <a:srgbClr val="002060"/>
                </a:solidFill>
                <a:effectLst/>
                <a:latin typeface="Calibri" panose="020F0502020204030204" pitchFamily="34" charset="0"/>
                <a:ea typeface="Calibri" panose="020F0502020204030204" pitchFamily="34" charset="0"/>
              </a:rPr>
              <a:t>De pijn is ingebeeld wanneer er op beeldvorming niets kan gevonden worden. </a:t>
            </a:r>
          </a:p>
          <a:p>
            <a:r>
              <a:rPr lang="nl-BE" sz="1600" dirty="0">
                <a:effectLst/>
                <a:latin typeface="Calibri" panose="020F0502020204030204" pitchFamily="34" charset="0"/>
                <a:ea typeface="Calibri" panose="020F0502020204030204" pitchFamily="34" charset="0"/>
              </a:rPr>
              <a:t>Pijn is altijd een fysieke sensatie ook al wordt ze in het brein gemaakt. Daarom is pijn nooit ingebeeld. </a:t>
            </a:r>
          </a:p>
          <a:p>
            <a:endParaRPr lang="nl-BE" dirty="0"/>
          </a:p>
        </p:txBody>
      </p:sp>
    </p:spTree>
    <p:extLst>
      <p:ext uri="{BB962C8B-B14F-4D97-AF65-F5344CB8AC3E}">
        <p14:creationId xmlns:p14="http://schemas.microsoft.com/office/powerpoint/2010/main" val="855685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0"/>
          <p:cNvSpPr txBox="1">
            <a:spLocks noGrp="1"/>
          </p:cNvSpPr>
          <p:nvPr>
            <p:ph type="subTitle" idx="1"/>
          </p:nvPr>
        </p:nvSpPr>
        <p:spPr>
          <a:xfrm>
            <a:off x="970721" y="4233944"/>
            <a:ext cx="10250557" cy="50682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C00000"/>
              </a:buClr>
              <a:buSzPts val="4000"/>
              <a:buNone/>
            </a:pPr>
            <a:r>
              <a:rPr lang="nl-NL"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Casuïstiek </a:t>
            </a:r>
            <a:endParaRPr dirty="0"/>
          </a:p>
        </p:txBody>
      </p:sp>
      <p:sp>
        <p:nvSpPr>
          <p:cNvPr id="302" name="Google Shape;302;p30"/>
          <p:cNvSpPr txBox="1">
            <a:spLocks noGrp="1"/>
          </p:cNvSpPr>
          <p:nvPr>
            <p:ph type="sldNum" idx="4294967295"/>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nl-NL"/>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1"/>
          <p:cNvSpPr txBox="1">
            <a:spLocks noGrp="1"/>
          </p:cNvSpPr>
          <p:nvPr>
            <p:ph type="title"/>
          </p:nvPr>
        </p:nvSpPr>
        <p:spPr>
          <a:xfrm>
            <a:off x="1397478" y="365125"/>
            <a:ext cx="995632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400"/>
              <a:buFont typeface="Calibri"/>
              <a:buNone/>
            </a:pPr>
            <a:r>
              <a:rPr lang="nl-NL"/>
              <a:t>Casuïstiek:</a:t>
            </a:r>
            <a:br>
              <a:rPr lang="nl-NL"/>
            </a:br>
            <a:r>
              <a:rPr lang="nl-NL" b="1"/>
              <a:t>Sportkinesitherapie</a:t>
            </a:r>
            <a:endParaRPr b="1"/>
          </a:p>
        </p:txBody>
      </p:sp>
      <p:sp>
        <p:nvSpPr>
          <p:cNvPr id="308" name="Google Shape;308;p31"/>
          <p:cNvSpPr txBox="1">
            <a:spLocks noGrp="1"/>
          </p:cNvSpPr>
          <p:nvPr>
            <p:ph type="body" idx="1"/>
          </p:nvPr>
        </p:nvSpPr>
        <p:spPr>
          <a:xfrm>
            <a:off x="1397478" y="1702205"/>
            <a:ext cx="10282522" cy="448731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2200"/>
              </a:spcBef>
              <a:spcAft>
                <a:spcPts val="0"/>
              </a:spcAft>
              <a:buClr>
                <a:srgbClr val="2F5496"/>
              </a:buClr>
              <a:buSzPts val="2800"/>
              <a:buNone/>
            </a:pPr>
            <a:r>
              <a:rPr lang="nl-NL" sz="1700" b="1" dirty="0"/>
              <a:t>Anamnese: </a:t>
            </a:r>
          </a:p>
          <a:p>
            <a:pPr>
              <a:buSzPct val="100000"/>
              <a:buFont typeface="Wingdings" panose="05000000000000000000" pitchFamily="2" charset="2"/>
              <a:buChar char="§"/>
            </a:pPr>
            <a:r>
              <a:rPr lang="nl-NL" sz="1700" dirty="0"/>
              <a:t>Voetballer, 16 jaar</a:t>
            </a:r>
            <a:endParaRPr dirty="0"/>
          </a:p>
          <a:p>
            <a:pPr>
              <a:buSzPct val="100000"/>
              <a:buFont typeface="Wingdings" panose="05000000000000000000" pitchFamily="2" charset="2"/>
              <a:buChar char="§"/>
            </a:pPr>
            <a:r>
              <a:rPr lang="nl-NL" sz="1700" dirty="0"/>
              <a:t>Bilateraal lumbaal pijnlijke plaats</a:t>
            </a:r>
            <a:endParaRPr dirty="0"/>
          </a:p>
          <a:p>
            <a:pPr lvl="1">
              <a:buSzPct val="100000"/>
              <a:buFont typeface="Wingdings" panose="05000000000000000000" pitchFamily="2" charset="2"/>
              <a:buChar char="§"/>
            </a:pPr>
            <a:r>
              <a:rPr lang="nl-NL" sz="1700" dirty="0"/>
              <a:t>Bij over hoofd gooien van de bal -&gt; </a:t>
            </a:r>
            <a:r>
              <a:rPr lang="nl-NL" sz="1700" b="1" dirty="0"/>
              <a:t>nociceptieve pijn</a:t>
            </a:r>
            <a:endParaRPr b="1" dirty="0"/>
          </a:p>
          <a:p>
            <a:pPr>
              <a:buSzPct val="100000"/>
              <a:buFont typeface="Wingdings" panose="05000000000000000000" pitchFamily="2" charset="2"/>
              <a:buChar char="§"/>
            </a:pPr>
            <a:r>
              <a:rPr lang="nl-NL" sz="1700" dirty="0"/>
              <a:t>VAS 3/10</a:t>
            </a:r>
            <a:endParaRPr dirty="0"/>
          </a:p>
          <a:p>
            <a:pPr>
              <a:buSzPct val="100000"/>
              <a:buFont typeface="Wingdings" panose="05000000000000000000" pitchFamily="2" charset="2"/>
              <a:buChar char="§"/>
            </a:pPr>
            <a:r>
              <a:rPr lang="nl-NL" sz="1700" dirty="0" err="1"/>
              <a:t>Onset</a:t>
            </a:r>
            <a:r>
              <a:rPr lang="nl-NL" sz="1700" dirty="0"/>
              <a:t>: 1 maand geleden, bij start voetbalseizoen</a:t>
            </a:r>
            <a:endParaRPr dirty="0"/>
          </a:p>
          <a:p>
            <a:pPr>
              <a:buSzPct val="100000"/>
              <a:buFont typeface="Wingdings" panose="05000000000000000000" pitchFamily="2" charset="2"/>
              <a:buChar char="§"/>
            </a:pPr>
            <a:r>
              <a:rPr lang="nl-NL" sz="1700" dirty="0"/>
              <a:t>Geen andere klachten</a:t>
            </a:r>
            <a:endParaRPr dirty="0"/>
          </a:p>
          <a:p>
            <a:pPr>
              <a:buSzPct val="100000"/>
              <a:buFont typeface="Wingdings" panose="05000000000000000000" pitchFamily="2" charset="2"/>
              <a:buChar char="§"/>
            </a:pPr>
            <a:r>
              <a:rPr lang="nl-NL" sz="1700" dirty="0"/>
              <a:t>Voorgeschiedenis: Asymptomatische ziekte van </a:t>
            </a:r>
            <a:r>
              <a:rPr lang="nl-NL" sz="1700" dirty="0" err="1"/>
              <a:t>Scheuermann</a:t>
            </a:r>
            <a:endParaRPr sz="1700" dirty="0"/>
          </a:p>
          <a:p>
            <a:pPr>
              <a:buSzPct val="100000"/>
              <a:buFont typeface="Wingdings" panose="05000000000000000000" pitchFamily="2" charset="2"/>
              <a:buChar char="§"/>
            </a:pPr>
            <a:r>
              <a:rPr lang="nl-NL" sz="1700" dirty="0"/>
              <a:t>ICE: </a:t>
            </a:r>
            <a:r>
              <a:rPr lang="nl-NL" sz="1700" dirty="0" err="1"/>
              <a:t>ideas</a:t>
            </a:r>
            <a:r>
              <a:rPr lang="nl-NL" sz="1700" dirty="0"/>
              <a:t> – concerns – </a:t>
            </a:r>
            <a:r>
              <a:rPr lang="nl-NL" sz="1700" dirty="0" err="1"/>
              <a:t>expectations</a:t>
            </a:r>
            <a:r>
              <a:rPr lang="nl-NL" sz="1700" dirty="0"/>
              <a:t>: mag niet deelnemen aan competitie omwille van huidige klacht, mama is ongerust </a:t>
            </a:r>
            <a:br>
              <a:rPr lang="nl-NL" sz="1800" dirty="0"/>
            </a:br>
            <a:endParaRPr sz="1800" dirty="0"/>
          </a:p>
        </p:txBody>
      </p:sp>
      <p:sp>
        <p:nvSpPr>
          <p:cNvPr id="309" name="Google Shape;309;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nl-NL"/>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21"/>
          <p:cNvSpPr txBox="1">
            <a:spLocks noGrp="1"/>
          </p:cNvSpPr>
          <p:nvPr>
            <p:ph type="title"/>
          </p:nvPr>
        </p:nvSpPr>
        <p:spPr>
          <a:xfrm>
            <a:off x="1397478" y="365125"/>
            <a:ext cx="995632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400"/>
              <a:buFont typeface="Calibri"/>
              <a:buNone/>
            </a:pPr>
            <a:r>
              <a:rPr lang="nl-NL"/>
              <a:t>Casuïstiek:</a:t>
            </a:r>
            <a:br>
              <a:rPr lang="nl-NL"/>
            </a:br>
            <a:r>
              <a:rPr lang="nl-NL" b="1"/>
              <a:t>Sportkinesitherapie</a:t>
            </a:r>
            <a:endParaRPr b="1"/>
          </a:p>
        </p:txBody>
      </p:sp>
      <p:sp>
        <p:nvSpPr>
          <p:cNvPr id="315" name="Google Shape;315;p21"/>
          <p:cNvSpPr txBox="1">
            <a:spLocks noGrp="1"/>
          </p:cNvSpPr>
          <p:nvPr>
            <p:ph type="body" idx="1"/>
          </p:nvPr>
        </p:nvSpPr>
        <p:spPr>
          <a:xfrm>
            <a:off x="1397478" y="1805623"/>
            <a:ext cx="9342516" cy="4435792"/>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90000"/>
              </a:lnSpc>
              <a:spcBef>
                <a:spcPts val="0"/>
              </a:spcBef>
              <a:spcAft>
                <a:spcPts val="0"/>
              </a:spcAft>
              <a:buClr>
                <a:srgbClr val="2F5496"/>
              </a:buClr>
              <a:buSzPct val="180645"/>
              <a:buNone/>
            </a:pPr>
            <a:r>
              <a:rPr lang="nl-NL" sz="2000" b="1" dirty="0">
                <a:latin typeface="Calibri" panose="020F0502020204030204" pitchFamily="34" charset="0"/>
                <a:ea typeface="Calibri" panose="020F0502020204030204" pitchFamily="34" charset="0"/>
                <a:cs typeface="Calibri" panose="020F0502020204030204" pitchFamily="34" charset="0"/>
              </a:rPr>
              <a:t>Klinisch onderzoek</a:t>
            </a:r>
            <a:r>
              <a:rPr lang="nl-NL" sz="2000" dirty="0">
                <a:latin typeface="Calibri" panose="020F0502020204030204" pitchFamily="34" charset="0"/>
                <a:ea typeface="Calibri" panose="020F0502020204030204" pitchFamily="34" charset="0"/>
                <a:cs typeface="Calibri" panose="020F0502020204030204" pitchFamily="34" charset="0"/>
              </a:rPr>
              <a:t>: </a:t>
            </a:r>
            <a:endParaRPr dirty="0">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90000"/>
              </a:lnSpc>
              <a:spcBef>
                <a:spcPts val="0"/>
              </a:spcBef>
              <a:spcAft>
                <a:spcPts val="0"/>
              </a:spcAft>
              <a:buClr>
                <a:srgbClr val="2F5496"/>
              </a:buClr>
              <a:buSzPct val="180645"/>
              <a:buNone/>
            </a:pPr>
            <a:endParaRPr lang="nl-BE" sz="2000" dirty="0">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90000"/>
              </a:lnSpc>
              <a:spcBef>
                <a:spcPts val="0"/>
              </a:spcBef>
              <a:spcAft>
                <a:spcPts val="0"/>
              </a:spcAft>
              <a:buClr>
                <a:srgbClr val="2F5496"/>
              </a:buClr>
              <a:buSzPct val="180645"/>
              <a:buNone/>
            </a:pPr>
            <a:endParaRPr sz="2000" dirty="0">
              <a:latin typeface="Calibri" panose="020F0502020204030204" pitchFamily="34" charset="0"/>
              <a:ea typeface="Calibri" panose="020F0502020204030204" pitchFamily="34" charset="0"/>
              <a:cs typeface="Calibri" panose="020F0502020204030204" pitchFamily="34" charset="0"/>
            </a:endParaRPr>
          </a:p>
          <a:p>
            <a:pPr marL="342900" lvl="0" indent="-342900" algn="l" rtl="0">
              <a:lnSpc>
                <a:spcPct val="90000"/>
              </a:lnSpc>
              <a:spcBef>
                <a:spcPts val="0"/>
              </a:spcBef>
              <a:spcAft>
                <a:spcPts val="0"/>
              </a:spcAft>
              <a:buSzPct val="100000"/>
              <a:buFont typeface="Wingdings" panose="05000000000000000000" pitchFamily="2" charset="2"/>
              <a:buChar char="§"/>
            </a:pPr>
            <a:r>
              <a:rPr lang="nl-NL" sz="2000" dirty="0">
                <a:latin typeface="Calibri" panose="020F0502020204030204" pitchFamily="34" charset="0"/>
                <a:ea typeface="Calibri" panose="020F0502020204030204" pitchFamily="34" charset="0"/>
                <a:cs typeface="Calibri" panose="020F0502020204030204" pitchFamily="34" charset="0"/>
              </a:rPr>
              <a:t>Palpatie: normaal</a:t>
            </a:r>
            <a:endParaRPr dirty="0">
              <a:latin typeface="Calibri" panose="020F0502020204030204" pitchFamily="34" charset="0"/>
              <a:ea typeface="Calibri" panose="020F0502020204030204" pitchFamily="34" charset="0"/>
              <a:cs typeface="Calibri" panose="020F0502020204030204" pitchFamily="34" charset="0"/>
            </a:endParaRPr>
          </a:p>
          <a:p>
            <a:pPr marL="342900" lvl="0" indent="-342900" algn="l" rtl="0">
              <a:lnSpc>
                <a:spcPct val="90000"/>
              </a:lnSpc>
              <a:spcBef>
                <a:spcPts val="0"/>
              </a:spcBef>
              <a:spcAft>
                <a:spcPts val="0"/>
              </a:spcAft>
              <a:buSzPct val="100000"/>
              <a:buFont typeface="Wingdings" panose="05000000000000000000" pitchFamily="2" charset="2"/>
              <a:buChar char="§"/>
            </a:pPr>
            <a:endParaRPr sz="2000" dirty="0">
              <a:latin typeface="Calibri" panose="020F0502020204030204" pitchFamily="34" charset="0"/>
              <a:ea typeface="Calibri" panose="020F0502020204030204" pitchFamily="34" charset="0"/>
              <a:cs typeface="Calibri" panose="020F0502020204030204" pitchFamily="34" charset="0"/>
            </a:endParaRPr>
          </a:p>
          <a:p>
            <a:pPr marL="342900" lvl="0" indent="-342900" algn="l" rtl="0">
              <a:lnSpc>
                <a:spcPct val="90000"/>
              </a:lnSpc>
              <a:spcBef>
                <a:spcPts val="0"/>
              </a:spcBef>
              <a:spcAft>
                <a:spcPts val="0"/>
              </a:spcAft>
              <a:buSzPct val="100000"/>
              <a:buFont typeface="Wingdings" panose="05000000000000000000" pitchFamily="2" charset="2"/>
              <a:buChar char="§"/>
            </a:pPr>
            <a:r>
              <a:rPr lang="nl-NL" sz="2000" dirty="0">
                <a:latin typeface="Calibri" panose="020F0502020204030204" pitchFamily="34" charset="0"/>
                <a:ea typeface="Calibri" panose="020F0502020204030204" pitchFamily="34" charset="0"/>
                <a:cs typeface="Calibri" panose="020F0502020204030204" pitchFamily="34" charset="0"/>
              </a:rPr>
              <a:t>Actief onderzoek: Bij worp over hoofd: hyperextensie </a:t>
            </a:r>
            <a:r>
              <a:rPr lang="nl-NL" sz="2000" dirty="0" err="1">
                <a:latin typeface="Calibri" panose="020F0502020204030204" pitchFamily="34" charset="0"/>
                <a:ea typeface="Calibri" panose="020F0502020204030204" pitchFamily="34" charset="0"/>
                <a:cs typeface="Calibri" panose="020F0502020204030204" pitchFamily="34" charset="0"/>
              </a:rPr>
              <a:t>laaglumbaal</a:t>
            </a:r>
            <a:r>
              <a:rPr lang="nl-NL" sz="2000" dirty="0">
                <a:latin typeface="Calibri" panose="020F0502020204030204" pitchFamily="34" charset="0"/>
                <a:ea typeface="Calibri" panose="020F0502020204030204" pitchFamily="34" charset="0"/>
                <a:cs typeface="Calibri" panose="020F0502020204030204" pitchFamily="34" charset="0"/>
              </a:rPr>
              <a:t>, patiënt heeft hier zelf geen notie van </a:t>
            </a:r>
            <a:endParaRPr dirty="0">
              <a:latin typeface="Calibri" panose="020F0502020204030204" pitchFamily="34" charset="0"/>
              <a:ea typeface="Calibri" panose="020F0502020204030204" pitchFamily="34" charset="0"/>
              <a:cs typeface="Calibri" panose="020F0502020204030204" pitchFamily="34" charset="0"/>
            </a:endParaRPr>
          </a:p>
          <a:p>
            <a:pPr marL="342900" lvl="0" indent="-342900" algn="l" rtl="0">
              <a:lnSpc>
                <a:spcPct val="90000"/>
              </a:lnSpc>
              <a:spcBef>
                <a:spcPts val="0"/>
              </a:spcBef>
              <a:spcAft>
                <a:spcPts val="0"/>
              </a:spcAft>
              <a:buSzPct val="100000"/>
              <a:buFont typeface="Wingdings" panose="05000000000000000000" pitchFamily="2" charset="2"/>
              <a:buChar char="§"/>
            </a:pPr>
            <a:endParaRPr sz="2000" dirty="0">
              <a:latin typeface="Calibri" panose="020F0502020204030204" pitchFamily="34" charset="0"/>
              <a:ea typeface="Calibri" panose="020F0502020204030204" pitchFamily="34" charset="0"/>
              <a:cs typeface="Calibri" panose="020F0502020204030204" pitchFamily="34" charset="0"/>
            </a:endParaRPr>
          </a:p>
          <a:p>
            <a:pPr marL="342900" lvl="0" indent="-342900" algn="l" rtl="0">
              <a:lnSpc>
                <a:spcPct val="90000"/>
              </a:lnSpc>
              <a:spcBef>
                <a:spcPts val="0"/>
              </a:spcBef>
              <a:spcAft>
                <a:spcPts val="0"/>
              </a:spcAft>
              <a:buSzPct val="100000"/>
              <a:buFont typeface="Wingdings" panose="05000000000000000000" pitchFamily="2" charset="2"/>
              <a:buChar char="§"/>
            </a:pPr>
            <a:r>
              <a:rPr lang="nl-NL" sz="2000" dirty="0">
                <a:latin typeface="Calibri" panose="020F0502020204030204" pitchFamily="34" charset="0"/>
                <a:ea typeface="Calibri" panose="020F0502020204030204" pitchFamily="34" charset="0"/>
                <a:cs typeface="Calibri" panose="020F0502020204030204" pitchFamily="34" charset="0"/>
              </a:rPr>
              <a:t>Passief onderzoek: </a:t>
            </a:r>
            <a:endParaRPr dirty="0">
              <a:latin typeface="Calibri" panose="020F0502020204030204" pitchFamily="34" charset="0"/>
              <a:ea typeface="Calibri" panose="020F0502020204030204" pitchFamily="34" charset="0"/>
              <a:cs typeface="Calibri" panose="020F0502020204030204" pitchFamily="34" charset="0"/>
            </a:endParaRPr>
          </a:p>
          <a:p>
            <a:pPr lvl="1" algn="l" rtl="0">
              <a:lnSpc>
                <a:spcPct val="90000"/>
              </a:lnSpc>
              <a:spcBef>
                <a:spcPts val="500"/>
              </a:spcBef>
              <a:spcAft>
                <a:spcPts val="0"/>
              </a:spcAft>
              <a:buSzPct val="100000"/>
              <a:buFont typeface="Wingdings" panose="05000000000000000000" pitchFamily="2" charset="2"/>
              <a:buChar char="§"/>
            </a:pPr>
            <a:r>
              <a:rPr lang="nl-NL" sz="2000" dirty="0">
                <a:latin typeface="Calibri" panose="020F0502020204030204" pitchFamily="34" charset="0"/>
                <a:ea typeface="Calibri" panose="020F0502020204030204" pitchFamily="34" charset="0"/>
                <a:cs typeface="Calibri" panose="020F0502020204030204" pitchFamily="34" charset="0"/>
              </a:rPr>
              <a:t>Lumbaal</a:t>
            </a:r>
            <a:endParaRPr dirty="0">
              <a:latin typeface="Calibri" panose="020F0502020204030204" pitchFamily="34" charset="0"/>
              <a:ea typeface="Calibri" panose="020F0502020204030204" pitchFamily="34" charset="0"/>
              <a:cs typeface="Calibri" panose="020F0502020204030204" pitchFamily="34" charset="0"/>
            </a:endParaRPr>
          </a:p>
          <a:p>
            <a:pPr lvl="2" algn="l" rtl="0">
              <a:lnSpc>
                <a:spcPct val="90000"/>
              </a:lnSpc>
              <a:spcBef>
                <a:spcPts val="500"/>
              </a:spcBef>
              <a:spcAft>
                <a:spcPts val="0"/>
              </a:spcAft>
              <a:buSzPct val="100000"/>
              <a:buFont typeface="Wingdings" panose="05000000000000000000" pitchFamily="2" charset="2"/>
              <a:buChar char="§"/>
            </a:pPr>
            <a:r>
              <a:rPr lang="nl-NL" dirty="0">
                <a:latin typeface="Calibri" panose="020F0502020204030204" pitchFamily="34" charset="0"/>
                <a:ea typeface="Calibri" panose="020F0502020204030204" pitchFamily="34" charset="0"/>
                <a:cs typeface="Calibri" panose="020F0502020204030204" pitchFamily="34" charset="0"/>
              </a:rPr>
              <a:t>Beperkte flexie</a:t>
            </a:r>
            <a:endParaRPr dirty="0">
              <a:latin typeface="Calibri" panose="020F0502020204030204" pitchFamily="34" charset="0"/>
              <a:ea typeface="Calibri" panose="020F0502020204030204" pitchFamily="34" charset="0"/>
              <a:cs typeface="Calibri" panose="020F0502020204030204" pitchFamily="34" charset="0"/>
            </a:endParaRPr>
          </a:p>
          <a:p>
            <a:pPr lvl="2" algn="l" rtl="0">
              <a:lnSpc>
                <a:spcPct val="90000"/>
              </a:lnSpc>
              <a:spcBef>
                <a:spcPts val="500"/>
              </a:spcBef>
              <a:spcAft>
                <a:spcPts val="0"/>
              </a:spcAft>
              <a:buSzPct val="100000"/>
              <a:buFont typeface="Wingdings" panose="05000000000000000000" pitchFamily="2" charset="2"/>
              <a:buChar char="§"/>
            </a:pPr>
            <a:r>
              <a:rPr lang="nl-NL" dirty="0">
                <a:latin typeface="Calibri" panose="020F0502020204030204" pitchFamily="34" charset="0"/>
                <a:ea typeface="Calibri" panose="020F0502020204030204" pitchFamily="34" charset="0"/>
                <a:cs typeface="Calibri" panose="020F0502020204030204" pitchFamily="34" charset="0"/>
              </a:rPr>
              <a:t>PA L4L5 pijnlijk</a:t>
            </a:r>
            <a:endParaRPr dirty="0">
              <a:latin typeface="Calibri" panose="020F0502020204030204" pitchFamily="34" charset="0"/>
              <a:ea typeface="Calibri" panose="020F0502020204030204" pitchFamily="34" charset="0"/>
              <a:cs typeface="Calibri" panose="020F0502020204030204" pitchFamily="34" charset="0"/>
            </a:endParaRPr>
          </a:p>
          <a:p>
            <a:pPr lvl="1" algn="l" rtl="0">
              <a:lnSpc>
                <a:spcPct val="90000"/>
              </a:lnSpc>
              <a:spcBef>
                <a:spcPts val="500"/>
              </a:spcBef>
              <a:spcAft>
                <a:spcPts val="0"/>
              </a:spcAft>
              <a:buSzPct val="100000"/>
              <a:buFont typeface="Wingdings" panose="05000000000000000000" pitchFamily="2" charset="2"/>
              <a:buChar char="§"/>
            </a:pPr>
            <a:r>
              <a:rPr lang="nl-NL" sz="2000" dirty="0">
                <a:latin typeface="Calibri" panose="020F0502020204030204" pitchFamily="34" charset="0"/>
                <a:ea typeface="Calibri" panose="020F0502020204030204" pitchFamily="34" charset="0"/>
                <a:cs typeface="Calibri" panose="020F0502020204030204" pitchFamily="34" charset="0"/>
              </a:rPr>
              <a:t>Thoracaal</a:t>
            </a:r>
            <a:endParaRPr dirty="0">
              <a:latin typeface="Calibri" panose="020F0502020204030204" pitchFamily="34" charset="0"/>
              <a:ea typeface="Calibri" panose="020F0502020204030204" pitchFamily="34" charset="0"/>
              <a:cs typeface="Calibri" panose="020F0502020204030204" pitchFamily="34" charset="0"/>
            </a:endParaRPr>
          </a:p>
          <a:p>
            <a:pPr lvl="2" algn="l" rtl="0">
              <a:lnSpc>
                <a:spcPct val="90000"/>
              </a:lnSpc>
              <a:spcBef>
                <a:spcPts val="500"/>
              </a:spcBef>
              <a:spcAft>
                <a:spcPts val="0"/>
              </a:spcAft>
              <a:buSzPct val="100000"/>
              <a:buFont typeface="Wingdings" panose="05000000000000000000" pitchFamily="2" charset="2"/>
              <a:buChar char="§"/>
            </a:pPr>
            <a:r>
              <a:rPr lang="nl-NL" dirty="0">
                <a:latin typeface="Calibri" panose="020F0502020204030204" pitchFamily="34" charset="0"/>
                <a:ea typeface="Calibri" panose="020F0502020204030204" pitchFamily="34" charset="0"/>
                <a:cs typeface="Calibri" panose="020F0502020204030204" pitchFamily="34" charset="0"/>
              </a:rPr>
              <a:t>Beperkte beweeglijkheid</a:t>
            </a:r>
            <a:endParaRPr dirty="0">
              <a:latin typeface="Calibri" panose="020F0502020204030204" pitchFamily="34" charset="0"/>
              <a:ea typeface="Calibri" panose="020F0502020204030204" pitchFamily="34" charset="0"/>
              <a:cs typeface="Calibri" panose="020F0502020204030204" pitchFamily="34" charset="0"/>
            </a:endParaRPr>
          </a:p>
          <a:p>
            <a:pPr lvl="1" algn="l" rtl="0">
              <a:lnSpc>
                <a:spcPct val="90000"/>
              </a:lnSpc>
              <a:spcBef>
                <a:spcPts val="500"/>
              </a:spcBef>
              <a:spcAft>
                <a:spcPts val="0"/>
              </a:spcAft>
              <a:buSzPct val="100000"/>
              <a:buFont typeface="Wingdings" panose="05000000000000000000" pitchFamily="2" charset="2"/>
              <a:buChar char="§"/>
            </a:pPr>
            <a:r>
              <a:rPr lang="nl-NL" sz="2000" dirty="0">
                <a:latin typeface="Calibri" panose="020F0502020204030204" pitchFamily="34" charset="0"/>
                <a:ea typeface="Calibri" panose="020F0502020204030204" pitchFamily="34" charset="0"/>
                <a:cs typeface="Calibri" panose="020F0502020204030204" pitchFamily="34" charset="0"/>
              </a:rPr>
              <a:t>Coxofemoraal</a:t>
            </a:r>
            <a:endParaRPr dirty="0">
              <a:latin typeface="Calibri" panose="020F0502020204030204" pitchFamily="34" charset="0"/>
              <a:ea typeface="Calibri" panose="020F0502020204030204" pitchFamily="34" charset="0"/>
              <a:cs typeface="Calibri" panose="020F0502020204030204" pitchFamily="34" charset="0"/>
            </a:endParaRPr>
          </a:p>
          <a:p>
            <a:pPr lvl="2" algn="l" rtl="0">
              <a:lnSpc>
                <a:spcPct val="90000"/>
              </a:lnSpc>
              <a:spcBef>
                <a:spcPts val="500"/>
              </a:spcBef>
              <a:spcAft>
                <a:spcPts val="0"/>
              </a:spcAft>
              <a:buSzPct val="100000"/>
              <a:buFont typeface="Wingdings" panose="05000000000000000000" pitchFamily="2" charset="2"/>
              <a:buChar char="§"/>
            </a:pPr>
            <a:r>
              <a:rPr lang="nl-NL" dirty="0">
                <a:latin typeface="Calibri" panose="020F0502020204030204" pitchFamily="34" charset="0"/>
                <a:ea typeface="Calibri" panose="020F0502020204030204" pitchFamily="34" charset="0"/>
                <a:cs typeface="Calibri" panose="020F0502020204030204" pitchFamily="34" charset="0"/>
              </a:rPr>
              <a:t>Beperkte extensie</a:t>
            </a:r>
            <a:endParaRPr dirty="0">
              <a:latin typeface="Calibri" panose="020F0502020204030204" pitchFamily="34" charset="0"/>
              <a:ea typeface="Calibri" panose="020F0502020204030204" pitchFamily="34" charset="0"/>
              <a:cs typeface="Calibri" panose="020F0502020204030204" pitchFamily="34" charset="0"/>
            </a:endParaRPr>
          </a:p>
          <a:p>
            <a:pPr marL="342900" lvl="0" indent="-342900" algn="l" rtl="0">
              <a:lnSpc>
                <a:spcPct val="90000"/>
              </a:lnSpc>
              <a:spcBef>
                <a:spcPts val="2200"/>
              </a:spcBef>
              <a:spcAft>
                <a:spcPts val="0"/>
              </a:spcAft>
              <a:buClr>
                <a:srgbClr val="2F5496"/>
              </a:buClr>
              <a:buSzPct val="100000"/>
              <a:buFont typeface="Wingdings" panose="05000000000000000000" pitchFamily="2" charset="2"/>
              <a:buChar char="§"/>
            </a:pPr>
            <a:r>
              <a:rPr lang="nl-NL" sz="2000" dirty="0" err="1">
                <a:latin typeface="Calibri" panose="020F0502020204030204" pitchFamily="34" charset="0"/>
                <a:ea typeface="Calibri" panose="020F0502020204030204" pitchFamily="34" charset="0"/>
                <a:cs typeface="Calibri" panose="020F0502020204030204" pitchFamily="34" charset="0"/>
              </a:rPr>
              <a:t>Spierspecifiek</a:t>
            </a:r>
            <a:r>
              <a:rPr lang="nl-NL" sz="2000" dirty="0">
                <a:latin typeface="Calibri" panose="020F0502020204030204" pitchFamily="34" charset="0"/>
                <a:ea typeface="Calibri" panose="020F0502020204030204" pitchFamily="34" charset="0"/>
                <a:cs typeface="Calibri" panose="020F0502020204030204" pitchFamily="34" charset="0"/>
              </a:rPr>
              <a:t> onderzoek: </a:t>
            </a:r>
            <a:endParaRPr dirty="0">
              <a:latin typeface="Calibri" panose="020F0502020204030204" pitchFamily="34" charset="0"/>
              <a:ea typeface="Calibri" panose="020F0502020204030204" pitchFamily="34" charset="0"/>
              <a:cs typeface="Calibri" panose="020F0502020204030204" pitchFamily="34" charset="0"/>
            </a:endParaRPr>
          </a:p>
          <a:p>
            <a:pPr lvl="1" algn="l" rtl="0">
              <a:lnSpc>
                <a:spcPct val="90000"/>
              </a:lnSpc>
              <a:spcBef>
                <a:spcPts val="500"/>
              </a:spcBef>
              <a:spcAft>
                <a:spcPts val="0"/>
              </a:spcAft>
              <a:buSzPct val="100000"/>
              <a:buFont typeface="Wingdings" panose="05000000000000000000" pitchFamily="2" charset="2"/>
              <a:buChar char="§"/>
            </a:pPr>
            <a:r>
              <a:rPr lang="nl-NL" sz="2000" dirty="0">
                <a:latin typeface="Calibri" panose="020F0502020204030204" pitchFamily="34" charset="0"/>
                <a:ea typeface="Calibri" panose="020F0502020204030204" pitchFamily="34" charset="0"/>
                <a:cs typeface="Calibri" panose="020F0502020204030204" pitchFamily="34" charset="0"/>
              </a:rPr>
              <a:t>M. </a:t>
            </a:r>
            <a:r>
              <a:rPr lang="nl-NL" sz="2000" dirty="0" err="1">
                <a:latin typeface="Calibri" panose="020F0502020204030204" pitchFamily="34" charset="0"/>
                <a:ea typeface="Calibri" panose="020F0502020204030204" pitchFamily="34" charset="0"/>
                <a:cs typeface="Calibri" panose="020F0502020204030204" pitchFamily="34" charset="0"/>
              </a:rPr>
              <a:t>iliopsoas</a:t>
            </a:r>
            <a:r>
              <a:rPr lang="nl-NL" sz="2000" dirty="0">
                <a:latin typeface="Calibri" panose="020F0502020204030204" pitchFamily="34" charset="0"/>
                <a:ea typeface="Calibri" panose="020F0502020204030204" pitchFamily="34" charset="0"/>
                <a:cs typeface="Calibri" panose="020F0502020204030204" pitchFamily="34" charset="0"/>
              </a:rPr>
              <a:t> en m. quadriceps verkort</a:t>
            </a:r>
            <a:endParaRPr dirty="0">
              <a:latin typeface="Calibri" panose="020F0502020204030204" pitchFamily="34" charset="0"/>
              <a:ea typeface="Calibri" panose="020F0502020204030204" pitchFamily="34" charset="0"/>
              <a:cs typeface="Calibri" panose="020F0502020204030204" pitchFamily="34" charset="0"/>
            </a:endParaRPr>
          </a:p>
          <a:p>
            <a:pPr lvl="1" algn="l" rtl="0">
              <a:lnSpc>
                <a:spcPct val="90000"/>
              </a:lnSpc>
              <a:spcBef>
                <a:spcPts val="500"/>
              </a:spcBef>
              <a:spcAft>
                <a:spcPts val="0"/>
              </a:spcAft>
              <a:buSzPct val="100000"/>
              <a:buFont typeface="Wingdings" panose="05000000000000000000" pitchFamily="2" charset="2"/>
              <a:buChar char="§"/>
            </a:pPr>
            <a:r>
              <a:rPr lang="nl-NL" sz="2000" dirty="0">
                <a:latin typeface="Calibri" panose="020F0502020204030204" pitchFamily="34" charset="0"/>
                <a:ea typeface="Calibri" panose="020F0502020204030204" pitchFamily="34" charset="0"/>
                <a:cs typeface="Calibri" panose="020F0502020204030204" pitchFamily="34" charset="0"/>
              </a:rPr>
              <a:t>Mm. </a:t>
            </a:r>
            <a:r>
              <a:rPr lang="nl-NL" sz="2000" dirty="0" err="1">
                <a:latin typeface="Calibri" panose="020F0502020204030204" pitchFamily="34" charset="0"/>
                <a:ea typeface="Calibri" panose="020F0502020204030204" pitchFamily="34" charset="0"/>
                <a:cs typeface="Calibri" panose="020F0502020204030204" pitchFamily="34" charset="0"/>
              </a:rPr>
              <a:t>Glutei</a:t>
            </a:r>
            <a:r>
              <a:rPr lang="nl-NL" sz="2000" dirty="0">
                <a:latin typeface="Calibri" panose="020F0502020204030204" pitchFamily="34" charset="0"/>
                <a:ea typeface="Calibri" panose="020F0502020204030204" pitchFamily="34" charset="0"/>
                <a:cs typeface="Calibri" panose="020F0502020204030204" pitchFamily="34" charset="0"/>
              </a:rPr>
              <a:t> verzwakt</a:t>
            </a:r>
            <a:endParaRPr dirty="0">
              <a:latin typeface="Calibri" panose="020F0502020204030204" pitchFamily="34" charset="0"/>
              <a:ea typeface="Calibri" panose="020F0502020204030204" pitchFamily="34" charset="0"/>
              <a:cs typeface="Calibri" panose="020F0502020204030204" pitchFamily="34" charset="0"/>
            </a:endParaRPr>
          </a:p>
          <a:p>
            <a:pPr lvl="1" algn="l" rtl="0">
              <a:lnSpc>
                <a:spcPct val="90000"/>
              </a:lnSpc>
              <a:spcBef>
                <a:spcPts val="500"/>
              </a:spcBef>
              <a:spcAft>
                <a:spcPts val="0"/>
              </a:spcAft>
              <a:buSzPct val="100000"/>
              <a:buFont typeface="Wingdings" panose="05000000000000000000" pitchFamily="2" charset="2"/>
              <a:buChar char="§"/>
            </a:pPr>
            <a:r>
              <a:rPr lang="nl-NL" sz="2000" dirty="0">
                <a:latin typeface="Calibri" panose="020F0502020204030204" pitchFamily="34" charset="0"/>
                <a:ea typeface="Calibri" panose="020F0502020204030204" pitchFamily="34" charset="0"/>
                <a:cs typeface="Calibri" panose="020F0502020204030204" pitchFamily="34" charset="0"/>
              </a:rPr>
              <a:t>M. obliquus en rectus abdominis /m. </a:t>
            </a:r>
            <a:r>
              <a:rPr lang="nl-NL" sz="2000" dirty="0" err="1">
                <a:latin typeface="Calibri" panose="020F0502020204030204" pitchFamily="34" charset="0"/>
                <a:ea typeface="Calibri" panose="020F0502020204030204" pitchFamily="34" charset="0"/>
                <a:cs typeface="Calibri" panose="020F0502020204030204" pitchFamily="34" charset="0"/>
              </a:rPr>
              <a:t>iliopsoas</a:t>
            </a:r>
            <a:r>
              <a:rPr lang="nl-NL" sz="2000" dirty="0">
                <a:latin typeface="Calibri" panose="020F0502020204030204" pitchFamily="34" charset="0"/>
                <a:ea typeface="Calibri" panose="020F0502020204030204" pitchFamily="34" charset="0"/>
                <a:cs typeface="Calibri" panose="020F0502020204030204" pitchFamily="34" charset="0"/>
              </a:rPr>
              <a:t>: verminderde excentrische controle</a:t>
            </a:r>
            <a:endParaRPr dirty="0">
              <a:latin typeface="Calibri" panose="020F0502020204030204" pitchFamily="34" charset="0"/>
              <a:ea typeface="Calibri" panose="020F0502020204030204" pitchFamily="34" charset="0"/>
              <a:cs typeface="Calibri" panose="020F0502020204030204" pitchFamily="34" charset="0"/>
            </a:endParaRPr>
          </a:p>
          <a:p>
            <a:pPr marL="533400" lvl="1" indent="0">
              <a:buSzPct val="154838"/>
              <a:buNone/>
            </a:pPr>
            <a:endParaRPr lang="nl-BE" sz="2000" dirty="0">
              <a:latin typeface="Calibri" panose="020F0502020204030204" pitchFamily="34" charset="0"/>
              <a:ea typeface="Calibri" panose="020F0502020204030204" pitchFamily="34" charset="0"/>
              <a:cs typeface="Calibri" panose="020F0502020204030204" pitchFamily="34" charset="0"/>
            </a:endParaRPr>
          </a:p>
          <a:p>
            <a:pPr marL="0" lvl="1" indent="0">
              <a:buSzPct val="154838"/>
              <a:buNone/>
            </a:pPr>
            <a:r>
              <a:rPr lang="nl-BE" sz="1800" b="1" dirty="0">
                <a:effectLst/>
                <a:latin typeface="Calibri" panose="020F0502020204030204" pitchFamily="34" charset="0"/>
                <a:ea typeface="Calibri" panose="020F0502020204030204" pitchFamily="34" charset="0"/>
                <a:cs typeface="Calibri" panose="020F0502020204030204" pitchFamily="34" charset="0"/>
              </a:rPr>
              <a:t>-&gt; Kinesitherapeutische diagnose</a:t>
            </a:r>
            <a:r>
              <a:rPr lang="nl-BE" sz="1800" dirty="0">
                <a:effectLst/>
                <a:latin typeface="Calibri" panose="020F0502020204030204" pitchFamily="34" charset="0"/>
                <a:ea typeface="Calibri" panose="020F0502020204030204" pitchFamily="34" charset="0"/>
                <a:cs typeface="Calibri" panose="020F0502020204030204" pitchFamily="34" charset="0"/>
              </a:rPr>
              <a:t>: Voetballer van 16 jaar met Aspecifieke Lage rugklachten, </a:t>
            </a:r>
            <a:r>
              <a:rPr lang="nl-BE" sz="1800" dirty="0" err="1">
                <a:effectLst/>
                <a:latin typeface="Calibri" panose="020F0502020204030204" pitchFamily="34" charset="0"/>
                <a:ea typeface="Calibri" panose="020F0502020204030204" pitchFamily="34" charset="0"/>
                <a:cs typeface="Calibri" panose="020F0502020204030204" pitchFamily="34" charset="0"/>
              </a:rPr>
              <a:t>bewegingsgerelateerd</a:t>
            </a:r>
            <a:r>
              <a:rPr lang="nl-BE" sz="1800" dirty="0">
                <a:effectLst/>
                <a:latin typeface="Calibri" panose="020F0502020204030204" pitchFamily="34" charset="0"/>
                <a:ea typeface="Calibri" panose="020F0502020204030204" pitchFamily="34" charset="0"/>
                <a:cs typeface="Calibri" panose="020F0502020204030204" pitchFamily="34" charset="0"/>
              </a:rPr>
              <a:t> met herkende verstoring in de motorische controle richting </a:t>
            </a:r>
            <a:r>
              <a:rPr lang="nl-BE" sz="1800" dirty="0" err="1">
                <a:effectLst/>
                <a:latin typeface="Calibri" panose="020F0502020204030204" pitchFamily="34" charset="0"/>
                <a:ea typeface="Calibri" panose="020F0502020204030204" pitchFamily="34" charset="0"/>
                <a:cs typeface="Calibri" panose="020F0502020204030204" pitchFamily="34" charset="0"/>
              </a:rPr>
              <a:t>extentie</a:t>
            </a:r>
            <a:r>
              <a:rPr lang="nl-BE" sz="1800" dirty="0">
                <a:effectLst/>
                <a:latin typeface="Calibri" panose="020F0502020204030204" pitchFamily="34" charset="0"/>
                <a:ea typeface="Calibri" panose="020F0502020204030204" pitchFamily="34" charset="0"/>
                <a:cs typeface="Calibri" panose="020F0502020204030204" pitchFamily="34" charset="0"/>
              </a:rPr>
              <a:t>.</a:t>
            </a:r>
            <a:endParaRPr sz="1800" dirty="0"/>
          </a:p>
        </p:txBody>
      </p:sp>
      <p:sp>
        <p:nvSpPr>
          <p:cNvPr id="316" name="Google Shape;316;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nl-NL"/>
              <a:t>29</a:t>
            </a:fld>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3"/>
          <p:cNvSpPr txBox="1">
            <a:spLocks noGrp="1"/>
          </p:cNvSpPr>
          <p:nvPr>
            <p:ph type="title"/>
          </p:nvPr>
        </p:nvSpPr>
        <p:spPr>
          <a:xfrm>
            <a:off x="1397478" y="365125"/>
            <a:ext cx="995632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400"/>
              <a:buFont typeface="Calibri"/>
              <a:buNone/>
            </a:pPr>
            <a:r>
              <a:rPr lang="nl-NL"/>
              <a:t>Kennismaking: </a:t>
            </a:r>
            <a:br>
              <a:rPr lang="nl-NL"/>
            </a:br>
            <a:r>
              <a:rPr lang="nl-NL"/>
              <a:t>Tafelronde</a:t>
            </a:r>
            <a:endParaRPr/>
          </a:p>
        </p:txBody>
      </p:sp>
      <p:sp>
        <p:nvSpPr>
          <p:cNvPr id="115" name="Google Shape;115;p3"/>
          <p:cNvSpPr txBox="1">
            <a:spLocks noGrp="1"/>
          </p:cNvSpPr>
          <p:nvPr>
            <p:ph type="body" idx="1"/>
          </p:nvPr>
        </p:nvSpPr>
        <p:spPr>
          <a:xfrm>
            <a:off x="1397478" y="2173857"/>
            <a:ext cx="9956322" cy="4003106"/>
          </a:xfrm>
          <a:prstGeom prst="rect">
            <a:avLst/>
          </a:prstGeom>
          <a:noFill/>
          <a:ln>
            <a:noFill/>
          </a:ln>
        </p:spPr>
        <p:txBody>
          <a:bodyPr spcFirstLastPara="1" wrap="square" lIns="91425" tIns="45700" rIns="91425" bIns="45700" anchor="t" anchorCtr="0">
            <a:normAutofit/>
          </a:bodyPr>
          <a:lstStyle/>
          <a:p>
            <a:pPr lvl="0" indent="-457200" algn="l" rtl="0">
              <a:lnSpc>
                <a:spcPct val="90000"/>
              </a:lnSpc>
              <a:spcBef>
                <a:spcPts val="0"/>
              </a:spcBef>
              <a:spcAft>
                <a:spcPts val="0"/>
              </a:spcAft>
              <a:buClr>
                <a:srgbClr val="2F5496"/>
              </a:buClr>
              <a:buSzPts val="2800"/>
              <a:buFont typeface="Wingdings" panose="05000000000000000000" pitchFamily="2" charset="2"/>
              <a:buChar char="§"/>
            </a:pPr>
            <a:r>
              <a:rPr lang="nl-NL" dirty="0"/>
              <a:t>Wie zijn jullie?</a:t>
            </a:r>
            <a:endParaRPr dirty="0"/>
          </a:p>
          <a:p>
            <a:pPr lvl="0" indent="-457200" algn="l" rtl="0">
              <a:lnSpc>
                <a:spcPct val="90000"/>
              </a:lnSpc>
              <a:spcBef>
                <a:spcPts val="1000"/>
              </a:spcBef>
              <a:spcAft>
                <a:spcPts val="0"/>
              </a:spcAft>
              <a:buClr>
                <a:srgbClr val="2F5496"/>
              </a:buClr>
              <a:buSzPts val="2800"/>
              <a:buFont typeface="Wingdings" panose="05000000000000000000" pitchFamily="2" charset="2"/>
              <a:buChar char="§"/>
            </a:pPr>
            <a:r>
              <a:rPr lang="nl-NL" dirty="0"/>
              <a:t>Waar is jullie praktijk gevestigd?</a:t>
            </a:r>
            <a:endParaRPr dirty="0"/>
          </a:p>
          <a:p>
            <a:pPr lvl="0" indent="-457200" algn="l" rtl="0">
              <a:lnSpc>
                <a:spcPct val="90000"/>
              </a:lnSpc>
              <a:spcBef>
                <a:spcPts val="1000"/>
              </a:spcBef>
              <a:spcAft>
                <a:spcPts val="0"/>
              </a:spcAft>
              <a:buClr>
                <a:srgbClr val="2F5496"/>
              </a:buClr>
              <a:buSzPts val="2800"/>
              <a:buFont typeface="Wingdings" panose="05000000000000000000" pitchFamily="2" charset="2"/>
              <a:buChar char="§"/>
            </a:pPr>
            <a:r>
              <a:rPr lang="nl-NL" dirty="0"/>
              <a:t>Wat verwachten jullie van dit overleg?</a:t>
            </a:r>
            <a:endParaRPr dirty="0"/>
          </a:p>
          <a:p>
            <a:pPr marL="228600" lvl="0" indent="-50800" algn="l" rtl="0">
              <a:lnSpc>
                <a:spcPct val="90000"/>
              </a:lnSpc>
              <a:spcBef>
                <a:spcPts val="1000"/>
              </a:spcBef>
              <a:spcAft>
                <a:spcPts val="0"/>
              </a:spcAft>
              <a:buClr>
                <a:srgbClr val="2F5496"/>
              </a:buClr>
              <a:buSzPts val="2800"/>
              <a:buNone/>
            </a:pPr>
            <a:endParaRPr dirty="0"/>
          </a:p>
        </p:txBody>
      </p:sp>
      <p:sp>
        <p:nvSpPr>
          <p:cNvPr id="116" name="Google Shape;11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nl-NL"/>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22"/>
          <p:cNvSpPr txBox="1">
            <a:spLocks noGrp="1"/>
          </p:cNvSpPr>
          <p:nvPr>
            <p:ph type="title"/>
          </p:nvPr>
        </p:nvSpPr>
        <p:spPr>
          <a:xfrm>
            <a:off x="1397478" y="365125"/>
            <a:ext cx="995632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400"/>
              <a:buFont typeface="Calibri"/>
              <a:buNone/>
            </a:pPr>
            <a:r>
              <a:rPr lang="nl-NL"/>
              <a:t>Casuïstiek:</a:t>
            </a:r>
            <a:br>
              <a:rPr lang="nl-NL"/>
            </a:br>
            <a:r>
              <a:rPr lang="nl-NL" b="1"/>
              <a:t>Sportkinesitherapie</a:t>
            </a:r>
            <a:endParaRPr b="1"/>
          </a:p>
        </p:txBody>
      </p:sp>
      <p:sp>
        <p:nvSpPr>
          <p:cNvPr id="322" name="Google Shape;322;p22"/>
          <p:cNvSpPr txBox="1">
            <a:spLocks noGrp="1"/>
          </p:cNvSpPr>
          <p:nvPr>
            <p:ph type="body" idx="1"/>
          </p:nvPr>
        </p:nvSpPr>
        <p:spPr>
          <a:xfrm>
            <a:off x="1397478" y="1869156"/>
            <a:ext cx="10438476" cy="4308725"/>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2200"/>
              </a:spcBef>
              <a:spcAft>
                <a:spcPts val="0"/>
              </a:spcAft>
              <a:buClr>
                <a:srgbClr val="2F5496"/>
              </a:buClr>
              <a:buSzPts val="2800"/>
              <a:buNone/>
            </a:pPr>
            <a:r>
              <a:rPr lang="nl-NL" sz="1900" b="1" dirty="0"/>
              <a:t>Aanpak: doelen</a:t>
            </a:r>
            <a:endParaRPr sz="1900" dirty="0"/>
          </a:p>
          <a:p>
            <a:pPr lvl="0" algn="l" rtl="0">
              <a:lnSpc>
                <a:spcPct val="90000"/>
              </a:lnSpc>
              <a:spcBef>
                <a:spcPts val="1000"/>
              </a:spcBef>
              <a:spcAft>
                <a:spcPts val="0"/>
              </a:spcAft>
              <a:buClr>
                <a:srgbClr val="2F5496"/>
              </a:buClr>
              <a:buSzPct val="100000"/>
              <a:buFont typeface="Wingdings" panose="05000000000000000000" pitchFamily="2" charset="2"/>
              <a:buChar char="§"/>
            </a:pPr>
            <a:r>
              <a:rPr lang="nl-NL" sz="1900" dirty="0"/>
              <a:t>Korte termijn</a:t>
            </a:r>
            <a:endParaRPr sz="1900" dirty="0"/>
          </a:p>
          <a:p>
            <a:pPr lvl="1" algn="l" rtl="0">
              <a:lnSpc>
                <a:spcPct val="90000"/>
              </a:lnSpc>
              <a:spcBef>
                <a:spcPts val="500"/>
              </a:spcBef>
              <a:spcAft>
                <a:spcPts val="0"/>
              </a:spcAft>
              <a:buSzPct val="100000"/>
              <a:buFont typeface="Wingdings" panose="05000000000000000000" pitchFamily="2" charset="2"/>
              <a:buChar char="§"/>
            </a:pPr>
            <a:r>
              <a:rPr lang="nl-NL" sz="1900" dirty="0"/>
              <a:t>Pijneducatie</a:t>
            </a:r>
            <a:endParaRPr sz="1900" dirty="0"/>
          </a:p>
          <a:p>
            <a:pPr lvl="1" algn="l" rtl="0">
              <a:lnSpc>
                <a:spcPct val="90000"/>
              </a:lnSpc>
              <a:spcBef>
                <a:spcPts val="500"/>
              </a:spcBef>
              <a:spcAft>
                <a:spcPts val="0"/>
              </a:spcAft>
              <a:buSzPct val="100000"/>
              <a:buFont typeface="Wingdings" panose="05000000000000000000" pitchFamily="2" charset="2"/>
              <a:buChar char="§"/>
            </a:pPr>
            <a:r>
              <a:rPr lang="nl-NL" sz="1900" dirty="0"/>
              <a:t>Verbeterde motorische controle</a:t>
            </a:r>
            <a:endParaRPr sz="1900" dirty="0"/>
          </a:p>
          <a:p>
            <a:pPr lvl="0" algn="l" rtl="0">
              <a:lnSpc>
                <a:spcPct val="90000"/>
              </a:lnSpc>
              <a:spcBef>
                <a:spcPts val="1000"/>
              </a:spcBef>
              <a:spcAft>
                <a:spcPts val="0"/>
              </a:spcAft>
              <a:buClr>
                <a:srgbClr val="2F5496"/>
              </a:buClr>
              <a:buSzPct val="100000"/>
              <a:buFont typeface="Wingdings" panose="05000000000000000000" pitchFamily="2" charset="2"/>
              <a:buChar char="§"/>
            </a:pPr>
            <a:r>
              <a:rPr lang="nl-NL" sz="1900" dirty="0"/>
              <a:t>Middellange termijn</a:t>
            </a:r>
            <a:endParaRPr sz="1900" dirty="0"/>
          </a:p>
          <a:p>
            <a:pPr lvl="1" algn="l" rtl="0">
              <a:lnSpc>
                <a:spcPct val="90000"/>
              </a:lnSpc>
              <a:spcBef>
                <a:spcPts val="500"/>
              </a:spcBef>
              <a:spcAft>
                <a:spcPts val="0"/>
              </a:spcAft>
              <a:buSzPct val="100000"/>
              <a:buFont typeface="Wingdings" panose="05000000000000000000" pitchFamily="2" charset="2"/>
              <a:buChar char="§"/>
            </a:pPr>
            <a:r>
              <a:rPr lang="nl-NL" sz="1900" dirty="0"/>
              <a:t>Verbeterde motorisch controle bij inspanning</a:t>
            </a:r>
            <a:endParaRPr sz="1900" dirty="0"/>
          </a:p>
          <a:p>
            <a:pPr lvl="1" algn="l" rtl="0">
              <a:lnSpc>
                <a:spcPct val="90000"/>
              </a:lnSpc>
              <a:spcBef>
                <a:spcPts val="500"/>
              </a:spcBef>
              <a:spcAft>
                <a:spcPts val="0"/>
              </a:spcAft>
              <a:buSzPct val="100000"/>
              <a:buFont typeface="Wingdings" panose="05000000000000000000" pitchFamily="2" charset="2"/>
              <a:buChar char="§"/>
            </a:pPr>
            <a:r>
              <a:rPr lang="nl-NL" sz="1900" dirty="0"/>
              <a:t>Verbeterde uithouding van paraspinale musculatuur</a:t>
            </a:r>
            <a:endParaRPr sz="1900" dirty="0"/>
          </a:p>
          <a:p>
            <a:pPr lvl="0" algn="l" rtl="0">
              <a:lnSpc>
                <a:spcPct val="90000"/>
              </a:lnSpc>
              <a:spcBef>
                <a:spcPts val="1000"/>
              </a:spcBef>
              <a:spcAft>
                <a:spcPts val="0"/>
              </a:spcAft>
              <a:buClr>
                <a:srgbClr val="2F5496"/>
              </a:buClr>
              <a:buSzPct val="100000"/>
              <a:buFont typeface="Wingdings" panose="05000000000000000000" pitchFamily="2" charset="2"/>
              <a:buChar char="§"/>
            </a:pPr>
            <a:r>
              <a:rPr lang="nl-NL" sz="1900" dirty="0"/>
              <a:t>Lange termijn</a:t>
            </a:r>
            <a:endParaRPr sz="1900" dirty="0"/>
          </a:p>
          <a:p>
            <a:pPr lvl="1" algn="l" rtl="0">
              <a:lnSpc>
                <a:spcPct val="90000"/>
              </a:lnSpc>
              <a:spcBef>
                <a:spcPts val="500"/>
              </a:spcBef>
              <a:spcAft>
                <a:spcPts val="0"/>
              </a:spcAft>
              <a:buSzPct val="100000"/>
              <a:buFont typeface="Wingdings" panose="05000000000000000000" pitchFamily="2" charset="2"/>
              <a:buChar char="§"/>
            </a:pPr>
            <a:r>
              <a:rPr lang="nl-NL" sz="1900" dirty="0"/>
              <a:t>Zelfmanagement</a:t>
            </a:r>
            <a:endParaRPr sz="1900" dirty="0"/>
          </a:p>
          <a:p>
            <a:pPr lvl="2" algn="l" rtl="0">
              <a:lnSpc>
                <a:spcPct val="90000"/>
              </a:lnSpc>
              <a:spcBef>
                <a:spcPts val="500"/>
              </a:spcBef>
              <a:spcAft>
                <a:spcPts val="0"/>
              </a:spcAft>
              <a:buSzPct val="100000"/>
              <a:buFont typeface="Wingdings" panose="05000000000000000000" pitchFamily="2" charset="2"/>
              <a:buChar char="§"/>
            </a:pPr>
            <a:r>
              <a:rPr lang="nl-NL" sz="1900" dirty="0"/>
              <a:t>Preventieve oefentherapie</a:t>
            </a:r>
            <a:endParaRPr sz="1900" dirty="0"/>
          </a:p>
          <a:p>
            <a:pPr lvl="2" algn="l" rtl="0">
              <a:lnSpc>
                <a:spcPct val="90000"/>
              </a:lnSpc>
              <a:spcBef>
                <a:spcPts val="500"/>
              </a:spcBef>
              <a:spcAft>
                <a:spcPts val="0"/>
              </a:spcAft>
              <a:buSzPct val="100000"/>
              <a:buFont typeface="Wingdings" panose="05000000000000000000" pitchFamily="2" charset="2"/>
              <a:buChar char="§"/>
            </a:pPr>
            <a:r>
              <a:rPr lang="nl-NL" sz="1900" dirty="0"/>
              <a:t>Management van acuut herval</a:t>
            </a:r>
            <a:br>
              <a:rPr lang="nl-NL" sz="1800" b="1" dirty="0"/>
            </a:br>
            <a:endParaRPr sz="1800" b="1" dirty="0"/>
          </a:p>
        </p:txBody>
      </p:sp>
      <p:sp>
        <p:nvSpPr>
          <p:cNvPr id="323" name="Google Shape;32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nl-NL"/>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23"/>
          <p:cNvSpPr txBox="1">
            <a:spLocks noGrp="1"/>
          </p:cNvSpPr>
          <p:nvPr>
            <p:ph type="title"/>
          </p:nvPr>
        </p:nvSpPr>
        <p:spPr>
          <a:xfrm>
            <a:off x="1397478" y="365125"/>
            <a:ext cx="995632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400"/>
              <a:buFont typeface="Calibri"/>
              <a:buNone/>
            </a:pPr>
            <a:r>
              <a:rPr lang="nl-NL"/>
              <a:t>Casuïstiek:</a:t>
            </a:r>
            <a:br>
              <a:rPr lang="nl-NL"/>
            </a:br>
            <a:r>
              <a:rPr lang="nl-NL" b="1"/>
              <a:t>Sportkinesitherapie</a:t>
            </a:r>
            <a:endParaRPr b="1"/>
          </a:p>
        </p:txBody>
      </p:sp>
      <p:sp>
        <p:nvSpPr>
          <p:cNvPr id="329" name="Google Shape;329;p23"/>
          <p:cNvSpPr txBox="1">
            <a:spLocks noGrp="1"/>
          </p:cNvSpPr>
          <p:nvPr>
            <p:ph type="body" idx="1"/>
          </p:nvPr>
        </p:nvSpPr>
        <p:spPr>
          <a:xfrm>
            <a:off x="1554479" y="1188720"/>
            <a:ext cx="10437223" cy="566928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2200"/>
              </a:spcBef>
              <a:spcAft>
                <a:spcPts val="0"/>
              </a:spcAft>
              <a:buClr>
                <a:srgbClr val="2F5496"/>
              </a:buClr>
              <a:buSzPts val="2800"/>
              <a:buNone/>
            </a:pPr>
            <a:endParaRPr sz="1800" dirty="0"/>
          </a:p>
          <a:p>
            <a:pPr marL="0" lvl="0" indent="0" algn="l" rtl="0">
              <a:lnSpc>
                <a:spcPct val="90000"/>
              </a:lnSpc>
              <a:spcBef>
                <a:spcPts val="2200"/>
              </a:spcBef>
              <a:spcAft>
                <a:spcPts val="0"/>
              </a:spcAft>
              <a:buClr>
                <a:srgbClr val="2F5496"/>
              </a:buClr>
              <a:buSzPts val="2800"/>
              <a:buNone/>
            </a:pPr>
            <a:r>
              <a:rPr lang="nl-NL" sz="1800" b="1" dirty="0"/>
              <a:t>Aanpak: hoe?</a:t>
            </a:r>
            <a:endParaRPr dirty="0"/>
          </a:p>
          <a:p>
            <a:pPr marL="0" lvl="0" indent="0" algn="l" rtl="0">
              <a:lnSpc>
                <a:spcPct val="90000"/>
              </a:lnSpc>
              <a:spcBef>
                <a:spcPts val="0"/>
              </a:spcBef>
              <a:spcAft>
                <a:spcPts val="0"/>
              </a:spcAft>
              <a:buClr>
                <a:srgbClr val="2F5496"/>
              </a:buClr>
              <a:buSzPts val="2800"/>
              <a:buNone/>
            </a:pPr>
            <a:endParaRPr sz="1800" b="1" dirty="0"/>
          </a:p>
          <a:p>
            <a:pPr marL="285750" lvl="0" indent="-285750" algn="l" rtl="0">
              <a:lnSpc>
                <a:spcPct val="90000"/>
              </a:lnSpc>
              <a:spcBef>
                <a:spcPts val="0"/>
              </a:spcBef>
              <a:spcAft>
                <a:spcPts val="0"/>
              </a:spcAft>
              <a:buClr>
                <a:srgbClr val="2F5496"/>
              </a:buClr>
              <a:buSzPct val="100000"/>
              <a:buFont typeface="Wingdings" panose="05000000000000000000" pitchFamily="2" charset="2"/>
              <a:buChar char="§"/>
            </a:pPr>
            <a:r>
              <a:rPr lang="nl-NL" sz="1800" dirty="0"/>
              <a:t>Communicatie</a:t>
            </a:r>
            <a:endParaRPr sz="1800" dirty="0"/>
          </a:p>
          <a:p>
            <a:pPr marL="285750" lvl="0" indent="-285750" algn="l" rtl="0">
              <a:lnSpc>
                <a:spcPct val="90000"/>
              </a:lnSpc>
              <a:spcBef>
                <a:spcPts val="0"/>
              </a:spcBef>
              <a:spcAft>
                <a:spcPts val="0"/>
              </a:spcAft>
              <a:buClr>
                <a:srgbClr val="2F5496"/>
              </a:buClr>
              <a:buSzPct val="100000"/>
              <a:buFont typeface="Wingdings" panose="05000000000000000000" pitchFamily="2" charset="2"/>
              <a:buChar char="§"/>
            </a:pPr>
            <a:r>
              <a:rPr lang="nl-NL" sz="1800" dirty="0"/>
              <a:t>Pijneducatie</a:t>
            </a:r>
            <a:endParaRPr sz="1800" dirty="0"/>
          </a:p>
          <a:p>
            <a:pPr marL="285750" lvl="0" indent="-107950" algn="l" rtl="0">
              <a:lnSpc>
                <a:spcPct val="90000"/>
              </a:lnSpc>
              <a:spcBef>
                <a:spcPts val="0"/>
              </a:spcBef>
              <a:spcAft>
                <a:spcPts val="0"/>
              </a:spcAft>
              <a:buClr>
                <a:srgbClr val="2F5496"/>
              </a:buClr>
              <a:buSzPts val="2800"/>
              <a:buFont typeface="Arial"/>
              <a:buNone/>
            </a:pPr>
            <a:endParaRPr sz="1800" b="1" dirty="0"/>
          </a:p>
          <a:p>
            <a:pPr marL="0" lvl="0" indent="0" algn="l" rtl="0">
              <a:lnSpc>
                <a:spcPct val="90000"/>
              </a:lnSpc>
              <a:spcBef>
                <a:spcPts val="0"/>
              </a:spcBef>
              <a:spcAft>
                <a:spcPts val="0"/>
              </a:spcAft>
              <a:buClr>
                <a:srgbClr val="2F5496"/>
              </a:buClr>
              <a:buSzPts val="2800"/>
              <a:buNone/>
            </a:pPr>
            <a:br>
              <a:rPr lang="nl-NL" sz="1800" b="1" dirty="0"/>
            </a:br>
            <a:endParaRPr sz="1800" b="1" dirty="0"/>
          </a:p>
        </p:txBody>
      </p:sp>
      <p:sp>
        <p:nvSpPr>
          <p:cNvPr id="330" name="Google Shape;330;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nl-NL"/>
              <a:t>31</a:t>
            </a:fld>
            <a:endParaRPr/>
          </a:p>
        </p:txBody>
      </p:sp>
      <p:pic>
        <p:nvPicPr>
          <p:cNvPr id="331" name="Google Shape;331;p23"/>
          <p:cNvPicPr preferRelativeResize="0"/>
          <p:nvPr/>
        </p:nvPicPr>
        <p:blipFill rotWithShape="1">
          <a:blip r:embed="rId3">
            <a:alphaModFix/>
          </a:blip>
          <a:srcRect l="29440" t="26609" r="26791" b="8437"/>
          <a:stretch/>
        </p:blipFill>
        <p:spPr>
          <a:xfrm>
            <a:off x="5884457" y="1565753"/>
            <a:ext cx="5452286" cy="4654072"/>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53"/>
          <p:cNvSpPr txBox="1">
            <a:spLocks noGrp="1"/>
          </p:cNvSpPr>
          <p:nvPr>
            <p:ph type="title"/>
          </p:nvPr>
        </p:nvSpPr>
        <p:spPr>
          <a:xfrm>
            <a:off x="1397478" y="365125"/>
            <a:ext cx="995632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400"/>
              <a:buFont typeface="Calibri"/>
              <a:buNone/>
            </a:pPr>
            <a:r>
              <a:rPr lang="nl-NL"/>
              <a:t>Casuïstiek:</a:t>
            </a:r>
            <a:br>
              <a:rPr lang="nl-NL"/>
            </a:br>
            <a:r>
              <a:rPr lang="nl-NL" b="1"/>
              <a:t>Sportkinesitherapie</a:t>
            </a:r>
            <a:endParaRPr b="1"/>
          </a:p>
        </p:txBody>
      </p:sp>
      <p:sp>
        <p:nvSpPr>
          <p:cNvPr id="337" name="Google Shape;337;p53"/>
          <p:cNvSpPr txBox="1">
            <a:spLocks noGrp="1"/>
          </p:cNvSpPr>
          <p:nvPr>
            <p:ph type="body" idx="1"/>
          </p:nvPr>
        </p:nvSpPr>
        <p:spPr>
          <a:xfrm>
            <a:off x="1397478" y="1172095"/>
            <a:ext cx="7656023" cy="408986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2200"/>
              </a:spcBef>
              <a:spcAft>
                <a:spcPts val="0"/>
              </a:spcAft>
              <a:buClr>
                <a:srgbClr val="2F5496"/>
              </a:buClr>
              <a:buSzPts val="2800"/>
              <a:buNone/>
            </a:pPr>
            <a:endParaRPr sz="1800" dirty="0"/>
          </a:p>
          <a:p>
            <a:pPr marL="0" lvl="0" indent="0" algn="l" rtl="0">
              <a:lnSpc>
                <a:spcPct val="90000"/>
              </a:lnSpc>
              <a:spcBef>
                <a:spcPts val="2200"/>
              </a:spcBef>
              <a:spcAft>
                <a:spcPts val="0"/>
              </a:spcAft>
              <a:buClr>
                <a:srgbClr val="2F5496"/>
              </a:buClr>
              <a:buSzPts val="2800"/>
              <a:buNone/>
            </a:pPr>
            <a:r>
              <a:rPr lang="nl-NL" sz="1700" b="1" dirty="0"/>
              <a:t>Aanpak: hoe?</a:t>
            </a:r>
            <a:endParaRPr lang="nl-NL" b="1" dirty="0"/>
          </a:p>
          <a:p>
            <a:pPr marL="0" lvl="0" indent="0" algn="l" rtl="0">
              <a:lnSpc>
                <a:spcPct val="90000"/>
              </a:lnSpc>
              <a:spcBef>
                <a:spcPts val="2200"/>
              </a:spcBef>
              <a:spcAft>
                <a:spcPts val="0"/>
              </a:spcAft>
              <a:buClr>
                <a:srgbClr val="2F5496"/>
              </a:buClr>
              <a:buSzPts val="2800"/>
              <a:buNone/>
            </a:pPr>
            <a:r>
              <a:rPr lang="nl-NL" sz="1700" dirty="0"/>
              <a:t>Oefentherapie</a:t>
            </a:r>
            <a:endParaRPr dirty="0"/>
          </a:p>
          <a:p>
            <a:pPr lvl="1" algn="l" rtl="0">
              <a:lnSpc>
                <a:spcPct val="90000"/>
              </a:lnSpc>
              <a:spcBef>
                <a:spcPts val="500"/>
              </a:spcBef>
              <a:spcAft>
                <a:spcPts val="0"/>
              </a:spcAft>
              <a:buSzPts val="2400"/>
              <a:buFont typeface="Wingdings" panose="05000000000000000000" pitchFamily="2" charset="2"/>
              <a:buChar char="§"/>
            </a:pPr>
            <a:r>
              <a:rPr lang="nl-NL" sz="1700" dirty="0"/>
              <a:t>Bewustwording van bewegingspatroon</a:t>
            </a:r>
            <a:endParaRPr dirty="0"/>
          </a:p>
          <a:p>
            <a:pPr lvl="1" algn="l" rtl="0">
              <a:lnSpc>
                <a:spcPct val="90000"/>
              </a:lnSpc>
              <a:spcBef>
                <a:spcPts val="500"/>
              </a:spcBef>
              <a:spcAft>
                <a:spcPts val="0"/>
              </a:spcAft>
              <a:buSzPts val="2400"/>
              <a:buFont typeface="Wingdings" panose="05000000000000000000" pitchFamily="2" charset="2"/>
              <a:buChar char="§"/>
            </a:pPr>
            <a:r>
              <a:rPr lang="nl-NL" sz="1700" dirty="0"/>
              <a:t>Verbeterde controle over bewegingspatroon</a:t>
            </a:r>
            <a:endParaRPr dirty="0"/>
          </a:p>
          <a:p>
            <a:pPr lvl="1" algn="l" rtl="0">
              <a:lnSpc>
                <a:spcPct val="90000"/>
              </a:lnSpc>
              <a:spcBef>
                <a:spcPts val="500"/>
              </a:spcBef>
              <a:spcAft>
                <a:spcPts val="0"/>
              </a:spcAft>
              <a:buSzPts val="2400"/>
              <a:buFont typeface="Wingdings" panose="05000000000000000000" pitchFamily="2" charset="2"/>
              <a:buChar char="§"/>
            </a:pPr>
            <a:r>
              <a:rPr lang="nl-NL" sz="1700" dirty="0" err="1"/>
              <a:t>Stretching</a:t>
            </a:r>
            <a:r>
              <a:rPr lang="nl-NL" sz="1700" dirty="0"/>
              <a:t> van specifieke spiergroepen</a:t>
            </a:r>
            <a:endParaRPr dirty="0"/>
          </a:p>
          <a:p>
            <a:pPr lvl="2" algn="l" rtl="0">
              <a:lnSpc>
                <a:spcPct val="90000"/>
              </a:lnSpc>
              <a:spcBef>
                <a:spcPts val="500"/>
              </a:spcBef>
              <a:spcAft>
                <a:spcPts val="0"/>
              </a:spcAft>
              <a:buSzPts val="2000"/>
              <a:buFont typeface="Wingdings" panose="05000000000000000000" pitchFamily="2" charset="2"/>
              <a:buChar char="§"/>
            </a:pPr>
            <a:r>
              <a:rPr lang="nl-NL" sz="1700" dirty="0"/>
              <a:t>M. </a:t>
            </a:r>
            <a:r>
              <a:rPr lang="nl-NL" sz="1700" dirty="0" err="1"/>
              <a:t>iliopsoas</a:t>
            </a:r>
            <a:endParaRPr sz="1700" dirty="0"/>
          </a:p>
          <a:p>
            <a:pPr lvl="2" algn="l" rtl="0">
              <a:lnSpc>
                <a:spcPct val="90000"/>
              </a:lnSpc>
              <a:spcBef>
                <a:spcPts val="500"/>
              </a:spcBef>
              <a:spcAft>
                <a:spcPts val="0"/>
              </a:spcAft>
              <a:buSzPts val="2000"/>
              <a:buFont typeface="Wingdings" panose="05000000000000000000" pitchFamily="2" charset="2"/>
              <a:buChar char="§"/>
            </a:pPr>
            <a:r>
              <a:rPr lang="nl-NL" sz="1700" dirty="0"/>
              <a:t>M. quadriceps</a:t>
            </a:r>
            <a:endParaRPr dirty="0"/>
          </a:p>
          <a:p>
            <a:pPr lvl="1" algn="l" rtl="0">
              <a:lnSpc>
                <a:spcPct val="90000"/>
              </a:lnSpc>
              <a:spcBef>
                <a:spcPts val="500"/>
              </a:spcBef>
              <a:spcAft>
                <a:spcPts val="0"/>
              </a:spcAft>
              <a:buSzPts val="2400"/>
              <a:buFont typeface="Wingdings" panose="05000000000000000000" pitchFamily="2" charset="2"/>
              <a:buChar char="§"/>
            </a:pPr>
            <a:r>
              <a:rPr lang="nl-NL" sz="1700" dirty="0"/>
              <a:t>Training van specifieke spiergroepen</a:t>
            </a:r>
            <a:endParaRPr dirty="0"/>
          </a:p>
          <a:p>
            <a:pPr lvl="2" algn="l" rtl="0">
              <a:lnSpc>
                <a:spcPct val="90000"/>
              </a:lnSpc>
              <a:spcBef>
                <a:spcPts val="500"/>
              </a:spcBef>
              <a:spcAft>
                <a:spcPts val="0"/>
              </a:spcAft>
              <a:buSzPts val="2000"/>
              <a:buFont typeface="Wingdings" panose="05000000000000000000" pitchFamily="2" charset="2"/>
              <a:buChar char="§"/>
            </a:pPr>
            <a:r>
              <a:rPr lang="nl-NL" sz="1700" dirty="0"/>
              <a:t>Excentrische oefeningen abdominale spieren en m. </a:t>
            </a:r>
            <a:r>
              <a:rPr lang="nl-NL" sz="1700" dirty="0" err="1"/>
              <a:t>iliopsoas</a:t>
            </a:r>
            <a:endParaRPr sz="1800" b="1" dirty="0"/>
          </a:p>
        </p:txBody>
      </p:sp>
      <p:sp>
        <p:nvSpPr>
          <p:cNvPr id="338" name="Google Shape;338;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nl-NL"/>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54"/>
          <p:cNvSpPr txBox="1">
            <a:spLocks noGrp="1"/>
          </p:cNvSpPr>
          <p:nvPr>
            <p:ph type="title"/>
          </p:nvPr>
        </p:nvSpPr>
        <p:spPr>
          <a:xfrm>
            <a:off x="1397478" y="365125"/>
            <a:ext cx="995632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400"/>
              <a:buFont typeface="Calibri"/>
              <a:buNone/>
            </a:pPr>
            <a:r>
              <a:rPr lang="nl-NL"/>
              <a:t>Casuïstiek:</a:t>
            </a:r>
            <a:br>
              <a:rPr lang="nl-NL"/>
            </a:br>
            <a:r>
              <a:rPr lang="nl-NL" b="1"/>
              <a:t>Sportkinesitherapie</a:t>
            </a:r>
            <a:endParaRPr b="1"/>
          </a:p>
        </p:txBody>
      </p:sp>
      <p:sp>
        <p:nvSpPr>
          <p:cNvPr id="344" name="Google Shape;344;p54"/>
          <p:cNvSpPr txBox="1">
            <a:spLocks noGrp="1"/>
          </p:cNvSpPr>
          <p:nvPr>
            <p:ph type="body" idx="1"/>
          </p:nvPr>
        </p:nvSpPr>
        <p:spPr>
          <a:xfrm>
            <a:off x="1397478" y="1198399"/>
            <a:ext cx="10325740" cy="4795078"/>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2200"/>
              </a:spcBef>
              <a:spcAft>
                <a:spcPts val="0"/>
              </a:spcAft>
              <a:buClr>
                <a:srgbClr val="2F5496"/>
              </a:buClr>
              <a:buSzPct val="168168"/>
              <a:buNone/>
            </a:pPr>
            <a:endParaRPr sz="1800" dirty="0"/>
          </a:p>
          <a:p>
            <a:pPr marL="0" lvl="0" indent="0" algn="l" rtl="0">
              <a:lnSpc>
                <a:spcPct val="90000"/>
              </a:lnSpc>
              <a:spcBef>
                <a:spcPts val="2200"/>
              </a:spcBef>
              <a:spcAft>
                <a:spcPts val="0"/>
              </a:spcAft>
              <a:buClr>
                <a:srgbClr val="2F5496"/>
              </a:buClr>
              <a:buSzPct val="151351"/>
              <a:buNone/>
            </a:pPr>
            <a:r>
              <a:rPr lang="nl-NL" sz="2000" b="1" dirty="0"/>
              <a:t>Aanpak: hoe?</a:t>
            </a:r>
            <a:endParaRPr dirty="0"/>
          </a:p>
          <a:p>
            <a:pPr marL="0" lvl="0" indent="0" algn="l" rtl="0">
              <a:lnSpc>
                <a:spcPct val="90000"/>
              </a:lnSpc>
              <a:spcBef>
                <a:spcPts val="0"/>
              </a:spcBef>
              <a:spcAft>
                <a:spcPts val="0"/>
              </a:spcAft>
              <a:buClr>
                <a:srgbClr val="2F5496"/>
              </a:buClr>
              <a:buSzPct val="151351"/>
              <a:buNone/>
            </a:pPr>
            <a:endParaRPr lang="nl-BE" sz="2000" b="1" dirty="0"/>
          </a:p>
          <a:p>
            <a:pPr>
              <a:buSzPct val="100000"/>
              <a:buFont typeface="Wingdings" panose="05000000000000000000" pitchFamily="2" charset="2"/>
              <a:buChar char="§"/>
            </a:pPr>
            <a:r>
              <a:rPr lang="nl-NL" sz="1900" dirty="0"/>
              <a:t>Belang van thuisoefeningen </a:t>
            </a:r>
            <a:endParaRPr sz="1900" dirty="0"/>
          </a:p>
          <a:p>
            <a:pPr lvl="0" algn="l" rtl="0">
              <a:lnSpc>
                <a:spcPct val="90000"/>
              </a:lnSpc>
              <a:spcBef>
                <a:spcPts val="1000"/>
              </a:spcBef>
              <a:spcAft>
                <a:spcPts val="0"/>
              </a:spcAft>
              <a:buClr>
                <a:srgbClr val="2F5496"/>
              </a:buClr>
              <a:buSzPct val="100000"/>
              <a:buFont typeface="Wingdings" panose="05000000000000000000" pitchFamily="2" charset="2"/>
              <a:buChar char="§"/>
            </a:pPr>
            <a:r>
              <a:rPr lang="nl-NL" sz="1900" dirty="0"/>
              <a:t>Leg het doel uit van de oefening</a:t>
            </a:r>
            <a:endParaRPr sz="1900" dirty="0"/>
          </a:p>
          <a:p>
            <a:pPr lvl="0" algn="l" rtl="0">
              <a:lnSpc>
                <a:spcPct val="90000"/>
              </a:lnSpc>
              <a:spcBef>
                <a:spcPts val="1000"/>
              </a:spcBef>
              <a:spcAft>
                <a:spcPts val="0"/>
              </a:spcAft>
              <a:buClr>
                <a:srgbClr val="2F5496"/>
              </a:buClr>
              <a:buSzPct val="100000"/>
              <a:buFont typeface="Wingdings" panose="05000000000000000000" pitchFamily="2" charset="2"/>
              <a:buChar char="§"/>
            </a:pPr>
            <a:r>
              <a:rPr lang="nl-NL" sz="1900" dirty="0"/>
              <a:t>Geef duidelijke instructies</a:t>
            </a:r>
            <a:endParaRPr sz="1900" dirty="0"/>
          </a:p>
          <a:p>
            <a:pPr lvl="0" algn="l" rtl="0">
              <a:lnSpc>
                <a:spcPct val="90000"/>
              </a:lnSpc>
              <a:spcBef>
                <a:spcPts val="1000"/>
              </a:spcBef>
              <a:spcAft>
                <a:spcPts val="0"/>
              </a:spcAft>
              <a:buClr>
                <a:srgbClr val="2F5496"/>
              </a:buClr>
              <a:buSzPct val="100000"/>
              <a:buFont typeface="Wingdings" panose="05000000000000000000" pitchFamily="2" charset="2"/>
              <a:buChar char="§"/>
            </a:pPr>
            <a:r>
              <a:rPr lang="nl-NL" sz="1900" dirty="0"/>
              <a:t>Demonstreer</a:t>
            </a:r>
            <a:endParaRPr sz="1900" dirty="0"/>
          </a:p>
          <a:p>
            <a:pPr lvl="0" algn="l" rtl="0">
              <a:lnSpc>
                <a:spcPct val="90000"/>
              </a:lnSpc>
              <a:spcBef>
                <a:spcPts val="1000"/>
              </a:spcBef>
              <a:spcAft>
                <a:spcPts val="0"/>
              </a:spcAft>
              <a:buClr>
                <a:srgbClr val="2F5496"/>
              </a:buClr>
              <a:buSzPct val="100000"/>
              <a:buFont typeface="Wingdings" panose="05000000000000000000" pitchFamily="2" charset="2"/>
              <a:buChar char="§"/>
            </a:pPr>
            <a:r>
              <a:rPr lang="nl-NL" sz="1900" dirty="0"/>
              <a:t>Welke compensatiemechanismen kunnen verwacht worden?</a:t>
            </a:r>
            <a:endParaRPr sz="1900" dirty="0"/>
          </a:p>
          <a:p>
            <a:pPr lvl="0" algn="l" rtl="0">
              <a:lnSpc>
                <a:spcPct val="90000"/>
              </a:lnSpc>
              <a:spcBef>
                <a:spcPts val="1000"/>
              </a:spcBef>
              <a:spcAft>
                <a:spcPts val="0"/>
              </a:spcAft>
              <a:buClr>
                <a:srgbClr val="2F5496"/>
              </a:buClr>
              <a:buSzPct val="100000"/>
              <a:buFont typeface="Wingdings" panose="05000000000000000000" pitchFamily="2" charset="2"/>
              <a:buChar char="§"/>
            </a:pPr>
            <a:r>
              <a:rPr lang="nl-NL" sz="1900" dirty="0"/>
              <a:t>Geef feedback</a:t>
            </a:r>
            <a:endParaRPr sz="1900" dirty="0"/>
          </a:p>
          <a:p>
            <a:pPr lvl="0" algn="l" rtl="0">
              <a:lnSpc>
                <a:spcPct val="90000"/>
              </a:lnSpc>
              <a:spcBef>
                <a:spcPts val="1000"/>
              </a:spcBef>
              <a:spcAft>
                <a:spcPts val="0"/>
              </a:spcAft>
              <a:buClr>
                <a:srgbClr val="2F5496"/>
              </a:buClr>
              <a:buSzPct val="100000"/>
              <a:buFont typeface="Wingdings" panose="05000000000000000000" pitchFamily="2" charset="2"/>
              <a:buChar char="§"/>
            </a:pPr>
            <a:r>
              <a:rPr lang="nl-NL" sz="1900" dirty="0"/>
              <a:t>Vraag naar perceptie patiënt</a:t>
            </a:r>
            <a:endParaRPr sz="1900" dirty="0"/>
          </a:p>
          <a:p>
            <a:pPr lvl="1" algn="l" rtl="0">
              <a:lnSpc>
                <a:spcPct val="90000"/>
              </a:lnSpc>
              <a:spcBef>
                <a:spcPts val="500"/>
              </a:spcBef>
              <a:spcAft>
                <a:spcPts val="0"/>
              </a:spcAft>
              <a:buSzPct val="100000"/>
              <a:buFont typeface="Wingdings" panose="05000000000000000000" pitchFamily="2" charset="2"/>
              <a:buChar char="§"/>
            </a:pPr>
            <a:r>
              <a:rPr lang="nl-NL" sz="1900" dirty="0"/>
              <a:t>Moeilijkheidsgraad</a:t>
            </a:r>
            <a:endParaRPr sz="1900" dirty="0"/>
          </a:p>
          <a:p>
            <a:pPr lvl="1" algn="l" rtl="0">
              <a:lnSpc>
                <a:spcPct val="90000"/>
              </a:lnSpc>
              <a:spcBef>
                <a:spcPts val="500"/>
              </a:spcBef>
              <a:spcAft>
                <a:spcPts val="0"/>
              </a:spcAft>
              <a:buSzPct val="100000"/>
              <a:buFont typeface="Wingdings" panose="05000000000000000000" pitchFamily="2" charset="2"/>
              <a:buChar char="§"/>
            </a:pPr>
            <a:r>
              <a:rPr lang="nl-NL" sz="1900" dirty="0"/>
              <a:t>Pijn bij uitvoering</a:t>
            </a:r>
            <a:endParaRPr sz="1900" dirty="0"/>
          </a:p>
          <a:p>
            <a:pPr lvl="0" algn="l" rtl="0">
              <a:lnSpc>
                <a:spcPct val="90000"/>
              </a:lnSpc>
              <a:spcBef>
                <a:spcPts val="1000"/>
              </a:spcBef>
              <a:spcAft>
                <a:spcPts val="0"/>
              </a:spcAft>
              <a:buClr>
                <a:srgbClr val="2F5496"/>
              </a:buClr>
              <a:buSzPct val="100000"/>
              <a:buFont typeface="Wingdings" panose="05000000000000000000" pitchFamily="2" charset="2"/>
              <a:buChar char="§"/>
            </a:pPr>
            <a:r>
              <a:rPr lang="nl-NL" sz="1900" dirty="0"/>
              <a:t>Geef duidelijke richtlijnen</a:t>
            </a:r>
            <a:endParaRPr sz="1900" dirty="0"/>
          </a:p>
          <a:p>
            <a:pPr lvl="1" algn="l" rtl="0">
              <a:lnSpc>
                <a:spcPct val="90000"/>
              </a:lnSpc>
              <a:spcBef>
                <a:spcPts val="500"/>
              </a:spcBef>
              <a:spcAft>
                <a:spcPts val="0"/>
              </a:spcAft>
              <a:buSzPct val="100000"/>
              <a:buFont typeface="Wingdings" panose="05000000000000000000" pitchFamily="2" charset="2"/>
              <a:buChar char="§"/>
            </a:pPr>
            <a:r>
              <a:rPr lang="nl-NL" sz="1900" dirty="0"/>
              <a:t>Frequentie, aantal herhalingen, hoe eventueel moeilijker te maken</a:t>
            </a:r>
            <a:endParaRPr sz="1900" b="1" dirty="0"/>
          </a:p>
        </p:txBody>
      </p:sp>
      <p:sp>
        <p:nvSpPr>
          <p:cNvPr id="345" name="Google Shape;345;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nl-NL"/>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55"/>
          <p:cNvSpPr txBox="1">
            <a:spLocks noGrp="1"/>
          </p:cNvSpPr>
          <p:nvPr>
            <p:ph type="title"/>
          </p:nvPr>
        </p:nvSpPr>
        <p:spPr>
          <a:xfrm>
            <a:off x="1397478" y="365125"/>
            <a:ext cx="995632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400"/>
              <a:buFont typeface="Calibri"/>
              <a:buNone/>
            </a:pPr>
            <a:r>
              <a:rPr lang="nl-NL"/>
              <a:t>Casuïstiek:</a:t>
            </a:r>
            <a:br>
              <a:rPr lang="nl-NL"/>
            </a:br>
            <a:r>
              <a:rPr lang="nl-NL" b="1"/>
              <a:t>Sportkinesitherapie</a:t>
            </a:r>
            <a:endParaRPr b="1"/>
          </a:p>
        </p:txBody>
      </p:sp>
      <p:sp>
        <p:nvSpPr>
          <p:cNvPr id="351" name="Google Shape;351;p55"/>
          <p:cNvSpPr txBox="1">
            <a:spLocks noGrp="1"/>
          </p:cNvSpPr>
          <p:nvPr>
            <p:ph type="body" idx="1"/>
          </p:nvPr>
        </p:nvSpPr>
        <p:spPr>
          <a:xfrm>
            <a:off x="1397478" y="1330036"/>
            <a:ext cx="10437223" cy="419792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2200"/>
              </a:spcBef>
              <a:spcAft>
                <a:spcPts val="0"/>
              </a:spcAft>
              <a:buClr>
                <a:srgbClr val="2F5496"/>
              </a:buClr>
              <a:buSzPts val="2800"/>
              <a:buNone/>
            </a:pPr>
            <a:endParaRPr sz="1800" dirty="0"/>
          </a:p>
          <a:p>
            <a:pPr marL="0" lvl="0" indent="0" algn="l" rtl="0">
              <a:lnSpc>
                <a:spcPct val="90000"/>
              </a:lnSpc>
              <a:spcBef>
                <a:spcPts val="2200"/>
              </a:spcBef>
              <a:spcAft>
                <a:spcPts val="0"/>
              </a:spcAft>
              <a:buClr>
                <a:srgbClr val="2F5496"/>
              </a:buClr>
              <a:buSzPts val="2800"/>
              <a:buNone/>
            </a:pPr>
            <a:r>
              <a:rPr lang="nl-NL" sz="1700" b="1" dirty="0"/>
              <a:t>Aanpak: hoe?</a:t>
            </a:r>
            <a:endParaRPr lang="nl-NL" b="1" dirty="0"/>
          </a:p>
          <a:p>
            <a:pPr marL="0" lvl="0" indent="0" algn="l" rtl="0">
              <a:lnSpc>
                <a:spcPct val="90000"/>
              </a:lnSpc>
              <a:spcBef>
                <a:spcPts val="2200"/>
              </a:spcBef>
              <a:spcAft>
                <a:spcPts val="0"/>
              </a:spcAft>
              <a:buClr>
                <a:srgbClr val="2F5496"/>
              </a:buClr>
              <a:buSzPts val="2800"/>
              <a:buNone/>
            </a:pPr>
            <a:r>
              <a:rPr lang="nl-NL" sz="1700" dirty="0"/>
              <a:t>Manuele therapie</a:t>
            </a:r>
            <a:endParaRPr dirty="0"/>
          </a:p>
          <a:p>
            <a:pPr lvl="1" algn="l" rtl="0">
              <a:lnSpc>
                <a:spcPct val="90000"/>
              </a:lnSpc>
              <a:spcBef>
                <a:spcPts val="500"/>
              </a:spcBef>
              <a:spcAft>
                <a:spcPts val="0"/>
              </a:spcAft>
              <a:buSzPts val="2400"/>
              <a:buFont typeface="Wingdings" panose="05000000000000000000" pitchFamily="2" charset="2"/>
              <a:buChar char="§"/>
            </a:pPr>
            <a:r>
              <a:rPr lang="nl-NL" sz="1700" dirty="0"/>
              <a:t>Enkel indien noodzakelijk voor de verbetering van mobiliteit</a:t>
            </a:r>
            <a:endParaRPr dirty="0"/>
          </a:p>
          <a:p>
            <a:pPr lvl="1" algn="l" rtl="0">
              <a:lnSpc>
                <a:spcPct val="90000"/>
              </a:lnSpc>
              <a:spcBef>
                <a:spcPts val="500"/>
              </a:spcBef>
              <a:spcAft>
                <a:spcPts val="0"/>
              </a:spcAft>
              <a:buSzPts val="2400"/>
              <a:buFont typeface="Wingdings" panose="05000000000000000000" pitchFamily="2" charset="2"/>
              <a:buChar char="§"/>
            </a:pPr>
            <a:r>
              <a:rPr lang="nl-NL" sz="1700" dirty="0"/>
              <a:t>Thoracaal</a:t>
            </a:r>
            <a:endParaRPr dirty="0"/>
          </a:p>
          <a:p>
            <a:pPr lvl="1" algn="l" rtl="0">
              <a:lnSpc>
                <a:spcPct val="90000"/>
              </a:lnSpc>
              <a:spcBef>
                <a:spcPts val="500"/>
              </a:spcBef>
              <a:spcAft>
                <a:spcPts val="0"/>
              </a:spcAft>
              <a:buSzPts val="2400"/>
              <a:buFont typeface="Wingdings" panose="05000000000000000000" pitchFamily="2" charset="2"/>
              <a:buChar char="§"/>
            </a:pPr>
            <a:r>
              <a:rPr lang="nl-NL" sz="1700" dirty="0"/>
              <a:t>Coxofemoraal</a:t>
            </a:r>
            <a:endParaRPr dirty="0"/>
          </a:p>
          <a:p>
            <a:pPr lvl="1" algn="l" rtl="0">
              <a:lnSpc>
                <a:spcPct val="90000"/>
              </a:lnSpc>
              <a:spcBef>
                <a:spcPts val="500"/>
              </a:spcBef>
              <a:spcAft>
                <a:spcPts val="0"/>
              </a:spcAft>
              <a:buSzPts val="2400"/>
              <a:buFont typeface="Wingdings" panose="05000000000000000000" pitchFamily="2" charset="2"/>
              <a:buChar char="§"/>
            </a:pPr>
            <a:r>
              <a:rPr lang="nl-NL" sz="1700" dirty="0"/>
              <a:t>Lumbaal</a:t>
            </a:r>
            <a:endParaRPr dirty="0"/>
          </a:p>
          <a:p>
            <a:pPr lvl="1" algn="l" rtl="0">
              <a:lnSpc>
                <a:spcPct val="90000"/>
              </a:lnSpc>
              <a:spcBef>
                <a:spcPts val="500"/>
              </a:spcBef>
              <a:spcAft>
                <a:spcPts val="0"/>
              </a:spcAft>
              <a:buSzPts val="2400"/>
              <a:buFont typeface="Wingdings" panose="05000000000000000000" pitchFamily="2" charset="2"/>
              <a:buChar char="§"/>
            </a:pPr>
            <a:r>
              <a:rPr lang="nl-NL" sz="1700" dirty="0" err="1"/>
              <a:t>Myofasciaal</a:t>
            </a:r>
            <a:endParaRPr sz="1700" b="1" dirty="0"/>
          </a:p>
        </p:txBody>
      </p:sp>
      <p:sp>
        <p:nvSpPr>
          <p:cNvPr id="352" name="Google Shape;352;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nl-NL"/>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55"/>
          <p:cNvSpPr txBox="1">
            <a:spLocks noGrp="1"/>
          </p:cNvSpPr>
          <p:nvPr>
            <p:ph type="title"/>
          </p:nvPr>
        </p:nvSpPr>
        <p:spPr>
          <a:xfrm>
            <a:off x="1397478" y="365125"/>
            <a:ext cx="995632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400"/>
              <a:buFont typeface="Calibri"/>
              <a:buNone/>
            </a:pPr>
            <a:r>
              <a:rPr lang="nl-NL"/>
              <a:t>Casuïstiek:</a:t>
            </a:r>
            <a:br>
              <a:rPr lang="nl-NL"/>
            </a:br>
            <a:r>
              <a:rPr lang="nl-NL" b="1"/>
              <a:t>Sportkinesitherapie</a:t>
            </a:r>
            <a:endParaRPr b="1"/>
          </a:p>
        </p:txBody>
      </p:sp>
      <p:sp>
        <p:nvSpPr>
          <p:cNvPr id="351" name="Google Shape;351;p55"/>
          <p:cNvSpPr txBox="1">
            <a:spLocks noGrp="1"/>
          </p:cNvSpPr>
          <p:nvPr>
            <p:ph type="body" idx="1"/>
          </p:nvPr>
        </p:nvSpPr>
        <p:spPr>
          <a:xfrm>
            <a:off x="1397478" y="1346662"/>
            <a:ext cx="10437223" cy="566928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2200"/>
              </a:spcBef>
              <a:spcAft>
                <a:spcPts val="0"/>
              </a:spcAft>
              <a:buClr>
                <a:srgbClr val="2F5496"/>
              </a:buClr>
              <a:buSzPts val="2800"/>
              <a:buNone/>
            </a:pPr>
            <a:endParaRPr sz="1800" dirty="0"/>
          </a:p>
          <a:p>
            <a:pPr marL="50800" indent="0">
              <a:buNone/>
            </a:pPr>
            <a:r>
              <a:rPr lang="nl-BE" sz="1800" b="1" u="sng"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Functie van pijn: </a:t>
            </a:r>
          </a:p>
          <a:p>
            <a:pPr marL="285750" indent="-285750">
              <a:buFont typeface="Arial" panose="020B0604020202020204" pitchFamily="34" charset="0"/>
              <a:buChar char="•"/>
            </a:pPr>
            <a:endParaRPr lang="nl-BE" sz="18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endParaRPr>
          </a:p>
          <a:p>
            <a:pPr marL="50800" indent="0">
              <a:buNone/>
            </a:pPr>
            <a:r>
              <a:rPr lang="nl-BE" sz="18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Vanuit biopsychosociaal pijnassassment a.d.h.v. Musculoskeletal Clinical Translation Framework: nociceptief/neuropathisch/nociplastisch/mixed?</a:t>
            </a:r>
          </a:p>
          <a:p>
            <a:endParaRPr lang="nl-BE" sz="18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endParaRPr>
          </a:p>
          <a:p>
            <a:pPr marL="50800" lvl="0" indent="0" algn="l" rtl="0">
              <a:lnSpc>
                <a:spcPct val="90000"/>
              </a:lnSpc>
              <a:spcBef>
                <a:spcPts val="1000"/>
              </a:spcBef>
              <a:spcAft>
                <a:spcPts val="0"/>
              </a:spcAft>
              <a:buClr>
                <a:srgbClr val="2F5496"/>
              </a:buClr>
              <a:buSzPts val="2800"/>
              <a:buNone/>
            </a:pPr>
            <a:r>
              <a:rPr lang="nl-NL" sz="1800" dirty="0"/>
              <a:t>De casus gaat over nociceptieve pijn. </a:t>
            </a:r>
          </a:p>
          <a:p>
            <a:pPr lvl="0" algn="l" rtl="0">
              <a:lnSpc>
                <a:spcPct val="90000"/>
              </a:lnSpc>
              <a:spcBef>
                <a:spcPts val="1000"/>
              </a:spcBef>
              <a:spcAft>
                <a:spcPts val="0"/>
              </a:spcAft>
              <a:buClr>
                <a:srgbClr val="2F5496"/>
              </a:buClr>
              <a:buSzPts val="2800"/>
              <a:buFont typeface="Wingdings" panose="05000000000000000000" pitchFamily="2" charset="2"/>
              <a:buChar char="§"/>
            </a:pPr>
            <a:r>
              <a:rPr lang="nl-NL" sz="1800" dirty="0"/>
              <a:t>Bilateraal lumbaal pijnlijke plaats</a:t>
            </a:r>
          </a:p>
          <a:p>
            <a:pPr marL="806450" lvl="1" indent="-274638">
              <a:lnSpc>
                <a:spcPct val="70000"/>
              </a:lnSpc>
              <a:spcBef>
                <a:spcPts val="1000"/>
              </a:spcBef>
              <a:buSzPct val="100000"/>
              <a:buFont typeface="Wingdings" panose="05000000000000000000" pitchFamily="2" charset="2"/>
              <a:buChar char="§"/>
            </a:pPr>
            <a:r>
              <a:rPr lang="nl-NL" sz="1800" dirty="0"/>
              <a:t>Bij over hoofd gooien van de bal -&gt; </a:t>
            </a:r>
            <a:r>
              <a:rPr lang="nl-NL" sz="1800" dirty="0" err="1"/>
              <a:t>nociceptieve</a:t>
            </a:r>
            <a:r>
              <a:rPr lang="nl-NL" sz="1800" dirty="0"/>
              <a:t> pijn</a:t>
            </a:r>
            <a:endParaRPr sz="1800" dirty="0"/>
          </a:p>
        </p:txBody>
      </p:sp>
      <p:sp>
        <p:nvSpPr>
          <p:cNvPr id="352" name="Google Shape;352;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nl-NL"/>
              <a:t>35</a:t>
            </a:fld>
            <a:endParaRPr/>
          </a:p>
        </p:txBody>
      </p:sp>
    </p:spTree>
    <p:extLst>
      <p:ext uri="{BB962C8B-B14F-4D97-AF65-F5344CB8AC3E}">
        <p14:creationId xmlns:p14="http://schemas.microsoft.com/office/powerpoint/2010/main" val="9646427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56"/>
          <p:cNvSpPr txBox="1">
            <a:spLocks noGrp="1"/>
          </p:cNvSpPr>
          <p:nvPr>
            <p:ph type="title"/>
          </p:nvPr>
        </p:nvSpPr>
        <p:spPr>
          <a:xfrm>
            <a:off x="1397478" y="365125"/>
            <a:ext cx="995632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400"/>
              <a:buFont typeface="Calibri"/>
              <a:buNone/>
            </a:pPr>
            <a:r>
              <a:rPr lang="nl-NL"/>
              <a:t>Casuïstiek:</a:t>
            </a:r>
            <a:br>
              <a:rPr lang="nl-NL"/>
            </a:br>
            <a:r>
              <a:rPr lang="nl-NL" b="1"/>
              <a:t>Sportkinesitherapie</a:t>
            </a:r>
            <a:endParaRPr b="1"/>
          </a:p>
        </p:txBody>
      </p:sp>
      <p:sp>
        <p:nvSpPr>
          <p:cNvPr id="358" name="Google Shape;358;p56"/>
          <p:cNvSpPr txBox="1">
            <a:spLocks noGrp="1"/>
          </p:cNvSpPr>
          <p:nvPr>
            <p:ph type="body" idx="1"/>
          </p:nvPr>
        </p:nvSpPr>
        <p:spPr>
          <a:xfrm>
            <a:off x="1471352" y="1188720"/>
            <a:ext cx="10437223" cy="566928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2200"/>
              </a:spcBef>
              <a:spcAft>
                <a:spcPts val="0"/>
              </a:spcAft>
              <a:buClr>
                <a:srgbClr val="2F5496"/>
              </a:buClr>
              <a:buSzPts val="2800"/>
              <a:buNone/>
            </a:pPr>
            <a:endParaRPr sz="1800" dirty="0"/>
          </a:p>
          <a:p>
            <a:pPr marL="0" lvl="0" indent="0" algn="l" rtl="0">
              <a:lnSpc>
                <a:spcPct val="90000"/>
              </a:lnSpc>
              <a:spcBef>
                <a:spcPts val="2200"/>
              </a:spcBef>
              <a:spcAft>
                <a:spcPts val="0"/>
              </a:spcAft>
              <a:buClr>
                <a:srgbClr val="2F5496"/>
              </a:buClr>
              <a:buSzPts val="2800"/>
              <a:buNone/>
            </a:pPr>
            <a:r>
              <a:rPr lang="nl-NL" sz="1700" b="1" dirty="0"/>
              <a:t>Hoe gaat het nu met onze voetballer?</a:t>
            </a:r>
            <a:endParaRPr dirty="0"/>
          </a:p>
          <a:p>
            <a:pPr marL="50800" lvl="0" indent="0" algn="l" rtl="0">
              <a:lnSpc>
                <a:spcPct val="90000"/>
              </a:lnSpc>
              <a:spcBef>
                <a:spcPts val="1000"/>
              </a:spcBef>
              <a:spcAft>
                <a:spcPts val="0"/>
              </a:spcAft>
              <a:buSzPts val="2800"/>
              <a:buNone/>
            </a:pPr>
            <a:r>
              <a:rPr lang="nl-NL" sz="1700" dirty="0"/>
              <a:t>Na 4 weken</a:t>
            </a:r>
            <a:endParaRPr dirty="0"/>
          </a:p>
          <a:p>
            <a:pPr lvl="1" algn="l" rtl="0">
              <a:lnSpc>
                <a:spcPct val="90000"/>
              </a:lnSpc>
              <a:spcBef>
                <a:spcPts val="500"/>
              </a:spcBef>
              <a:spcAft>
                <a:spcPts val="0"/>
              </a:spcAft>
              <a:buSzPts val="2400"/>
              <a:buFont typeface="Wingdings" panose="05000000000000000000" pitchFamily="2" charset="2"/>
              <a:buChar char="§"/>
            </a:pPr>
            <a:r>
              <a:rPr lang="nl-NL" sz="1700" dirty="0"/>
              <a:t>Pijnvrij</a:t>
            </a:r>
            <a:endParaRPr dirty="0"/>
          </a:p>
          <a:p>
            <a:pPr lvl="1" algn="l" rtl="0">
              <a:lnSpc>
                <a:spcPct val="90000"/>
              </a:lnSpc>
              <a:spcBef>
                <a:spcPts val="500"/>
              </a:spcBef>
              <a:spcAft>
                <a:spcPts val="0"/>
              </a:spcAft>
              <a:buSzPts val="2400"/>
              <a:buFont typeface="Wingdings" panose="05000000000000000000" pitchFamily="2" charset="2"/>
              <a:buChar char="§"/>
            </a:pPr>
            <a:r>
              <a:rPr lang="nl-NL" sz="1700" dirty="0"/>
              <a:t>Mag deelnemen aan de competitie</a:t>
            </a:r>
            <a:endParaRPr dirty="0"/>
          </a:p>
          <a:p>
            <a:pPr marL="0" lvl="0" indent="0" algn="l" rtl="0">
              <a:lnSpc>
                <a:spcPct val="90000"/>
              </a:lnSpc>
              <a:spcBef>
                <a:spcPts val="2200"/>
              </a:spcBef>
              <a:spcAft>
                <a:spcPts val="0"/>
              </a:spcAft>
              <a:buClr>
                <a:srgbClr val="2F5496"/>
              </a:buClr>
              <a:buSzPts val="2800"/>
              <a:buNone/>
            </a:pPr>
            <a:r>
              <a:rPr lang="nl-NL" sz="1700" dirty="0"/>
              <a:t>Maar wat indien…</a:t>
            </a:r>
            <a:endParaRPr dirty="0"/>
          </a:p>
          <a:p>
            <a:pPr marL="449263" lvl="1">
              <a:buFont typeface="Wingdings" panose="05000000000000000000" pitchFamily="2" charset="2"/>
              <a:buChar char="§"/>
            </a:pPr>
            <a:r>
              <a:rPr lang="nl-NL" sz="1700" dirty="0"/>
              <a:t>Na 3 weken</a:t>
            </a:r>
            <a:endParaRPr sz="1700" dirty="0"/>
          </a:p>
          <a:p>
            <a:pPr lvl="1" algn="l" rtl="0">
              <a:lnSpc>
                <a:spcPct val="90000"/>
              </a:lnSpc>
              <a:spcBef>
                <a:spcPts val="500"/>
              </a:spcBef>
              <a:spcAft>
                <a:spcPts val="0"/>
              </a:spcAft>
              <a:buSzPts val="2400"/>
              <a:buFont typeface="Wingdings" panose="05000000000000000000" pitchFamily="2" charset="2"/>
              <a:buChar char="§"/>
            </a:pPr>
            <a:r>
              <a:rPr lang="nl-NL" sz="1700" dirty="0"/>
              <a:t>Toename van de lage rugpijn</a:t>
            </a:r>
            <a:endParaRPr dirty="0"/>
          </a:p>
          <a:p>
            <a:pPr lvl="2" algn="l" rtl="0">
              <a:lnSpc>
                <a:spcPct val="90000"/>
              </a:lnSpc>
              <a:spcBef>
                <a:spcPts val="500"/>
              </a:spcBef>
              <a:spcAft>
                <a:spcPts val="0"/>
              </a:spcAft>
              <a:buSzPts val="2000"/>
              <a:buFont typeface="Wingdings" panose="05000000000000000000" pitchFamily="2" charset="2"/>
              <a:buChar char="§"/>
            </a:pPr>
            <a:r>
              <a:rPr lang="nl-NL" sz="1700" dirty="0"/>
              <a:t>Constant</a:t>
            </a:r>
            <a:endParaRPr dirty="0"/>
          </a:p>
          <a:p>
            <a:pPr lvl="2" algn="l" rtl="0">
              <a:lnSpc>
                <a:spcPct val="90000"/>
              </a:lnSpc>
              <a:spcBef>
                <a:spcPts val="500"/>
              </a:spcBef>
              <a:spcAft>
                <a:spcPts val="0"/>
              </a:spcAft>
              <a:buSzPts val="2000"/>
              <a:buFont typeface="Wingdings" panose="05000000000000000000" pitchFamily="2" charset="2"/>
              <a:buChar char="§"/>
            </a:pPr>
            <a:r>
              <a:rPr lang="nl-NL" sz="1700" dirty="0"/>
              <a:t>Nachtelijke pijn</a:t>
            </a:r>
            <a:endParaRPr dirty="0"/>
          </a:p>
          <a:p>
            <a:pPr lvl="1" algn="l" rtl="0">
              <a:lnSpc>
                <a:spcPct val="90000"/>
              </a:lnSpc>
              <a:spcBef>
                <a:spcPts val="500"/>
              </a:spcBef>
              <a:spcAft>
                <a:spcPts val="0"/>
              </a:spcAft>
              <a:buSzPts val="2400"/>
              <a:buFont typeface="Wingdings" panose="05000000000000000000" pitchFamily="2" charset="2"/>
              <a:buChar char="§"/>
            </a:pPr>
            <a:r>
              <a:rPr lang="nl-NL" sz="1700" dirty="0"/>
              <a:t>Pijn bij stappen</a:t>
            </a:r>
            <a:endParaRPr dirty="0"/>
          </a:p>
          <a:p>
            <a:pPr lvl="1" algn="l" rtl="0">
              <a:lnSpc>
                <a:spcPct val="90000"/>
              </a:lnSpc>
              <a:spcBef>
                <a:spcPts val="500"/>
              </a:spcBef>
              <a:spcAft>
                <a:spcPts val="0"/>
              </a:spcAft>
              <a:buSzPts val="2400"/>
              <a:buFont typeface="Wingdings" panose="05000000000000000000" pitchFamily="2" charset="2"/>
              <a:buChar char="§"/>
            </a:pPr>
            <a:r>
              <a:rPr lang="nl-NL" sz="1700" dirty="0"/>
              <a:t>Schoolsport is te pijnlijk geworden</a:t>
            </a:r>
            <a:endParaRPr dirty="0"/>
          </a:p>
          <a:p>
            <a:pPr marL="449263" lvl="1">
              <a:buFont typeface="Wingdings" panose="05000000000000000000" pitchFamily="2" charset="2"/>
              <a:buChar char="§"/>
            </a:pPr>
            <a:r>
              <a:rPr lang="nl-NL" sz="1700" b="1" dirty="0"/>
              <a:t>KCE richtlijn </a:t>
            </a:r>
            <a:r>
              <a:rPr lang="nl-NL" sz="1700" dirty="0"/>
              <a:t>- CAVE: spondyloysis / </a:t>
            </a:r>
            <a:r>
              <a:rPr lang="nl-NL" sz="1700" dirty="0" err="1"/>
              <a:t>spondylolisthesis</a:t>
            </a:r>
            <a:endParaRPr sz="1700" dirty="0"/>
          </a:p>
        </p:txBody>
      </p:sp>
      <p:sp>
        <p:nvSpPr>
          <p:cNvPr id="359" name="Google Shape;359;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nl-NL"/>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32"/>
          <p:cNvSpPr txBox="1">
            <a:spLocks noGrp="1"/>
          </p:cNvSpPr>
          <p:nvPr>
            <p:ph type="title"/>
          </p:nvPr>
        </p:nvSpPr>
        <p:spPr>
          <a:xfrm>
            <a:off x="1397478" y="365125"/>
            <a:ext cx="995632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400"/>
              <a:buFont typeface="Calibri"/>
              <a:buNone/>
            </a:pPr>
            <a:r>
              <a:rPr lang="nl-NL"/>
              <a:t>Casuïstiek:</a:t>
            </a:r>
            <a:br>
              <a:rPr lang="nl-NL"/>
            </a:br>
            <a:r>
              <a:rPr lang="nl-NL" b="1"/>
              <a:t>Fasciatherapie </a:t>
            </a:r>
            <a:endParaRPr b="1"/>
          </a:p>
        </p:txBody>
      </p:sp>
      <p:sp>
        <p:nvSpPr>
          <p:cNvPr id="365" name="Google Shape;365;p32"/>
          <p:cNvSpPr txBox="1">
            <a:spLocks noGrp="1"/>
          </p:cNvSpPr>
          <p:nvPr>
            <p:ph type="body" idx="1"/>
          </p:nvPr>
        </p:nvSpPr>
        <p:spPr>
          <a:xfrm>
            <a:off x="1397478" y="2173857"/>
            <a:ext cx="9956322" cy="4003106"/>
          </a:xfrm>
          <a:prstGeom prst="rect">
            <a:avLst/>
          </a:prstGeom>
          <a:noFill/>
          <a:ln>
            <a:noFill/>
          </a:ln>
        </p:spPr>
        <p:txBody>
          <a:bodyPr spcFirstLastPara="1" wrap="square" lIns="91425" tIns="45700" rIns="91425" bIns="45700" anchor="t" anchorCtr="0">
            <a:normAutofit fontScale="92500" lnSpcReduction="10000"/>
          </a:bodyPr>
          <a:lstStyle/>
          <a:p>
            <a:pPr marL="0" lvl="0" indent="0" algn="just" rtl="0">
              <a:lnSpc>
                <a:spcPct val="90000"/>
              </a:lnSpc>
              <a:spcBef>
                <a:spcPts val="0"/>
              </a:spcBef>
              <a:spcAft>
                <a:spcPts val="0"/>
              </a:spcAft>
              <a:buClr>
                <a:srgbClr val="2F5496"/>
              </a:buClr>
              <a:buSzPts val="1800"/>
              <a:buNone/>
            </a:pPr>
            <a:r>
              <a:rPr lang="nl-BE" sz="1800" b="1" dirty="0">
                <a:latin typeface="Calibri" panose="020F0502020204030204" pitchFamily="34" charset="0"/>
                <a:ea typeface="Times New Roman" panose="02020603050405020304" pitchFamily="18" charset="0"/>
              </a:rPr>
              <a:t>Anamnese</a:t>
            </a:r>
            <a:r>
              <a:rPr lang="nl-BE" sz="1800" b="1" dirty="0">
                <a:effectLst/>
                <a:latin typeface="Calibri" panose="020F0502020204030204" pitchFamily="34" charset="0"/>
                <a:ea typeface="Times New Roman" panose="02020603050405020304" pitchFamily="18" charset="0"/>
              </a:rPr>
              <a:t>: </a:t>
            </a:r>
            <a:endParaRPr lang="nl-BE" sz="1800" dirty="0">
              <a:effectLst/>
              <a:latin typeface="Calibri" panose="020F0502020204030204" pitchFamily="34" charset="0"/>
              <a:ea typeface="Aptos" panose="020B0004020202020204" pitchFamily="34" charset="0"/>
            </a:endParaRPr>
          </a:p>
          <a:p>
            <a:pPr>
              <a:lnSpc>
                <a:spcPct val="105000"/>
              </a:lnSpc>
              <a:buSzPct val="125000"/>
              <a:buFont typeface="Wingdings" panose="05000000000000000000" pitchFamily="2" charset="2"/>
              <a:buChar char="§"/>
            </a:pPr>
            <a:r>
              <a:rPr lang="nl-BE" sz="1800" dirty="0">
                <a:effectLst/>
                <a:latin typeface="Calibri" panose="020F0502020204030204" pitchFamily="34" charset="0"/>
                <a:ea typeface="Times New Roman" panose="02020603050405020304" pitchFamily="18" charset="0"/>
              </a:rPr>
              <a:t>Vrouw 47 jaar, kamermeisje. Gehuwd en twee kinderen. Ze maakt bedden op, poetst en dweilt onder grote tijdsdruk</a:t>
            </a:r>
            <a:endParaRPr lang="nl-BE" sz="1800" dirty="0">
              <a:effectLst/>
              <a:latin typeface="Calibri" panose="020F0502020204030204" pitchFamily="34" charset="0"/>
              <a:ea typeface="Aptos" panose="020B0004020202020204" pitchFamily="34" charset="0"/>
            </a:endParaRPr>
          </a:p>
          <a:p>
            <a:pPr>
              <a:lnSpc>
                <a:spcPct val="105000"/>
              </a:lnSpc>
              <a:buSzPct val="125000"/>
              <a:buFont typeface="Wingdings" panose="05000000000000000000" pitchFamily="2" charset="2"/>
              <a:buChar char="§"/>
            </a:pPr>
            <a:r>
              <a:rPr lang="nl-BE" sz="1800" dirty="0">
                <a:effectLst/>
                <a:latin typeface="Calibri" panose="020F0502020204030204" pitchFamily="34" charset="0"/>
                <a:ea typeface="Times New Roman" panose="02020603050405020304" pitchFamily="18" charset="0"/>
              </a:rPr>
              <a:t>Patiënt is gestuurd door arts van de pijnkliniek. Ze heeft voordien huisarts, orthopedist en reumatoloog bezocht. Beeldvorming toont geen afwijkingen en bloedanalyses zijn negatief. Ze heeft kinesitherapie gehad (massage en bewegingsoefeningen). Ze is gestopt omdat ze de oefeningen ervaarde als nog meer belastend voor haar lichaam</a:t>
            </a:r>
            <a:endParaRPr lang="nl-BE" sz="1800" dirty="0">
              <a:effectLst/>
              <a:latin typeface="Calibri" panose="020F0502020204030204" pitchFamily="34" charset="0"/>
              <a:ea typeface="Aptos" panose="020B0004020202020204" pitchFamily="34" charset="0"/>
            </a:endParaRPr>
          </a:p>
          <a:p>
            <a:pPr>
              <a:lnSpc>
                <a:spcPct val="105000"/>
              </a:lnSpc>
              <a:buSzPct val="125000"/>
              <a:buFont typeface="Wingdings" panose="05000000000000000000" pitchFamily="2" charset="2"/>
              <a:buChar char="§"/>
            </a:pPr>
            <a:r>
              <a:rPr lang="nl-BE" sz="1800" dirty="0">
                <a:effectLst/>
                <a:latin typeface="Calibri" panose="020F0502020204030204" pitchFamily="34" charset="0"/>
                <a:ea typeface="Times New Roman" panose="02020603050405020304" pitchFamily="18" charset="0"/>
              </a:rPr>
              <a:t>Sinds twee jaar heeft patiënt recidiverende nekpijn met uitstraling in beide armen. Er is ook continue </a:t>
            </a:r>
            <a:r>
              <a:rPr lang="nl-BE" sz="1800" dirty="0" err="1">
                <a:effectLst/>
                <a:latin typeface="Calibri" panose="020F0502020204030204" pitchFamily="34" charset="0"/>
                <a:ea typeface="Times New Roman" panose="02020603050405020304" pitchFamily="18" charset="0"/>
              </a:rPr>
              <a:t>achterhoofdspijn</a:t>
            </a:r>
            <a:r>
              <a:rPr lang="nl-BE" sz="1800" dirty="0">
                <a:effectLst/>
                <a:latin typeface="Calibri" panose="020F0502020204030204" pitchFamily="34" charset="0"/>
                <a:ea typeface="Times New Roman" panose="02020603050405020304" pitchFamily="18" charset="0"/>
              </a:rPr>
              <a:t>, soms uitstralend tot aan het voorhoofd, tussen de ogen. Soms lage rugpijn. De pijn verergert bij inspanning en de intensiteit neemt geleidelijk  toe. Na het werk moet ze in de zetel liggen. Dit brengt onbegrip mee van haar gezin die niet begrijpt dat ze moet rusten en dat de dokters niets vinden</a:t>
            </a:r>
            <a:endParaRPr lang="nl-BE" sz="1800" dirty="0">
              <a:effectLst/>
              <a:latin typeface="Calibri" panose="020F0502020204030204" pitchFamily="34" charset="0"/>
              <a:ea typeface="Aptos" panose="020B0004020202020204" pitchFamily="34" charset="0"/>
            </a:endParaRPr>
          </a:p>
          <a:p>
            <a:pPr>
              <a:lnSpc>
                <a:spcPct val="105000"/>
              </a:lnSpc>
              <a:buSzPct val="125000"/>
              <a:buFont typeface="Wingdings" panose="05000000000000000000" pitchFamily="2" charset="2"/>
              <a:buChar char="§"/>
            </a:pPr>
            <a:r>
              <a:rPr lang="nl-BE" sz="1800" dirty="0">
                <a:effectLst/>
                <a:latin typeface="Calibri" panose="020F0502020204030204" pitchFamily="34" charset="0"/>
                <a:ea typeface="Times New Roman" panose="02020603050405020304" pitchFamily="18" charset="0"/>
              </a:rPr>
              <a:t>Geen voorgeschiedenis van trauma</a:t>
            </a:r>
            <a:endParaRPr lang="nl-BE" sz="1800" dirty="0">
              <a:effectLst/>
              <a:latin typeface="Calibri" panose="020F0502020204030204" pitchFamily="34" charset="0"/>
              <a:ea typeface="Aptos" panose="020B0004020202020204" pitchFamily="34" charset="0"/>
            </a:endParaRPr>
          </a:p>
          <a:p>
            <a:pPr marL="0" lvl="0" indent="0" algn="just" rtl="0">
              <a:lnSpc>
                <a:spcPct val="90000"/>
              </a:lnSpc>
              <a:spcBef>
                <a:spcPts val="0"/>
              </a:spcBef>
              <a:spcAft>
                <a:spcPts val="0"/>
              </a:spcAft>
              <a:buClr>
                <a:srgbClr val="2F5496"/>
              </a:buClr>
              <a:buSzPts val="1800"/>
              <a:buNone/>
            </a:pPr>
            <a:endParaRPr sz="1800" dirty="0"/>
          </a:p>
          <a:p>
            <a:pPr marL="228600" lvl="0" indent="-114300" algn="just" rtl="0">
              <a:lnSpc>
                <a:spcPct val="90000"/>
              </a:lnSpc>
              <a:spcBef>
                <a:spcPts val="1200"/>
              </a:spcBef>
              <a:spcAft>
                <a:spcPts val="0"/>
              </a:spcAft>
              <a:buClr>
                <a:srgbClr val="2F5496"/>
              </a:buClr>
              <a:buSzPts val="1800"/>
              <a:buNone/>
            </a:pPr>
            <a:endParaRPr sz="1800" dirty="0"/>
          </a:p>
          <a:p>
            <a:pPr marL="0" lvl="0" indent="0" algn="just" rtl="0">
              <a:lnSpc>
                <a:spcPct val="90000"/>
              </a:lnSpc>
              <a:spcBef>
                <a:spcPts val="2400"/>
              </a:spcBef>
              <a:spcAft>
                <a:spcPts val="0"/>
              </a:spcAft>
              <a:buClr>
                <a:srgbClr val="2F5496"/>
              </a:buClr>
              <a:buSzPts val="2800"/>
              <a:buNone/>
            </a:pPr>
            <a:endParaRPr dirty="0"/>
          </a:p>
        </p:txBody>
      </p:sp>
      <p:sp>
        <p:nvSpPr>
          <p:cNvPr id="366" name="Google Shape;366;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nl-NL"/>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33"/>
          <p:cNvSpPr txBox="1">
            <a:spLocks noGrp="1"/>
          </p:cNvSpPr>
          <p:nvPr>
            <p:ph type="title"/>
          </p:nvPr>
        </p:nvSpPr>
        <p:spPr>
          <a:xfrm>
            <a:off x="1397478" y="365125"/>
            <a:ext cx="995632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400"/>
              <a:buFont typeface="Calibri"/>
              <a:buNone/>
            </a:pPr>
            <a:r>
              <a:rPr lang="nl-NL" dirty="0"/>
              <a:t>Casuïstiek:</a:t>
            </a:r>
            <a:br>
              <a:rPr lang="nl-NL" dirty="0"/>
            </a:br>
            <a:r>
              <a:rPr lang="nl-NL" b="1" dirty="0"/>
              <a:t>Fasciatherapie </a:t>
            </a:r>
            <a:endParaRPr b="1" dirty="0"/>
          </a:p>
        </p:txBody>
      </p:sp>
      <p:sp>
        <p:nvSpPr>
          <p:cNvPr id="372" name="Google Shape;372;p33"/>
          <p:cNvSpPr txBox="1">
            <a:spLocks noGrp="1"/>
          </p:cNvSpPr>
          <p:nvPr>
            <p:ph type="body" idx="1"/>
          </p:nvPr>
        </p:nvSpPr>
        <p:spPr>
          <a:xfrm>
            <a:off x="968829" y="1690688"/>
            <a:ext cx="10559142" cy="4492398"/>
          </a:xfrm>
          <a:prstGeom prst="rect">
            <a:avLst/>
          </a:prstGeom>
          <a:noFill/>
          <a:ln>
            <a:noFill/>
          </a:ln>
        </p:spPr>
        <p:txBody>
          <a:bodyPr spcFirstLastPara="1" wrap="square" lIns="91425" tIns="45700" rIns="91425" bIns="45700" anchor="t" anchorCtr="0">
            <a:normAutofit fontScale="25000" lnSpcReduction="20000"/>
          </a:bodyPr>
          <a:lstStyle/>
          <a:p>
            <a:pPr marL="50800" indent="0">
              <a:lnSpc>
                <a:spcPct val="105000"/>
              </a:lnSpc>
              <a:buNone/>
            </a:pPr>
            <a:r>
              <a:rPr lang="nl-BE" sz="6400" b="1" dirty="0">
                <a:effectLst/>
                <a:latin typeface="Calibri" panose="020F0502020204030204" pitchFamily="34" charset="0"/>
                <a:ea typeface="Times New Roman" panose="02020603050405020304" pitchFamily="18" charset="0"/>
              </a:rPr>
              <a:t>Patient’s Ideas, concerns- expectations</a:t>
            </a:r>
            <a:r>
              <a:rPr lang="nl-BE" sz="6400" dirty="0">
                <a:effectLst/>
                <a:latin typeface="Calibri" panose="020F0502020204030204" pitchFamily="34" charset="0"/>
                <a:ea typeface="Times New Roman" panose="02020603050405020304" pitchFamily="18" charset="0"/>
              </a:rPr>
              <a:t>:</a:t>
            </a:r>
            <a:endParaRPr lang="nl-BE" sz="6400" dirty="0">
              <a:effectLst/>
              <a:latin typeface="Calibri" panose="020F0502020204030204" pitchFamily="34" charset="0"/>
              <a:ea typeface="Aptos" panose="020B0004020202020204" pitchFamily="34" charset="0"/>
            </a:endParaRPr>
          </a:p>
          <a:p>
            <a:pPr marL="457200" lvl="1" indent="-406400">
              <a:lnSpc>
                <a:spcPct val="115000"/>
              </a:lnSpc>
              <a:spcBef>
                <a:spcPts val="1000"/>
              </a:spcBef>
              <a:buSzPct val="125000"/>
              <a:buFont typeface="Wingdings" panose="05000000000000000000" pitchFamily="2" charset="2"/>
              <a:buChar char="§"/>
            </a:pPr>
            <a:r>
              <a:rPr lang="nl-BE" sz="6800" b="1" dirty="0">
                <a:latin typeface="Calibri" panose="020F0502020204030204" pitchFamily="34" charset="0"/>
              </a:rPr>
              <a:t>Ideas: </a:t>
            </a:r>
            <a:r>
              <a:rPr lang="nl-BE" sz="6800" dirty="0">
                <a:latin typeface="Calibri" panose="020F0502020204030204" pitchFamily="34" charset="0"/>
              </a:rPr>
              <a:t>ze is overtuigd dat er iets scheelt met haar rug en nek en het frustreert haar dat de dokters herhaaldelijk zeggen dat ze niets vinden</a:t>
            </a:r>
          </a:p>
          <a:p>
            <a:pPr marL="457200" lvl="1" indent="-406400">
              <a:lnSpc>
                <a:spcPct val="115000"/>
              </a:lnSpc>
              <a:spcBef>
                <a:spcPts val="1000"/>
              </a:spcBef>
              <a:buSzPct val="125000"/>
              <a:buFont typeface="Wingdings" panose="05000000000000000000" pitchFamily="2" charset="2"/>
              <a:buChar char="§"/>
            </a:pPr>
            <a:r>
              <a:rPr lang="nl-BE" sz="6800" b="1" dirty="0">
                <a:latin typeface="Calibri" panose="020F0502020204030204" pitchFamily="34" charset="0"/>
              </a:rPr>
              <a:t>Concerns: </a:t>
            </a:r>
          </a:p>
          <a:p>
            <a:pPr marL="898525" lvl="2" indent="-460375">
              <a:lnSpc>
                <a:spcPct val="105000"/>
              </a:lnSpc>
              <a:buFont typeface="Wingdings" panose="05000000000000000000" pitchFamily="2" charset="2"/>
              <a:buChar char="§"/>
            </a:pPr>
            <a:r>
              <a:rPr lang="nl-BE" sz="6400" dirty="0">
                <a:effectLst/>
                <a:latin typeface="Calibri" panose="020F0502020204030204" pitchFamily="34" charset="0"/>
                <a:ea typeface="Times New Roman" panose="02020603050405020304" pitchFamily="18" charset="0"/>
              </a:rPr>
              <a:t>Psycho-emotioneel: frustratie, angst en wanhoop voor de toekomst. Laag zelfbeeld en zelfvertrouwen.   Zijnstoestand: oververmoeid, vermindering van zelfwaarde, slechte slaap, neerslachtigheid</a:t>
            </a:r>
            <a:endParaRPr lang="nl-BE" sz="6400" dirty="0">
              <a:effectLst/>
              <a:latin typeface="Calibri" panose="020F0502020204030204" pitchFamily="34" charset="0"/>
              <a:ea typeface="Aptos" panose="020B0004020202020204" pitchFamily="34" charset="0"/>
            </a:endParaRPr>
          </a:p>
          <a:p>
            <a:pPr marL="898525" lvl="2" indent="-460375">
              <a:lnSpc>
                <a:spcPct val="105000"/>
              </a:lnSpc>
              <a:buFont typeface="Wingdings" panose="05000000000000000000" pitchFamily="2" charset="2"/>
              <a:buChar char="§"/>
            </a:pPr>
            <a:r>
              <a:rPr lang="nl-BE" sz="6400" dirty="0">
                <a:effectLst/>
                <a:latin typeface="Calibri" panose="020F0502020204030204" pitchFamily="34" charset="0"/>
                <a:ea typeface="Times New Roman" panose="02020603050405020304" pitchFamily="18" charset="0"/>
              </a:rPr>
              <a:t>Omgeving: Begrip van collega’s die haar helpen maar niet van haar familie. Voelt zich niet geapprecieerd door haar werkgever</a:t>
            </a:r>
            <a:endParaRPr lang="nl-BE" sz="6400" dirty="0">
              <a:effectLst/>
              <a:latin typeface="Calibri" panose="020F0502020204030204" pitchFamily="34" charset="0"/>
              <a:ea typeface="Aptos" panose="020B0004020202020204" pitchFamily="34" charset="0"/>
            </a:endParaRPr>
          </a:p>
          <a:p>
            <a:pPr marL="457200" lvl="1" indent="-406400">
              <a:lnSpc>
                <a:spcPct val="115000"/>
              </a:lnSpc>
              <a:spcBef>
                <a:spcPts val="1000"/>
              </a:spcBef>
              <a:buSzPct val="125000"/>
              <a:buFont typeface="Wingdings" panose="05000000000000000000" pitchFamily="2" charset="2"/>
              <a:buChar char="§"/>
            </a:pPr>
            <a:r>
              <a:rPr lang="nl-BE" sz="6800" b="1" dirty="0">
                <a:latin typeface="Calibri" panose="020F0502020204030204" pitchFamily="34" charset="0"/>
              </a:rPr>
              <a:t>Expectations:</a:t>
            </a:r>
          </a:p>
          <a:p>
            <a:pPr marL="898525" lvl="2" indent="-460375">
              <a:lnSpc>
                <a:spcPct val="105000"/>
              </a:lnSpc>
              <a:buFont typeface="Wingdings" panose="05000000000000000000" pitchFamily="2" charset="2"/>
              <a:buChar char="§"/>
            </a:pPr>
            <a:r>
              <a:rPr lang="nl-BE" sz="6400" dirty="0">
                <a:latin typeface="Calibri" panose="020F0502020204030204" pitchFamily="34" charset="0"/>
              </a:rPr>
              <a:t>Piekeren over haar werksituatie en familiale situatie. Ze ziet haar toekomst negatief in</a:t>
            </a:r>
          </a:p>
          <a:p>
            <a:pPr marL="898525" lvl="2" indent="-460375">
              <a:lnSpc>
                <a:spcPct val="105000"/>
              </a:lnSpc>
              <a:buFont typeface="Wingdings" panose="05000000000000000000" pitchFamily="2" charset="2"/>
              <a:buChar char="§"/>
            </a:pPr>
            <a:r>
              <a:rPr lang="nl-BE" sz="6400" dirty="0">
                <a:latin typeface="Calibri" panose="020F0502020204030204" pitchFamily="34" charset="0"/>
              </a:rPr>
              <a:t>Ze wenst een duidelijke diagnose</a:t>
            </a:r>
          </a:p>
          <a:p>
            <a:pPr marL="898525" lvl="2" indent="-460375">
              <a:lnSpc>
                <a:spcPct val="105000"/>
              </a:lnSpc>
              <a:buFont typeface="Wingdings" panose="05000000000000000000" pitchFamily="2" charset="2"/>
              <a:buChar char="§"/>
            </a:pPr>
            <a:endParaRPr lang="nl-BE" sz="6400" b="1" dirty="0">
              <a:latin typeface="Calibri" panose="020F0502020204030204" pitchFamily="34" charset="0"/>
              <a:ea typeface="Aptos" panose="020B0004020202020204" pitchFamily="34" charset="0"/>
            </a:endParaRPr>
          </a:p>
          <a:p>
            <a:pPr marL="0" lvl="2" indent="0">
              <a:lnSpc>
                <a:spcPct val="105000"/>
              </a:lnSpc>
              <a:buNone/>
            </a:pPr>
            <a:r>
              <a:rPr lang="nl-BE" sz="6400" b="1" dirty="0">
                <a:latin typeface="Calibri" panose="020F0502020204030204" pitchFamily="34" charset="0"/>
                <a:ea typeface="Aptos" panose="020B0004020202020204" pitchFamily="34" charset="0"/>
              </a:rPr>
              <a:t>-&gt; Diagnose: </a:t>
            </a:r>
            <a:r>
              <a:rPr lang="nl-BE" sz="6400" b="1" i="1" dirty="0">
                <a:effectLst/>
                <a:latin typeface="Calibri" panose="020F0502020204030204" pitchFamily="34" charset="0"/>
                <a:ea typeface="Times New Roman" panose="02020603050405020304" pitchFamily="18" charset="0"/>
              </a:rPr>
              <a:t>de artsen vinden niets en hebben dat zo aan patiënt vermeld. De klachten worden geduid als </a:t>
            </a:r>
            <a:r>
              <a:rPr lang="nl-BE" sz="6400" b="1" i="1" dirty="0" err="1">
                <a:effectLst/>
                <a:latin typeface="Calibri" panose="020F0502020204030204" pitchFamily="34" charset="0"/>
                <a:ea typeface="Times New Roman" panose="02020603050405020304" pitchFamily="18" charset="0"/>
              </a:rPr>
              <a:t>stressgebonden</a:t>
            </a:r>
            <a:br>
              <a:rPr lang="nl-NL" sz="1200" dirty="0"/>
            </a:br>
            <a:endParaRPr sz="1800" b="0" i="0" u="none" strike="noStrike" dirty="0">
              <a:latin typeface="Calibri"/>
              <a:ea typeface="Calibri"/>
              <a:cs typeface="Calibri"/>
              <a:sym typeface="Calibri"/>
            </a:endParaRPr>
          </a:p>
          <a:p>
            <a:pPr marL="228600" lvl="0" indent="-114300" algn="just" rtl="0">
              <a:lnSpc>
                <a:spcPct val="90000"/>
              </a:lnSpc>
              <a:spcBef>
                <a:spcPts val="0"/>
              </a:spcBef>
              <a:spcAft>
                <a:spcPts val="0"/>
              </a:spcAft>
              <a:buClr>
                <a:srgbClr val="2F5496"/>
              </a:buClr>
              <a:buSzPts val="1800"/>
              <a:buNone/>
            </a:pPr>
            <a:endParaRPr sz="1800" dirty="0"/>
          </a:p>
          <a:p>
            <a:pPr marL="0" lvl="0" indent="0" algn="just" rtl="0">
              <a:lnSpc>
                <a:spcPct val="90000"/>
              </a:lnSpc>
              <a:spcBef>
                <a:spcPts val="1200"/>
              </a:spcBef>
              <a:spcAft>
                <a:spcPts val="0"/>
              </a:spcAft>
              <a:buClr>
                <a:srgbClr val="2F5496"/>
              </a:buClr>
              <a:buSzPts val="1800"/>
              <a:buNone/>
            </a:pPr>
            <a:endParaRPr sz="1800" dirty="0"/>
          </a:p>
          <a:p>
            <a:pPr marL="0" lvl="0" indent="0" algn="just" rtl="0">
              <a:lnSpc>
                <a:spcPct val="90000"/>
              </a:lnSpc>
              <a:spcBef>
                <a:spcPts val="2400"/>
              </a:spcBef>
              <a:spcAft>
                <a:spcPts val="0"/>
              </a:spcAft>
              <a:buClr>
                <a:srgbClr val="2F5496"/>
              </a:buClr>
              <a:buSzPts val="2800"/>
              <a:buNone/>
            </a:pPr>
            <a:endParaRPr dirty="0"/>
          </a:p>
        </p:txBody>
      </p:sp>
      <p:sp>
        <p:nvSpPr>
          <p:cNvPr id="373" name="Google Shape;373;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nl-NL"/>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34"/>
          <p:cNvSpPr txBox="1">
            <a:spLocks noGrp="1"/>
          </p:cNvSpPr>
          <p:nvPr>
            <p:ph type="title"/>
          </p:nvPr>
        </p:nvSpPr>
        <p:spPr>
          <a:xfrm>
            <a:off x="1397478" y="365125"/>
            <a:ext cx="995632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400"/>
              <a:buFont typeface="Calibri"/>
              <a:buNone/>
            </a:pPr>
            <a:r>
              <a:rPr lang="nl-NL"/>
              <a:t>Casuïstiek:</a:t>
            </a:r>
            <a:br>
              <a:rPr lang="nl-NL"/>
            </a:br>
            <a:r>
              <a:rPr lang="nl-NL" b="1"/>
              <a:t>Fasciatherapie </a:t>
            </a:r>
            <a:endParaRPr b="1"/>
          </a:p>
        </p:txBody>
      </p:sp>
      <p:sp>
        <p:nvSpPr>
          <p:cNvPr id="379" name="Google Shape;379;p34"/>
          <p:cNvSpPr txBox="1">
            <a:spLocks noGrp="1"/>
          </p:cNvSpPr>
          <p:nvPr>
            <p:ph type="body" idx="1"/>
          </p:nvPr>
        </p:nvSpPr>
        <p:spPr>
          <a:xfrm>
            <a:off x="1187532" y="2054431"/>
            <a:ext cx="10166268" cy="4122532"/>
          </a:xfrm>
          <a:prstGeom prst="rect">
            <a:avLst/>
          </a:prstGeom>
          <a:noFill/>
          <a:ln>
            <a:noFill/>
          </a:ln>
        </p:spPr>
        <p:txBody>
          <a:bodyPr spcFirstLastPara="1" wrap="square" lIns="91425" tIns="45700" rIns="91425" bIns="45700" anchor="t" anchorCtr="0">
            <a:normAutofit/>
          </a:bodyPr>
          <a:lstStyle/>
          <a:p>
            <a:pPr marL="50800" indent="0">
              <a:lnSpc>
                <a:spcPct val="105000"/>
              </a:lnSpc>
              <a:buNone/>
            </a:pPr>
            <a:r>
              <a:rPr lang="nl-BE" sz="1700" b="1" dirty="0">
                <a:effectLst/>
                <a:latin typeface="Calibri" panose="020F0502020204030204" pitchFamily="34" charset="0"/>
                <a:ea typeface="Times New Roman" panose="02020603050405020304" pitchFamily="18" charset="0"/>
              </a:rPr>
              <a:t>Behandeling tot nu</a:t>
            </a:r>
            <a:r>
              <a:rPr lang="nl-BE" sz="1700" dirty="0">
                <a:effectLst/>
                <a:latin typeface="Calibri" panose="020F0502020204030204" pitchFamily="34" charset="0"/>
                <a:ea typeface="Times New Roman" panose="02020603050405020304" pitchFamily="18" charset="0"/>
              </a:rPr>
              <a:t>: </a:t>
            </a:r>
            <a:endParaRPr lang="nl-BE" sz="1700" dirty="0">
              <a:effectLst/>
              <a:latin typeface="Calibri" panose="020F0502020204030204" pitchFamily="34" charset="0"/>
              <a:ea typeface="Aptos" panose="020B0004020202020204" pitchFamily="34" charset="0"/>
            </a:endParaRPr>
          </a:p>
          <a:p>
            <a:pPr marL="742950" lvl="1" indent="-285750">
              <a:lnSpc>
                <a:spcPct val="105000"/>
              </a:lnSpc>
              <a:buSzPct val="100000"/>
              <a:buFont typeface="Wingdings" panose="05000000000000000000" pitchFamily="2" charset="2"/>
              <a:buChar char="§"/>
            </a:pPr>
            <a:r>
              <a:rPr lang="nl-BE" sz="1700" dirty="0">
                <a:effectLst/>
                <a:latin typeface="Calibri" panose="020F0502020204030204" pitchFamily="34" charset="0"/>
                <a:ea typeface="Times New Roman" panose="02020603050405020304" pitchFamily="18" charset="0"/>
              </a:rPr>
              <a:t>Reeds twee keer 14 dagen ziekteverlof, gaf tijdelijk lichte verbetering</a:t>
            </a:r>
            <a:endParaRPr lang="nl-BE" sz="1700" dirty="0">
              <a:effectLst/>
              <a:latin typeface="Calibri" panose="020F0502020204030204" pitchFamily="34" charset="0"/>
              <a:ea typeface="Aptos" panose="020B0004020202020204" pitchFamily="34" charset="0"/>
            </a:endParaRPr>
          </a:p>
          <a:p>
            <a:pPr marL="742950" lvl="1" indent="-285750">
              <a:lnSpc>
                <a:spcPct val="105000"/>
              </a:lnSpc>
              <a:buSzPct val="100000"/>
              <a:buFont typeface="Wingdings" panose="05000000000000000000" pitchFamily="2" charset="2"/>
              <a:buChar char="§"/>
            </a:pPr>
            <a:r>
              <a:rPr lang="nl-BE" sz="1700" dirty="0">
                <a:latin typeface="Calibri" panose="020F0502020204030204" pitchFamily="34" charset="0"/>
                <a:ea typeface="Times New Roman" panose="02020603050405020304" pitchFamily="18" charset="0"/>
              </a:rPr>
              <a:t>P</a:t>
            </a:r>
            <a:r>
              <a:rPr lang="nl-BE" sz="1700" dirty="0">
                <a:effectLst/>
                <a:latin typeface="Calibri" panose="020F0502020204030204" pitchFamily="34" charset="0"/>
                <a:ea typeface="Times New Roman" panose="02020603050405020304" pitchFamily="18" charset="0"/>
              </a:rPr>
              <a:t>ijnstillers (momenteel opioïden) zonder afdoend resultaat. </a:t>
            </a:r>
            <a:r>
              <a:rPr lang="nl-BE" sz="1700" dirty="0">
                <a:latin typeface="Calibri" panose="020F0502020204030204" pitchFamily="34" charset="0"/>
                <a:ea typeface="Times New Roman" panose="02020603050405020304" pitchFamily="18" charset="0"/>
              </a:rPr>
              <a:t>K</a:t>
            </a:r>
            <a:r>
              <a:rPr lang="nl-BE" sz="1700" dirty="0">
                <a:effectLst/>
                <a:latin typeface="Calibri" panose="020F0502020204030204" pitchFamily="34" charset="0"/>
                <a:ea typeface="Times New Roman" panose="02020603050405020304" pitchFamily="18" charset="0"/>
              </a:rPr>
              <a:t>inesitherapie, door patiënt zelf stopgezet</a:t>
            </a:r>
            <a:endParaRPr lang="nl-NL" sz="1700" b="0" i="0" u="none" strike="noStrike" dirty="0">
              <a:latin typeface="Calibri"/>
              <a:ea typeface="Calibri"/>
              <a:cs typeface="Calibri"/>
              <a:sym typeface="Calibri"/>
            </a:endParaRPr>
          </a:p>
          <a:p>
            <a:pPr marL="228600" lvl="0" indent="-131445" algn="just" rtl="0">
              <a:lnSpc>
                <a:spcPct val="90000"/>
              </a:lnSpc>
              <a:spcBef>
                <a:spcPts val="0"/>
              </a:spcBef>
              <a:spcAft>
                <a:spcPts val="0"/>
              </a:spcAft>
              <a:buClr>
                <a:srgbClr val="2F5496"/>
              </a:buClr>
              <a:buSzPct val="100000"/>
              <a:buNone/>
            </a:pPr>
            <a:endParaRPr sz="1800" dirty="0"/>
          </a:p>
          <a:p>
            <a:pPr marL="0" lvl="0" indent="0" algn="just" rtl="0">
              <a:lnSpc>
                <a:spcPct val="90000"/>
              </a:lnSpc>
              <a:spcBef>
                <a:spcPts val="1200"/>
              </a:spcBef>
              <a:spcAft>
                <a:spcPts val="0"/>
              </a:spcAft>
              <a:buClr>
                <a:srgbClr val="2F5496"/>
              </a:buClr>
              <a:buSzPct val="100000"/>
              <a:buNone/>
            </a:pPr>
            <a:endParaRPr sz="1800" dirty="0"/>
          </a:p>
          <a:p>
            <a:pPr marL="0" lvl="0" indent="0" algn="just" rtl="0">
              <a:lnSpc>
                <a:spcPct val="90000"/>
              </a:lnSpc>
              <a:spcBef>
                <a:spcPts val="2400"/>
              </a:spcBef>
              <a:spcAft>
                <a:spcPts val="0"/>
              </a:spcAft>
              <a:buClr>
                <a:srgbClr val="2F5496"/>
              </a:buClr>
              <a:buSzPct val="100000"/>
              <a:buNone/>
            </a:pPr>
            <a:endParaRPr dirty="0"/>
          </a:p>
        </p:txBody>
      </p:sp>
      <p:sp>
        <p:nvSpPr>
          <p:cNvPr id="380" name="Google Shape;38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nl-NL"/>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4"/>
          <p:cNvSpPr txBox="1">
            <a:spLocks noGrp="1"/>
          </p:cNvSpPr>
          <p:nvPr>
            <p:ph type="title"/>
          </p:nvPr>
        </p:nvSpPr>
        <p:spPr>
          <a:xfrm>
            <a:off x="1397478" y="365125"/>
            <a:ext cx="995632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400"/>
              <a:buFont typeface="Calibri"/>
              <a:buNone/>
            </a:pPr>
            <a:r>
              <a:rPr lang="nl-NL"/>
              <a:t>Bespreking Lage rugpijn </a:t>
            </a:r>
            <a:endParaRPr/>
          </a:p>
        </p:txBody>
      </p:sp>
      <p:sp>
        <p:nvSpPr>
          <p:cNvPr id="122" name="Google Shape;122;p4"/>
          <p:cNvSpPr txBox="1">
            <a:spLocks noGrp="1"/>
          </p:cNvSpPr>
          <p:nvPr>
            <p:ph type="body" idx="1"/>
          </p:nvPr>
        </p:nvSpPr>
        <p:spPr>
          <a:xfrm>
            <a:off x="1397478" y="2173857"/>
            <a:ext cx="9956322" cy="4003106"/>
          </a:xfrm>
          <a:prstGeom prst="rect">
            <a:avLst/>
          </a:prstGeom>
          <a:noFill/>
          <a:ln>
            <a:noFill/>
          </a:ln>
        </p:spPr>
        <p:txBody>
          <a:bodyPr spcFirstLastPara="1" wrap="square" lIns="91425" tIns="45700" rIns="91425" bIns="45700" anchor="t" anchorCtr="0">
            <a:normAutofit/>
          </a:bodyPr>
          <a:lstStyle/>
          <a:p>
            <a:pPr marL="228600" lvl="0" indent="-457200" algn="l" rtl="0">
              <a:lnSpc>
                <a:spcPct val="90000"/>
              </a:lnSpc>
              <a:spcBef>
                <a:spcPts val="0"/>
              </a:spcBef>
              <a:spcAft>
                <a:spcPts val="0"/>
              </a:spcAft>
              <a:buClr>
                <a:srgbClr val="2F5496"/>
              </a:buClr>
              <a:buSzPts val="2800"/>
              <a:buFont typeface="Wingdings" panose="05000000000000000000" pitchFamily="2" charset="2"/>
              <a:buChar char="§"/>
            </a:pPr>
            <a:r>
              <a:rPr lang="nl-NL" b="1" dirty="0"/>
              <a:t>De nationale en internationale richtlijnen </a:t>
            </a:r>
          </a:p>
          <a:p>
            <a:pPr marL="228600" lvl="0" indent="-457200" algn="l" rtl="0">
              <a:lnSpc>
                <a:spcPct val="90000"/>
              </a:lnSpc>
              <a:spcBef>
                <a:spcPts val="0"/>
              </a:spcBef>
              <a:spcAft>
                <a:spcPts val="0"/>
              </a:spcAft>
              <a:buClr>
                <a:srgbClr val="2F5496"/>
              </a:buClr>
              <a:buSzPts val="2800"/>
              <a:buFont typeface="Wingdings" panose="05000000000000000000" pitchFamily="2" charset="2"/>
              <a:buChar char="§"/>
            </a:pPr>
            <a:r>
              <a:rPr lang="nl-NL" b="1" dirty="0"/>
              <a:t>Soorten pijn</a:t>
            </a:r>
            <a:endParaRPr dirty="0"/>
          </a:p>
          <a:p>
            <a:pPr marL="228600" lvl="0" indent="-457200" algn="l" rtl="0">
              <a:lnSpc>
                <a:spcPct val="90000"/>
              </a:lnSpc>
              <a:spcBef>
                <a:spcPts val="0"/>
              </a:spcBef>
              <a:spcAft>
                <a:spcPts val="0"/>
              </a:spcAft>
              <a:buClr>
                <a:srgbClr val="2F5496"/>
              </a:buClr>
              <a:buSzPts val="2800"/>
              <a:buFont typeface="Wingdings" panose="05000000000000000000" pitchFamily="2" charset="2"/>
              <a:buChar char="§"/>
            </a:pPr>
            <a:r>
              <a:rPr lang="nl-NL" b="1" dirty="0"/>
              <a:t>Deeldisciplines kinesitherapie en lage rugpijn </a:t>
            </a:r>
            <a:endParaRPr dirty="0"/>
          </a:p>
          <a:p>
            <a:pPr marL="1028700" lvl="2" indent="-342900">
              <a:spcBef>
                <a:spcPts val="0"/>
              </a:spcBef>
              <a:buFont typeface="Wingdings" panose="05000000000000000000" pitchFamily="2" charset="2"/>
              <a:buChar char="§"/>
            </a:pPr>
            <a:r>
              <a:rPr lang="nl-NL" sz="2400" dirty="0"/>
              <a:t>Competentieprofiel</a:t>
            </a:r>
            <a:endParaRPr sz="2400" dirty="0"/>
          </a:p>
          <a:p>
            <a:pPr marL="1028700" lvl="2" indent="-342900">
              <a:spcBef>
                <a:spcPts val="0"/>
              </a:spcBef>
              <a:buFont typeface="Wingdings" panose="05000000000000000000" pitchFamily="2" charset="2"/>
              <a:buChar char="§"/>
            </a:pPr>
            <a:r>
              <a:rPr lang="nl-NL" sz="2400" dirty="0"/>
              <a:t>De mythes over lage rugpijn ontkracht </a:t>
            </a:r>
            <a:endParaRPr sz="2400" dirty="0"/>
          </a:p>
          <a:p>
            <a:pPr marL="228600" lvl="0" indent="-457200" algn="l" rtl="0">
              <a:lnSpc>
                <a:spcPct val="90000"/>
              </a:lnSpc>
              <a:spcBef>
                <a:spcPts val="0"/>
              </a:spcBef>
              <a:spcAft>
                <a:spcPts val="0"/>
              </a:spcAft>
              <a:buClr>
                <a:srgbClr val="2F5496"/>
              </a:buClr>
              <a:buSzPts val="2800"/>
              <a:buFont typeface="Wingdings" panose="05000000000000000000" pitchFamily="2" charset="2"/>
              <a:buChar char="§"/>
            </a:pPr>
            <a:r>
              <a:rPr lang="nl-NL" b="1" dirty="0"/>
              <a:t>Casuïstiek</a:t>
            </a:r>
            <a:endParaRPr dirty="0"/>
          </a:p>
        </p:txBody>
      </p:sp>
      <p:sp>
        <p:nvSpPr>
          <p:cNvPr id="123" name="Google Shape;123;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nl-NL"/>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34"/>
          <p:cNvSpPr txBox="1">
            <a:spLocks noGrp="1"/>
          </p:cNvSpPr>
          <p:nvPr>
            <p:ph type="title"/>
          </p:nvPr>
        </p:nvSpPr>
        <p:spPr>
          <a:xfrm>
            <a:off x="1397478" y="365125"/>
            <a:ext cx="995632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400"/>
              <a:buFont typeface="Calibri"/>
              <a:buNone/>
            </a:pPr>
            <a:r>
              <a:rPr lang="nl-NL"/>
              <a:t>Casuïstiek:</a:t>
            </a:r>
            <a:br>
              <a:rPr lang="nl-NL"/>
            </a:br>
            <a:r>
              <a:rPr lang="nl-NL" b="1"/>
              <a:t>Fasciatherapie </a:t>
            </a:r>
            <a:endParaRPr b="1"/>
          </a:p>
        </p:txBody>
      </p:sp>
      <p:sp>
        <p:nvSpPr>
          <p:cNvPr id="379" name="Google Shape;379;p34"/>
          <p:cNvSpPr txBox="1">
            <a:spLocks noGrp="1"/>
          </p:cNvSpPr>
          <p:nvPr>
            <p:ph type="body" idx="1"/>
          </p:nvPr>
        </p:nvSpPr>
        <p:spPr>
          <a:xfrm>
            <a:off x="1187532" y="2054431"/>
            <a:ext cx="10076213" cy="4122532"/>
          </a:xfrm>
          <a:prstGeom prst="rect">
            <a:avLst/>
          </a:prstGeom>
          <a:noFill/>
          <a:ln>
            <a:noFill/>
          </a:ln>
        </p:spPr>
        <p:txBody>
          <a:bodyPr spcFirstLastPara="1" wrap="square" lIns="91425" tIns="45700" rIns="91425" bIns="45700" anchor="t" anchorCtr="0">
            <a:normAutofit fontScale="92500" lnSpcReduction="10000"/>
          </a:bodyPr>
          <a:lstStyle/>
          <a:p>
            <a:pPr marL="50800" indent="0">
              <a:lnSpc>
                <a:spcPct val="105000"/>
              </a:lnSpc>
              <a:buNone/>
            </a:pPr>
            <a:r>
              <a:rPr lang="nl-BE" sz="1800" b="1" dirty="0">
                <a:effectLst/>
                <a:latin typeface="Calibri" panose="020F0502020204030204" pitchFamily="34" charset="0"/>
                <a:ea typeface="Times New Roman" panose="02020603050405020304" pitchFamily="18" charset="0"/>
              </a:rPr>
              <a:t>Onderzoek in de fasciatherapie: tweeledig  </a:t>
            </a:r>
            <a:endParaRPr lang="nl-BE" sz="1800" dirty="0">
              <a:effectLst/>
              <a:latin typeface="Calibri" panose="020F0502020204030204" pitchFamily="34" charset="0"/>
              <a:ea typeface="Aptos" panose="020B0004020202020204" pitchFamily="34" charset="0"/>
            </a:endParaRPr>
          </a:p>
          <a:p>
            <a:pPr marL="50800" indent="0">
              <a:lnSpc>
                <a:spcPct val="105000"/>
              </a:lnSpc>
              <a:buNone/>
            </a:pPr>
            <a:r>
              <a:rPr lang="nl-BE" sz="1800" b="1" dirty="0">
                <a:latin typeface="Calibri" panose="020F0502020204030204" pitchFamily="34" charset="0"/>
                <a:ea typeface="Times New Roman" panose="02020603050405020304" pitchFamily="18" charset="0"/>
              </a:rPr>
              <a:t>1. O</a:t>
            </a:r>
            <a:r>
              <a:rPr lang="nl-BE" sz="1800" b="1" dirty="0">
                <a:effectLst/>
                <a:latin typeface="Calibri" panose="020F0502020204030204" pitchFamily="34" charset="0"/>
                <a:ea typeface="Times New Roman" panose="02020603050405020304" pitchFamily="18" charset="0"/>
              </a:rPr>
              <a:t>psporen van fysiologische factoren die een bewegingspatroon &amp;-gedrag uit evenwicht kunnen brengen. Dit omvat:</a:t>
            </a:r>
            <a:endParaRPr lang="nl-BE" sz="1800" dirty="0">
              <a:effectLst/>
              <a:latin typeface="Calibri" panose="020F0502020204030204" pitchFamily="34" charset="0"/>
              <a:ea typeface="Aptos" panose="020B0004020202020204" pitchFamily="34" charset="0"/>
            </a:endParaRPr>
          </a:p>
          <a:p>
            <a:pPr marL="623888" lvl="0" indent="-266700">
              <a:lnSpc>
                <a:spcPct val="105000"/>
              </a:lnSpc>
              <a:buSzPct val="100000"/>
              <a:buFont typeface="Wingdings" panose="05000000000000000000" pitchFamily="2" charset="2"/>
              <a:buChar char="§"/>
            </a:pPr>
            <a:r>
              <a:rPr lang="nl-BE" sz="1800" dirty="0">
                <a:latin typeface="Calibri" panose="020F0502020204030204" pitchFamily="34" charset="0"/>
                <a:ea typeface="Times New Roman" panose="02020603050405020304" pitchFamily="18" charset="0"/>
              </a:rPr>
              <a:t>P</a:t>
            </a:r>
            <a:r>
              <a:rPr lang="nl-BE" sz="1800" dirty="0">
                <a:effectLst/>
                <a:latin typeface="Calibri" panose="020F0502020204030204" pitchFamily="34" charset="0"/>
                <a:ea typeface="Times New Roman" panose="02020603050405020304" pitchFamily="18" charset="0"/>
              </a:rPr>
              <a:t>alpatie van het fasciale stelsel van het locomotorische systeem (spieren, pezen, ligamentengewrichtskapsel) en fascia</a:t>
            </a:r>
            <a:endParaRPr lang="nl-BE" sz="1800" dirty="0">
              <a:effectLst/>
              <a:latin typeface="Calibri" panose="020F0502020204030204" pitchFamily="34" charset="0"/>
              <a:ea typeface="Aptos" panose="020B0004020202020204" pitchFamily="34" charset="0"/>
            </a:endParaRPr>
          </a:p>
          <a:p>
            <a:pPr marL="623888" lvl="0" indent="-266700">
              <a:lnSpc>
                <a:spcPct val="105000"/>
              </a:lnSpc>
              <a:buSzPct val="100000"/>
              <a:buFont typeface="Wingdings" panose="05000000000000000000" pitchFamily="2" charset="2"/>
              <a:buChar char="§"/>
            </a:pPr>
            <a:r>
              <a:rPr lang="nl-BE" sz="1800" dirty="0">
                <a:latin typeface="Calibri" panose="020F0502020204030204" pitchFamily="34" charset="0"/>
                <a:ea typeface="Times New Roman" panose="02020603050405020304" pitchFamily="18" charset="0"/>
              </a:rPr>
              <a:t>P</a:t>
            </a:r>
            <a:r>
              <a:rPr lang="nl-BE" sz="1800" dirty="0">
                <a:effectLst/>
                <a:latin typeface="Calibri" panose="020F0502020204030204" pitchFamily="34" charset="0"/>
                <a:ea typeface="Times New Roman" panose="02020603050405020304" pitchFamily="18" charset="0"/>
              </a:rPr>
              <a:t>assieve mobiliteitstesten</a:t>
            </a:r>
            <a:endParaRPr lang="nl-BE" sz="1800" dirty="0">
              <a:effectLst/>
              <a:latin typeface="Calibri" panose="020F0502020204030204" pitchFamily="34" charset="0"/>
              <a:ea typeface="Aptos" panose="020B0004020202020204" pitchFamily="34" charset="0"/>
            </a:endParaRPr>
          </a:p>
          <a:p>
            <a:pPr marL="623888" lvl="0" indent="-266700">
              <a:lnSpc>
                <a:spcPct val="105000"/>
              </a:lnSpc>
              <a:buSzPct val="100000"/>
              <a:buFont typeface="Wingdings" panose="05000000000000000000" pitchFamily="2" charset="2"/>
              <a:buChar char="§"/>
            </a:pPr>
            <a:r>
              <a:rPr lang="nl-BE" sz="1800" dirty="0">
                <a:latin typeface="Calibri" panose="020F0502020204030204" pitchFamily="34" charset="0"/>
                <a:ea typeface="Times New Roman" panose="02020603050405020304" pitchFamily="18" charset="0"/>
              </a:rPr>
              <a:t>H</a:t>
            </a:r>
            <a:r>
              <a:rPr lang="nl-BE" sz="1800" dirty="0">
                <a:effectLst/>
                <a:latin typeface="Calibri" panose="020F0502020204030204" pitchFamily="34" charset="0"/>
                <a:ea typeface="Times New Roman" panose="02020603050405020304" pitchFamily="18" charset="0"/>
              </a:rPr>
              <a:t>oudings- en bewegingsanalyse</a:t>
            </a:r>
          </a:p>
          <a:p>
            <a:pPr marL="0" lvl="0" indent="0">
              <a:lnSpc>
                <a:spcPct val="105000"/>
              </a:lnSpc>
              <a:buNone/>
            </a:pPr>
            <a:r>
              <a:rPr lang="nl-BE" sz="1800" b="1" dirty="0">
                <a:effectLst/>
                <a:latin typeface="Calibri" panose="020F0502020204030204" pitchFamily="34" charset="0"/>
                <a:ea typeface="Times New Roman" panose="02020603050405020304" pitchFamily="18" charset="0"/>
              </a:rPr>
              <a:t> 2. </a:t>
            </a:r>
            <a:r>
              <a:rPr lang="nl-BE" sz="1800" b="1" dirty="0">
                <a:latin typeface="Calibri" panose="020F0502020204030204" pitchFamily="34" charset="0"/>
                <a:ea typeface="Times New Roman" panose="02020603050405020304" pitchFamily="18" charset="0"/>
              </a:rPr>
              <a:t>P</a:t>
            </a:r>
            <a:r>
              <a:rPr lang="nl-BE" sz="1800" b="1" dirty="0">
                <a:effectLst/>
                <a:latin typeface="Calibri" panose="020F0502020204030204" pitchFamily="34" charset="0"/>
                <a:ea typeface="Times New Roman" panose="02020603050405020304" pitchFamily="18" charset="0"/>
              </a:rPr>
              <a:t>sycho-emotionele counseling teneinde emotionele factor (bv. bewegingsangst) en cognitieve factoren (overtuiging, geloof en anticipatie) in kaart te brengen. Dit gebeurt in de anamnese, tijdens het onderzoek en de behandeling en wordt erna besproken. </a:t>
            </a:r>
            <a:endParaRPr lang="nl-BE" sz="1800" b="1" dirty="0">
              <a:effectLst/>
              <a:latin typeface="Calibri" panose="020F0502020204030204" pitchFamily="34" charset="0"/>
              <a:ea typeface="Aptos" panose="020B0004020202020204" pitchFamily="34" charset="0"/>
            </a:endParaRPr>
          </a:p>
          <a:p>
            <a:pPr marL="0" lvl="0" indent="0" algn="just" rtl="0">
              <a:lnSpc>
                <a:spcPct val="90000"/>
              </a:lnSpc>
              <a:spcBef>
                <a:spcPts val="0"/>
              </a:spcBef>
              <a:spcAft>
                <a:spcPts val="0"/>
              </a:spcAft>
              <a:buClr>
                <a:srgbClr val="2F5496"/>
              </a:buClr>
              <a:buSzPct val="100000"/>
              <a:buNone/>
            </a:pPr>
            <a:br>
              <a:rPr lang="nl-NL" sz="1700" dirty="0"/>
            </a:br>
            <a:br>
              <a:rPr lang="nl-NL" sz="1700" dirty="0"/>
            </a:br>
            <a:endParaRPr lang="nl-NL" sz="1700" b="0" i="0" u="none" strike="noStrike" dirty="0">
              <a:latin typeface="Calibri"/>
              <a:ea typeface="Calibri"/>
              <a:cs typeface="Calibri"/>
              <a:sym typeface="Calibri"/>
            </a:endParaRPr>
          </a:p>
          <a:p>
            <a:pPr marL="228600" lvl="0" indent="-131445" algn="just" rtl="0">
              <a:lnSpc>
                <a:spcPct val="90000"/>
              </a:lnSpc>
              <a:spcBef>
                <a:spcPts val="0"/>
              </a:spcBef>
              <a:spcAft>
                <a:spcPts val="0"/>
              </a:spcAft>
              <a:buClr>
                <a:srgbClr val="2F5496"/>
              </a:buClr>
              <a:buSzPct val="100000"/>
              <a:buNone/>
            </a:pPr>
            <a:endParaRPr sz="1800" dirty="0"/>
          </a:p>
          <a:p>
            <a:pPr marL="0" lvl="0" indent="0" algn="just" rtl="0">
              <a:lnSpc>
                <a:spcPct val="90000"/>
              </a:lnSpc>
              <a:spcBef>
                <a:spcPts val="1200"/>
              </a:spcBef>
              <a:spcAft>
                <a:spcPts val="0"/>
              </a:spcAft>
              <a:buClr>
                <a:srgbClr val="2F5496"/>
              </a:buClr>
              <a:buSzPct val="100000"/>
              <a:buNone/>
            </a:pPr>
            <a:endParaRPr sz="1800" dirty="0"/>
          </a:p>
          <a:p>
            <a:pPr marL="0" lvl="0" indent="0" algn="just" rtl="0">
              <a:lnSpc>
                <a:spcPct val="90000"/>
              </a:lnSpc>
              <a:spcBef>
                <a:spcPts val="2400"/>
              </a:spcBef>
              <a:spcAft>
                <a:spcPts val="0"/>
              </a:spcAft>
              <a:buClr>
                <a:srgbClr val="2F5496"/>
              </a:buClr>
              <a:buSzPct val="100000"/>
              <a:buNone/>
            </a:pPr>
            <a:endParaRPr dirty="0"/>
          </a:p>
        </p:txBody>
      </p:sp>
      <p:sp>
        <p:nvSpPr>
          <p:cNvPr id="380" name="Google Shape;38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nl-NL"/>
              <a:t>40</a:t>
            </a:fld>
            <a:endParaRPr/>
          </a:p>
        </p:txBody>
      </p:sp>
    </p:spTree>
    <p:extLst>
      <p:ext uri="{BB962C8B-B14F-4D97-AF65-F5344CB8AC3E}">
        <p14:creationId xmlns:p14="http://schemas.microsoft.com/office/powerpoint/2010/main" val="8288365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34"/>
          <p:cNvSpPr txBox="1">
            <a:spLocks noGrp="1"/>
          </p:cNvSpPr>
          <p:nvPr>
            <p:ph type="title"/>
          </p:nvPr>
        </p:nvSpPr>
        <p:spPr>
          <a:xfrm>
            <a:off x="1397478" y="365125"/>
            <a:ext cx="995632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400"/>
              <a:buFont typeface="Calibri"/>
              <a:buNone/>
            </a:pPr>
            <a:r>
              <a:rPr lang="nl-NL" dirty="0"/>
              <a:t>Casuïstiek:</a:t>
            </a:r>
            <a:br>
              <a:rPr lang="nl-NL" dirty="0"/>
            </a:br>
            <a:r>
              <a:rPr lang="nl-NL" b="1" dirty="0"/>
              <a:t>Fasciatherapie </a:t>
            </a:r>
            <a:endParaRPr b="1" dirty="0"/>
          </a:p>
        </p:txBody>
      </p:sp>
      <p:sp>
        <p:nvSpPr>
          <p:cNvPr id="379" name="Google Shape;379;p34"/>
          <p:cNvSpPr txBox="1">
            <a:spLocks noGrp="1"/>
          </p:cNvSpPr>
          <p:nvPr>
            <p:ph type="body" idx="1"/>
          </p:nvPr>
        </p:nvSpPr>
        <p:spPr>
          <a:xfrm>
            <a:off x="1397478" y="1962253"/>
            <a:ext cx="10166268" cy="4122532"/>
          </a:xfrm>
          <a:prstGeom prst="rect">
            <a:avLst/>
          </a:prstGeom>
          <a:noFill/>
          <a:ln>
            <a:noFill/>
          </a:ln>
        </p:spPr>
        <p:txBody>
          <a:bodyPr spcFirstLastPara="1" wrap="square" lIns="91425" tIns="45700" rIns="91425" bIns="45700" anchor="t" anchorCtr="0">
            <a:normAutofit/>
          </a:bodyPr>
          <a:lstStyle/>
          <a:p>
            <a:pPr marL="50800" indent="0">
              <a:lnSpc>
                <a:spcPct val="105000"/>
              </a:lnSpc>
              <a:buNone/>
            </a:pPr>
            <a:r>
              <a:rPr lang="nl-BE" sz="1700" b="1" dirty="0">
                <a:effectLst/>
                <a:latin typeface="Calibri" panose="020F0502020204030204" pitchFamily="34" charset="0"/>
                <a:ea typeface="Times New Roman" panose="02020603050405020304" pitchFamily="18" charset="0"/>
              </a:rPr>
              <a:t>Bevindingen onderzoek</a:t>
            </a:r>
            <a:r>
              <a:rPr lang="nl-BE" sz="1700" dirty="0">
                <a:effectLst/>
                <a:latin typeface="Calibri" panose="020F0502020204030204" pitchFamily="34" charset="0"/>
                <a:ea typeface="Times New Roman" panose="02020603050405020304" pitchFamily="18" charset="0"/>
              </a:rPr>
              <a:t>: </a:t>
            </a:r>
            <a:endParaRPr lang="nl-BE" sz="1700" dirty="0">
              <a:effectLst/>
              <a:latin typeface="Calibri" panose="020F0502020204030204" pitchFamily="34" charset="0"/>
              <a:ea typeface="Aptos" panose="020B0004020202020204" pitchFamily="34" charset="0"/>
            </a:endParaRPr>
          </a:p>
          <a:p>
            <a:pPr marL="50800" indent="0">
              <a:lnSpc>
                <a:spcPct val="105000"/>
              </a:lnSpc>
              <a:buNone/>
            </a:pPr>
            <a:r>
              <a:rPr lang="nl-BE" sz="1700" dirty="0">
                <a:effectLst/>
                <a:latin typeface="Calibri" panose="020F0502020204030204" pitchFamily="34" charset="0"/>
                <a:ea typeface="Times New Roman" panose="02020603050405020304" pitchFamily="18" charset="0"/>
              </a:rPr>
              <a:t>Palpatie fasciale stelsel</a:t>
            </a:r>
            <a:endParaRPr lang="nl-BE" sz="1700" dirty="0">
              <a:effectLst/>
              <a:latin typeface="Calibri" panose="020F0502020204030204" pitchFamily="34" charset="0"/>
              <a:ea typeface="Aptos" panose="020B0004020202020204" pitchFamily="34" charset="0"/>
            </a:endParaRPr>
          </a:p>
          <a:p>
            <a:pPr marL="742950" lvl="1" indent="-285750">
              <a:lnSpc>
                <a:spcPct val="105000"/>
              </a:lnSpc>
              <a:buSzPct val="100000"/>
              <a:buFont typeface="Wingdings" panose="05000000000000000000" pitchFamily="2" charset="2"/>
              <a:buChar char="§"/>
            </a:pPr>
            <a:r>
              <a:rPr lang="nl-BE" sz="1700" dirty="0">
                <a:effectLst/>
                <a:latin typeface="Calibri" panose="020F0502020204030204" pitchFamily="34" charset="0"/>
                <a:ea typeface="Times New Roman" panose="02020603050405020304" pitchFamily="18" charset="0"/>
              </a:rPr>
              <a:t>Verhoogde spiertonus in het algemeen</a:t>
            </a:r>
            <a:endParaRPr lang="nl-BE" sz="1700" dirty="0">
              <a:effectLst/>
              <a:latin typeface="Calibri" panose="020F0502020204030204" pitchFamily="34" charset="0"/>
              <a:ea typeface="Aptos" panose="020B0004020202020204" pitchFamily="34" charset="0"/>
            </a:endParaRPr>
          </a:p>
          <a:p>
            <a:pPr marL="1143000" lvl="2" indent="-228600">
              <a:lnSpc>
                <a:spcPct val="105000"/>
              </a:lnSpc>
              <a:buSzPct val="100000"/>
              <a:buFont typeface="Wingdings" panose="05000000000000000000" pitchFamily="2" charset="2"/>
              <a:buChar char=""/>
            </a:pPr>
            <a:r>
              <a:rPr lang="nl-BE" sz="1700" dirty="0">
                <a:effectLst/>
                <a:latin typeface="Calibri" panose="020F0502020204030204" pitchFamily="34" charset="0"/>
                <a:ea typeface="Times New Roman" panose="02020603050405020304" pitchFamily="18" charset="0"/>
              </a:rPr>
              <a:t>Spieren C0, C1, C2: tonus +++ en triggerpoints</a:t>
            </a:r>
            <a:endParaRPr lang="nl-BE" sz="1700" dirty="0">
              <a:effectLst/>
              <a:latin typeface="Calibri" panose="020F0502020204030204" pitchFamily="34" charset="0"/>
              <a:ea typeface="Aptos" panose="020B0004020202020204" pitchFamily="34" charset="0"/>
            </a:endParaRPr>
          </a:p>
          <a:p>
            <a:pPr marL="1143000" lvl="2" indent="-228600">
              <a:lnSpc>
                <a:spcPct val="105000"/>
              </a:lnSpc>
              <a:buSzPct val="100000"/>
              <a:buFont typeface="Wingdings" panose="05000000000000000000" pitchFamily="2" charset="2"/>
              <a:buChar char=""/>
            </a:pPr>
            <a:r>
              <a:rPr lang="nl-BE" sz="1700" dirty="0">
                <a:effectLst/>
                <a:latin typeface="Calibri" panose="020F0502020204030204" pitchFamily="34" charset="0"/>
                <a:ea typeface="Times New Roman" panose="02020603050405020304" pitchFamily="18" charset="0"/>
              </a:rPr>
              <a:t>Trapezius: triggerpoints</a:t>
            </a:r>
            <a:endParaRPr lang="nl-BE" sz="1700" dirty="0">
              <a:effectLst/>
              <a:latin typeface="Calibri" panose="020F0502020204030204" pitchFamily="34" charset="0"/>
              <a:ea typeface="Aptos" panose="020B0004020202020204" pitchFamily="34" charset="0"/>
            </a:endParaRPr>
          </a:p>
          <a:p>
            <a:pPr marL="1143000" lvl="2" indent="-228600">
              <a:lnSpc>
                <a:spcPct val="105000"/>
              </a:lnSpc>
              <a:buSzPct val="100000"/>
              <a:buFont typeface="Wingdings" panose="05000000000000000000" pitchFamily="2" charset="2"/>
              <a:buChar char=""/>
            </a:pPr>
            <a:r>
              <a:rPr lang="nl-BE" sz="1700" dirty="0">
                <a:effectLst/>
                <a:latin typeface="Calibri" panose="020F0502020204030204" pitchFamily="34" charset="0"/>
                <a:ea typeface="Times New Roman" panose="02020603050405020304" pitchFamily="18" charset="0"/>
              </a:rPr>
              <a:t>Interscapulaire spieren: tonus +++</a:t>
            </a:r>
            <a:endParaRPr lang="nl-BE" sz="1700" dirty="0">
              <a:effectLst/>
              <a:latin typeface="Calibri" panose="020F0502020204030204" pitchFamily="34" charset="0"/>
              <a:ea typeface="Aptos" panose="020B0004020202020204" pitchFamily="34" charset="0"/>
            </a:endParaRPr>
          </a:p>
          <a:p>
            <a:pPr marL="1143000" lvl="2" indent="-228600">
              <a:lnSpc>
                <a:spcPct val="105000"/>
              </a:lnSpc>
              <a:buSzPct val="100000"/>
              <a:buFont typeface="Wingdings" panose="05000000000000000000" pitchFamily="2" charset="2"/>
              <a:buChar char=""/>
            </a:pPr>
            <a:r>
              <a:rPr lang="nl-BE" sz="1700" dirty="0">
                <a:effectLst/>
                <a:latin typeface="Calibri" panose="020F0502020204030204" pitchFamily="34" charset="0"/>
                <a:ea typeface="Times New Roman" panose="02020603050405020304" pitchFamily="18" charset="0"/>
              </a:rPr>
              <a:t>Scaleni: triggerpoints</a:t>
            </a:r>
            <a:endParaRPr lang="nl-BE" sz="1700" dirty="0">
              <a:effectLst/>
              <a:latin typeface="Calibri" panose="020F0502020204030204" pitchFamily="34" charset="0"/>
              <a:ea typeface="Aptos" panose="020B0004020202020204" pitchFamily="34" charset="0"/>
            </a:endParaRPr>
          </a:p>
          <a:p>
            <a:pPr marL="1143000" lvl="2" indent="-228600">
              <a:lnSpc>
                <a:spcPct val="105000"/>
              </a:lnSpc>
              <a:buSzPct val="100000"/>
              <a:buFont typeface="Wingdings" panose="05000000000000000000" pitchFamily="2" charset="2"/>
              <a:buChar char=""/>
            </a:pPr>
            <a:r>
              <a:rPr lang="nl-BE" sz="1700" dirty="0" err="1">
                <a:effectLst/>
                <a:latin typeface="Calibri" panose="020F0502020204030204" pitchFamily="34" charset="0"/>
                <a:ea typeface="Times New Roman" panose="02020603050405020304" pitchFamily="18" charset="0"/>
              </a:rPr>
              <a:t>Pectoralis</a:t>
            </a:r>
            <a:r>
              <a:rPr lang="nl-BE" sz="1700" dirty="0">
                <a:effectLst/>
                <a:latin typeface="Calibri" panose="020F0502020204030204" pitchFamily="34" charset="0"/>
                <a:ea typeface="Times New Roman" panose="02020603050405020304" pitchFamily="18" charset="0"/>
              </a:rPr>
              <a:t> spieren: tonus +++</a:t>
            </a:r>
          </a:p>
          <a:p>
            <a:pPr marL="742950" lvl="1" indent="-285750">
              <a:lnSpc>
                <a:spcPct val="105000"/>
              </a:lnSpc>
              <a:buSzPct val="100000"/>
              <a:buFont typeface="Wingdings" panose="05000000000000000000" pitchFamily="2" charset="2"/>
              <a:buChar char="§"/>
            </a:pPr>
            <a:r>
              <a:rPr lang="nl-BE" sz="1700" dirty="0">
                <a:effectLst/>
                <a:latin typeface="Calibri" panose="020F0502020204030204" pitchFamily="34" charset="0"/>
                <a:ea typeface="Times New Roman" panose="02020603050405020304" pitchFamily="18" charset="0"/>
              </a:rPr>
              <a:t>Verhoogde polsslag (98/min) en ademhalingsfrequentie (24/min), neiging tot hyperventilatie</a:t>
            </a:r>
            <a:endParaRPr dirty="0"/>
          </a:p>
        </p:txBody>
      </p:sp>
      <p:sp>
        <p:nvSpPr>
          <p:cNvPr id="380" name="Google Shape;38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nl-NL"/>
              <a:t>41</a:t>
            </a:fld>
            <a:endParaRPr/>
          </a:p>
        </p:txBody>
      </p:sp>
    </p:spTree>
    <p:extLst>
      <p:ext uri="{BB962C8B-B14F-4D97-AF65-F5344CB8AC3E}">
        <p14:creationId xmlns:p14="http://schemas.microsoft.com/office/powerpoint/2010/main" val="30263639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34"/>
          <p:cNvSpPr txBox="1">
            <a:spLocks noGrp="1"/>
          </p:cNvSpPr>
          <p:nvPr>
            <p:ph type="title"/>
          </p:nvPr>
        </p:nvSpPr>
        <p:spPr>
          <a:xfrm>
            <a:off x="1397478" y="365125"/>
            <a:ext cx="995632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400"/>
              <a:buFont typeface="Calibri"/>
              <a:buNone/>
            </a:pPr>
            <a:r>
              <a:rPr lang="nl-NL" dirty="0"/>
              <a:t>Casuïstiek:</a:t>
            </a:r>
            <a:br>
              <a:rPr lang="nl-NL" dirty="0"/>
            </a:br>
            <a:r>
              <a:rPr lang="nl-NL" b="1" dirty="0"/>
              <a:t>Fasciatherapie </a:t>
            </a:r>
            <a:endParaRPr b="1" dirty="0"/>
          </a:p>
        </p:txBody>
      </p:sp>
      <p:sp>
        <p:nvSpPr>
          <p:cNvPr id="379" name="Google Shape;379;p34"/>
          <p:cNvSpPr txBox="1">
            <a:spLocks noGrp="1"/>
          </p:cNvSpPr>
          <p:nvPr>
            <p:ph type="body" idx="1"/>
          </p:nvPr>
        </p:nvSpPr>
        <p:spPr>
          <a:xfrm>
            <a:off x="1397478" y="1962253"/>
            <a:ext cx="10166268" cy="4122532"/>
          </a:xfrm>
          <a:prstGeom prst="rect">
            <a:avLst/>
          </a:prstGeom>
          <a:noFill/>
          <a:ln>
            <a:noFill/>
          </a:ln>
        </p:spPr>
        <p:txBody>
          <a:bodyPr spcFirstLastPara="1" wrap="square" lIns="91425" tIns="45700" rIns="91425" bIns="45700" anchor="t" anchorCtr="0">
            <a:normAutofit/>
          </a:bodyPr>
          <a:lstStyle/>
          <a:p>
            <a:pPr marL="0" indent="0">
              <a:lnSpc>
                <a:spcPct val="105000"/>
              </a:lnSpc>
              <a:buNone/>
            </a:pPr>
            <a:r>
              <a:rPr lang="nl-BE" sz="1700" b="1" dirty="0">
                <a:effectLst/>
                <a:latin typeface="Calibri" panose="020F0502020204030204" pitchFamily="34" charset="0"/>
                <a:ea typeface="Times New Roman" panose="02020603050405020304" pitchFamily="18" charset="0"/>
              </a:rPr>
              <a:t>Bevindingen onderzoek</a:t>
            </a:r>
            <a:r>
              <a:rPr lang="nl-BE" sz="1700" dirty="0">
                <a:effectLst/>
                <a:latin typeface="Calibri" panose="020F0502020204030204" pitchFamily="34" charset="0"/>
                <a:ea typeface="Times New Roman" panose="02020603050405020304" pitchFamily="18" charset="0"/>
              </a:rPr>
              <a:t>: </a:t>
            </a:r>
            <a:endParaRPr lang="nl-BE" sz="1700" dirty="0">
              <a:latin typeface="Calibri" panose="020F0502020204030204" pitchFamily="34" charset="0"/>
              <a:ea typeface="Times New Roman" panose="02020603050405020304" pitchFamily="18" charset="0"/>
            </a:endParaRPr>
          </a:p>
          <a:p>
            <a:pPr marL="50800" indent="0">
              <a:lnSpc>
                <a:spcPct val="105000"/>
              </a:lnSpc>
              <a:buNone/>
            </a:pPr>
            <a:endParaRPr lang="nl-BE" sz="1800" dirty="0"/>
          </a:p>
          <a:p>
            <a:pPr marL="0" indent="0">
              <a:lnSpc>
                <a:spcPct val="105000"/>
              </a:lnSpc>
              <a:spcBef>
                <a:spcPts val="0"/>
              </a:spcBef>
              <a:buNone/>
            </a:pPr>
            <a:r>
              <a:rPr lang="nl-BE" sz="1700" dirty="0">
                <a:effectLst/>
                <a:latin typeface="Calibri" panose="020F0502020204030204" pitchFamily="34" charset="0"/>
                <a:ea typeface="Times New Roman" panose="02020603050405020304" pitchFamily="18" charset="0"/>
              </a:rPr>
              <a:t>Houdings- &amp; bewegingsanalyse</a:t>
            </a:r>
            <a:endParaRPr lang="nl-BE" sz="1700" dirty="0">
              <a:effectLst/>
              <a:latin typeface="Calibri" panose="020F0502020204030204" pitchFamily="34" charset="0"/>
              <a:ea typeface="Aptos" panose="020B0004020202020204" pitchFamily="34" charset="0"/>
            </a:endParaRPr>
          </a:p>
          <a:p>
            <a:pPr marL="623888" indent="-285750">
              <a:lnSpc>
                <a:spcPct val="105000"/>
              </a:lnSpc>
              <a:spcBef>
                <a:spcPts val="0"/>
              </a:spcBef>
              <a:buSzPct val="100000"/>
              <a:buFont typeface="Wingdings" panose="05000000000000000000" pitchFamily="2" charset="2"/>
              <a:buChar char="§"/>
            </a:pPr>
            <a:r>
              <a:rPr lang="nl-BE" sz="1700" dirty="0">
                <a:effectLst/>
                <a:latin typeface="Calibri" panose="020F0502020204030204" pitchFamily="34" charset="0"/>
                <a:ea typeface="Times New Roman" panose="02020603050405020304" pitchFamily="18" charset="0"/>
              </a:rPr>
              <a:t>Passief bewegingsonderzoek: ROM  </a:t>
            </a:r>
            <a:endParaRPr lang="nl-BE" sz="1700" dirty="0">
              <a:latin typeface="Calibri" panose="020F0502020204030204" pitchFamily="34" charset="0"/>
              <a:ea typeface="Times New Roman" panose="02020603050405020304" pitchFamily="18" charset="0"/>
            </a:endParaRPr>
          </a:p>
          <a:p>
            <a:pPr marL="623888" indent="-285750">
              <a:lnSpc>
                <a:spcPct val="105000"/>
              </a:lnSpc>
              <a:spcBef>
                <a:spcPts val="0"/>
              </a:spcBef>
              <a:buSzPct val="100000"/>
              <a:buFont typeface="Wingdings" panose="05000000000000000000" pitchFamily="2" charset="2"/>
              <a:buChar char="§"/>
            </a:pPr>
            <a:r>
              <a:rPr lang="nl-BE" sz="1700" dirty="0">
                <a:effectLst/>
                <a:latin typeface="Calibri" panose="020F0502020204030204" pitchFamily="34" charset="0"/>
                <a:ea typeface="Times New Roman" panose="02020603050405020304" pitchFamily="18" charset="0"/>
              </a:rPr>
              <a:t>Algemene bewegingsbeperking van de rug wegens pijn en te hoge spiertonus. Er zijn geen specifieke wervelblokkades aanwezig</a:t>
            </a:r>
            <a:endParaRPr lang="nl-BE" sz="1700" dirty="0">
              <a:latin typeface="Calibri" panose="020F0502020204030204" pitchFamily="34" charset="0"/>
              <a:ea typeface="Times New Roman" panose="02020603050405020304" pitchFamily="18" charset="0"/>
            </a:endParaRPr>
          </a:p>
          <a:p>
            <a:pPr marL="0" indent="0">
              <a:lnSpc>
                <a:spcPct val="105000"/>
              </a:lnSpc>
              <a:spcBef>
                <a:spcPts val="0"/>
              </a:spcBef>
              <a:buNone/>
            </a:pPr>
            <a:endParaRPr lang="nl-BE" sz="1700" dirty="0">
              <a:latin typeface="Calibri" panose="020F0502020204030204" pitchFamily="34" charset="0"/>
            </a:endParaRPr>
          </a:p>
          <a:p>
            <a:pPr marL="50800" indent="0">
              <a:lnSpc>
                <a:spcPct val="105000"/>
              </a:lnSpc>
              <a:buNone/>
            </a:pPr>
            <a:r>
              <a:rPr lang="nl-BE" sz="1700" dirty="0">
                <a:effectLst/>
                <a:latin typeface="Calibri" panose="020F0502020204030204" pitchFamily="34" charset="0"/>
                <a:ea typeface="Times New Roman" panose="02020603050405020304" pitchFamily="18" charset="0"/>
              </a:rPr>
              <a:t>Actief: bewegingsanalyse</a:t>
            </a:r>
            <a:endParaRPr lang="nl-BE" sz="1700" dirty="0">
              <a:effectLst/>
              <a:latin typeface="Calibri" panose="020F0502020204030204" pitchFamily="34" charset="0"/>
              <a:ea typeface="Aptos" panose="020B0004020202020204" pitchFamily="34" charset="0"/>
            </a:endParaRPr>
          </a:p>
          <a:p>
            <a:pPr marL="623888" lvl="0" indent="-285750">
              <a:lnSpc>
                <a:spcPct val="105000"/>
              </a:lnSpc>
              <a:spcBef>
                <a:spcPts val="0"/>
              </a:spcBef>
              <a:buSzPct val="100000"/>
              <a:buFont typeface="Wingdings" panose="05000000000000000000" pitchFamily="2" charset="2"/>
              <a:buChar char="§"/>
            </a:pPr>
            <a:r>
              <a:rPr lang="nl-BE" sz="1700" dirty="0">
                <a:latin typeface="Calibri" panose="020F0502020204030204" pitchFamily="34" charset="0"/>
              </a:rPr>
              <a:t>Geen coördinatie tussen hoofd, hals en schouders: er is een overuse en abuse van de schouders en spieren tussen hals en schouders ten opzichte van de lage rug en onderste ledematen.</a:t>
            </a:r>
          </a:p>
          <a:p>
            <a:pPr marL="623888" lvl="0" indent="-285750">
              <a:lnSpc>
                <a:spcPct val="105000"/>
              </a:lnSpc>
              <a:spcBef>
                <a:spcPts val="0"/>
              </a:spcBef>
              <a:buSzPct val="100000"/>
              <a:buFont typeface="Wingdings" panose="05000000000000000000" pitchFamily="2" charset="2"/>
              <a:buChar char="§"/>
            </a:pPr>
            <a:r>
              <a:rPr lang="nl-BE" sz="1700" dirty="0">
                <a:latin typeface="Calibri" panose="020F0502020204030204" pitchFamily="34" charset="0"/>
              </a:rPr>
              <a:t>Patiënt kan moeilijk traag bewegen: trage bewegingsuitvoering verhoogt de spiertonus</a:t>
            </a:r>
          </a:p>
          <a:p>
            <a:pPr marL="623888" lvl="0" indent="-285750">
              <a:lnSpc>
                <a:spcPct val="105000"/>
              </a:lnSpc>
              <a:spcBef>
                <a:spcPts val="0"/>
              </a:spcBef>
              <a:buSzPct val="100000"/>
              <a:buFont typeface="Wingdings" panose="05000000000000000000" pitchFamily="2" charset="2"/>
              <a:buChar char="§"/>
            </a:pPr>
            <a:r>
              <a:rPr lang="nl-BE" sz="1700" dirty="0">
                <a:latin typeface="Calibri" panose="020F0502020204030204" pitchFamily="34" charset="0"/>
              </a:rPr>
              <a:t>Kan niet ontspannen bewegen motion wegens kinesiofobie</a:t>
            </a:r>
          </a:p>
          <a:p>
            <a:pPr marL="623888" lvl="0" indent="-285750">
              <a:lnSpc>
                <a:spcPct val="105000"/>
              </a:lnSpc>
              <a:spcBef>
                <a:spcPts val="0"/>
              </a:spcBef>
              <a:buSzPct val="100000"/>
              <a:buFont typeface="Wingdings" panose="05000000000000000000" pitchFamily="2" charset="2"/>
              <a:buChar char="§"/>
            </a:pPr>
            <a:r>
              <a:rPr lang="nl-BE" sz="1700" dirty="0">
                <a:latin typeface="Calibri" panose="020F0502020204030204" pitchFamily="34" charset="0"/>
              </a:rPr>
              <a:t>Beweegt niet gecoördineerd met de ganse rug</a:t>
            </a:r>
          </a:p>
          <a:p>
            <a:pPr marL="0" indent="0">
              <a:lnSpc>
                <a:spcPct val="105000"/>
              </a:lnSpc>
              <a:spcBef>
                <a:spcPts val="0"/>
              </a:spcBef>
              <a:buNone/>
            </a:pPr>
            <a:endParaRPr sz="1700" dirty="0"/>
          </a:p>
          <a:p>
            <a:pPr marL="0" lvl="0" indent="0" algn="just" rtl="0">
              <a:lnSpc>
                <a:spcPct val="90000"/>
              </a:lnSpc>
              <a:spcBef>
                <a:spcPts val="1200"/>
              </a:spcBef>
              <a:spcAft>
                <a:spcPts val="0"/>
              </a:spcAft>
              <a:buClr>
                <a:srgbClr val="2F5496"/>
              </a:buClr>
              <a:buSzPct val="100000"/>
              <a:buNone/>
            </a:pPr>
            <a:endParaRPr sz="1800" dirty="0"/>
          </a:p>
          <a:p>
            <a:pPr marL="0" lvl="0" indent="0" algn="just" rtl="0">
              <a:lnSpc>
                <a:spcPct val="90000"/>
              </a:lnSpc>
              <a:spcBef>
                <a:spcPts val="2400"/>
              </a:spcBef>
              <a:spcAft>
                <a:spcPts val="0"/>
              </a:spcAft>
              <a:buClr>
                <a:srgbClr val="2F5496"/>
              </a:buClr>
              <a:buSzPct val="100000"/>
              <a:buNone/>
            </a:pPr>
            <a:endParaRPr dirty="0"/>
          </a:p>
        </p:txBody>
      </p:sp>
      <p:sp>
        <p:nvSpPr>
          <p:cNvPr id="380" name="Google Shape;38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nl-NL"/>
              <a:t>42</a:t>
            </a:fld>
            <a:endParaRPr/>
          </a:p>
        </p:txBody>
      </p:sp>
    </p:spTree>
    <p:extLst>
      <p:ext uri="{BB962C8B-B14F-4D97-AF65-F5344CB8AC3E}">
        <p14:creationId xmlns:p14="http://schemas.microsoft.com/office/powerpoint/2010/main" val="15163879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34"/>
          <p:cNvSpPr txBox="1">
            <a:spLocks noGrp="1"/>
          </p:cNvSpPr>
          <p:nvPr>
            <p:ph type="title"/>
          </p:nvPr>
        </p:nvSpPr>
        <p:spPr>
          <a:xfrm>
            <a:off x="1397478" y="365125"/>
            <a:ext cx="995632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400"/>
              <a:buFont typeface="Calibri"/>
              <a:buNone/>
            </a:pPr>
            <a:r>
              <a:rPr lang="nl-NL" dirty="0"/>
              <a:t>Casuïstiek:</a:t>
            </a:r>
            <a:br>
              <a:rPr lang="nl-NL" dirty="0"/>
            </a:br>
            <a:r>
              <a:rPr lang="nl-NL" b="1" dirty="0"/>
              <a:t>Fasciatherapie </a:t>
            </a:r>
            <a:endParaRPr b="1" dirty="0"/>
          </a:p>
        </p:txBody>
      </p:sp>
      <p:sp>
        <p:nvSpPr>
          <p:cNvPr id="379" name="Google Shape;379;p34"/>
          <p:cNvSpPr txBox="1">
            <a:spLocks noGrp="1"/>
          </p:cNvSpPr>
          <p:nvPr>
            <p:ph type="body" idx="1"/>
          </p:nvPr>
        </p:nvSpPr>
        <p:spPr>
          <a:xfrm>
            <a:off x="1397478" y="1719935"/>
            <a:ext cx="10395857" cy="4380820"/>
          </a:xfrm>
          <a:prstGeom prst="rect">
            <a:avLst/>
          </a:prstGeom>
          <a:noFill/>
          <a:ln>
            <a:noFill/>
          </a:ln>
        </p:spPr>
        <p:txBody>
          <a:bodyPr spcFirstLastPara="1" wrap="square" lIns="91425" tIns="45700" rIns="91425" bIns="45700" anchor="t" anchorCtr="0">
            <a:normAutofit lnSpcReduction="10000"/>
          </a:bodyPr>
          <a:lstStyle/>
          <a:p>
            <a:pPr marL="50800" indent="0">
              <a:lnSpc>
                <a:spcPct val="105000"/>
              </a:lnSpc>
              <a:buNone/>
            </a:pPr>
            <a:r>
              <a:rPr lang="nl-BE" sz="1800" b="1" dirty="0">
                <a:effectLst/>
                <a:latin typeface="Calibri" panose="020F0502020204030204" pitchFamily="34" charset="0"/>
                <a:ea typeface="Times New Roman" panose="02020603050405020304" pitchFamily="18" charset="0"/>
              </a:rPr>
              <a:t>Bevindingen onderzoek</a:t>
            </a:r>
            <a:r>
              <a:rPr lang="nl-BE" sz="1800" dirty="0">
                <a:effectLst/>
                <a:latin typeface="Calibri" panose="020F0502020204030204" pitchFamily="34" charset="0"/>
                <a:ea typeface="Times New Roman" panose="02020603050405020304" pitchFamily="18" charset="0"/>
              </a:rPr>
              <a:t>: </a:t>
            </a:r>
            <a:endParaRPr lang="nl-BE" sz="1800" dirty="0"/>
          </a:p>
          <a:p>
            <a:pPr marL="50800" indent="0">
              <a:lnSpc>
                <a:spcPct val="105000"/>
              </a:lnSpc>
              <a:buNone/>
            </a:pPr>
            <a:r>
              <a:rPr lang="nl-BE" sz="1700" dirty="0">
                <a:effectLst/>
                <a:latin typeface="Calibri" panose="020F0502020204030204" pitchFamily="34" charset="0"/>
                <a:ea typeface="Times New Roman" panose="02020603050405020304" pitchFamily="18" charset="0"/>
              </a:rPr>
              <a:t>Postuur:</a:t>
            </a:r>
            <a:endParaRPr lang="nl-BE" sz="1700" dirty="0">
              <a:effectLst/>
              <a:latin typeface="Calibri" panose="020F0502020204030204" pitchFamily="34" charset="0"/>
              <a:ea typeface="Aptos" panose="020B0004020202020204" pitchFamily="34" charset="0"/>
            </a:endParaRPr>
          </a:p>
          <a:p>
            <a:pPr marL="623888" lvl="0" indent="-266700">
              <a:lnSpc>
                <a:spcPct val="105000"/>
              </a:lnSpc>
              <a:spcBef>
                <a:spcPts val="0"/>
              </a:spcBef>
              <a:buSzPct val="100000"/>
              <a:buFont typeface="Wingdings" panose="05000000000000000000" pitchFamily="2" charset="2"/>
              <a:buChar char="§"/>
            </a:pPr>
            <a:r>
              <a:rPr lang="nl-BE" sz="1700" dirty="0">
                <a:effectLst/>
                <a:latin typeface="Calibri" panose="020F0502020204030204" pitchFamily="34" charset="0"/>
                <a:ea typeface="Times New Roman" panose="02020603050405020304" pitchFamily="18" charset="0"/>
              </a:rPr>
              <a:t>Houdt zich recht door rug en schouderspieren op te spannen i.p.v. ontspannen postuur met steun op het skelet.</a:t>
            </a:r>
            <a:endParaRPr lang="nl-BE" sz="1700" dirty="0">
              <a:effectLst/>
              <a:latin typeface="Calibri" panose="020F0502020204030204" pitchFamily="34" charset="0"/>
              <a:ea typeface="Aptos" panose="020B0004020202020204" pitchFamily="34" charset="0"/>
            </a:endParaRPr>
          </a:p>
          <a:p>
            <a:pPr marL="623888" lvl="0" indent="-266700">
              <a:lnSpc>
                <a:spcPct val="105000"/>
              </a:lnSpc>
              <a:spcBef>
                <a:spcPts val="0"/>
              </a:spcBef>
              <a:buSzPct val="100000"/>
              <a:buFont typeface="Wingdings" panose="05000000000000000000" pitchFamily="2" charset="2"/>
              <a:buChar char="§"/>
            </a:pPr>
            <a:r>
              <a:rPr lang="nl-BE" sz="1700" dirty="0">
                <a:effectLst/>
                <a:latin typeface="Calibri" panose="020F0502020204030204" pitchFamily="34" charset="0"/>
                <a:ea typeface="Times New Roman" panose="02020603050405020304" pitchFamily="18" charset="0"/>
              </a:rPr>
              <a:t>Thorax in inademhalingspostuur waardoor ze niet diafragmaal ademhaalt, wel met hulpademhalingsspieren</a:t>
            </a:r>
            <a:endParaRPr lang="nl-BE" sz="1700" dirty="0">
              <a:effectLst/>
              <a:latin typeface="Calibri" panose="020F0502020204030204" pitchFamily="34" charset="0"/>
              <a:ea typeface="Aptos" panose="020B0004020202020204" pitchFamily="34" charset="0"/>
            </a:endParaRPr>
          </a:p>
          <a:p>
            <a:pPr marL="50800" indent="0">
              <a:lnSpc>
                <a:spcPct val="105000"/>
              </a:lnSpc>
              <a:buNone/>
            </a:pPr>
            <a:endParaRPr lang="nl-BE" sz="1700" b="1" i="1" dirty="0">
              <a:latin typeface="Calibri" panose="020F0502020204030204" pitchFamily="34" charset="0"/>
              <a:ea typeface="Times New Roman" panose="02020603050405020304" pitchFamily="18" charset="0"/>
            </a:endParaRPr>
          </a:p>
          <a:p>
            <a:pPr marL="50800" indent="0">
              <a:lnSpc>
                <a:spcPct val="105000"/>
              </a:lnSpc>
              <a:buNone/>
            </a:pPr>
            <a:r>
              <a:rPr lang="nl-BE" sz="1800" b="1" dirty="0">
                <a:effectLst/>
                <a:latin typeface="Calibri" panose="020F0502020204030204" pitchFamily="34" charset="0"/>
                <a:ea typeface="Times New Roman" panose="02020603050405020304" pitchFamily="18" charset="0"/>
              </a:rPr>
              <a:t>Conclusie uit klinisch onderzoek en </a:t>
            </a:r>
            <a:r>
              <a:rPr lang="nl-BE" sz="1800" b="1" dirty="0" err="1">
                <a:effectLst/>
                <a:latin typeface="Calibri" panose="020F0502020204030204" pitchFamily="34" charset="0"/>
                <a:ea typeface="Times New Roman" panose="02020603050405020304" pitchFamily="18" charset="0"/>
              </a:rPr>
              <a:t>psycho</a:t>
            </a:r>
            <a:r>
              <a:rPr lang="nl-BE" sz="1800" b="1" dirty="0">
                <a:effectLst/>
                <a:latin typeface="Calibri" panose="020F0502020204030204" pitchFamily="34" charset="0"/>
                <a:ea typeface="Times New Roman" panose="02020603050405020304" pitchFamily="18" charset="0"/>
              </a:rPr>
              <a:t>-emotionele counseling:</a:t>
            </a:r>
            <a:endParaRPr lang="nl-BE" sz="1800" dirty="0">
              <a:effectLst/>
              <a:latin typeface="Calibri" panose="020F0502020204030204" pitchFamily="34" charset="0"/>
              <a:ea typeface="Aptos" panose="020B0004020202020204" pitchFamily="34" charset="0"/>
            </a:endParaRPr>
          </a:p>
          <a:p>
            <a:pPr marL="623888" indent="-266700">
              <a:lnSpc>
                <a:spcPct val="105000"/>
              </a:lnSpc>
              <a:spcBef>
                <a:spcPts val="0"/>
              </a:spcBef>
              <a:buSzPct val="100000"/>
              <a:buFont typeface="Wingdings" panose="05000000000000000000" pitchFamily="2" charset="2"/>
              <a:buChar char="§"/>
            </a:pPr>
            <a:r>
              <a:rPr lang="nl-BE" sz="1700" dirty="0">
                <a:latin typeface="Calibri" panose="020F0502020204030204" pitchFamily="34" charset="0"/>
              </a:rPr>
              <a:t>Een slechte houding en bewegingskwaliteit waarbij patiënt haar bovenlichaam overbelast. Dit kan aan de basis liggen van de verhoogde spierspanning, de triggerpoints en de pijn</a:t>
            </a:r>
          </a:p>
          <a:p>
            <a:pPr marL="623888" indent="-266700">
              <a:lnSpc>
                <a:spcPct val="105000"/>
              </a:lnSpc>
              <a:spcBef>
                <a:spcPts val="0"/>
              </a:spcBef>
              <a:buSzPct val="100000"/>
              <a:buFont typeface="Wingdings" panose="05000000000000000000" pitchFamily="2" charset="2"/>
              <a:buChar char="§"/>
            </a:pPr>
            <a:r>
              <a:rPr lang="nl-BE" sz="1700" dirty="0">
                <a:latin typeface="Calibri" panose="020F0502020204030204" pitchFamily="34" charset="0"/>
              </a:rPr>
              <a:t>Emotionele factoren (kinesiofobie, negatieve zelfwaarde, reddeloosheid en onzekerheid over de toekomst) én cognitieve factoren (ze wil een diagnose, negatief denkbeeld over haar relatie met haar gezin en de toekomst). Dit zijn belangrijke stressfactoren die haar klachtenpatroon negatief beïnvloeden en de algemeen verhoogde spiertonus en de pijn nog versterken</a:t>
            </a:r>
          </a:p>
          <a:p>
            <a:pPr marL="623888" indent="-266700">
              <a:lnSpc>
                <a:spcPct val="105000"/>
              </a:lnSpc>
              <a:spcBef>
                <a:spcPts val="0"/>
              </a:spcBef>
              <a:buSzPct val="100000"/>
              <a:buFont typeface="Wingdings" panose="05000000000000000000" pitchFamily="2" charset="2"/>
              <a:buChar char="§"/>
            </a:pPr>
            <a:r>
              <a:rPr lang="nl-BE" sz="1700" dirty="0">
                <a:latin typeface="Calibri" panose="020F0502020204030204" pitchFamily="34" charset="0"/>
              </a:rPr>
              <a:t>De continue wederzijdse beïnvloeding van de psycho-emotionele factoren en het slechte houdings- en bewegingspatroon brengen haar in een chronische negatieve spiraal</a:t>
            </a:r>
          </a:p>
          <a:p>
            <a:pPr marL="50800" indent="0">
              <a:lnSpc>
                <a:spcPct val="105000"/>
              </a:lnSpc>
              <a:buNone/>
            </a:pPr>
            <a:endParaRPr lang="nl-BE" sz="1800" dirty="0">
              <a:effectLst/>
              <a:latin typeface="Calibri" panose="020F0502020204030204" pitchFamily="34" charset="0"/>
              <a:ea typeface="Aptos" panose="020B0004020202020204" pitchFamily="34" charset="0"/>
            </a:endParaRPr>
          </a:p>
          <a:p>
            <a:pPr marL="50800" indent="0">
              <a:lnSpc>
                <a:spcPct val="105000"/>
              </a:lnSpc>
              <a:buNone/>
            </a:pPr>
            <a:endParaRPr lang="nl-BE" sz="1700" dirty="0">
              <a:effectLst/>
              <a:latin typeface="Calibri" panose="020F0502020204030204" pitchFamily="34" charset="0"/>
              <a:ea typeface="Aptos" panose="020B0004020202020204" pitchFamily="34" charset="0"/>
            </a:endParaRPr>
          </a:p>
          <a:p>
            <a:pPr marL="0" indent="0">
              <a:lnSpc>
                <a:spcPct val="105000"/>
              </a:lnSpc>
              <a:spcBef>
                <a:spcPts val="0"/>
              </a:spcBef>
              <a:buNone/>
            </a:pPr>
            <a:endParaRPr sz="1700" dirty="0"/>
          </a:p>
          <a:p>
            <a:pPr marL="0" lvl="0" indent="0" algn="just" rtl="0">
              <a:lnSpc>
                <a:spcPct val="90000"/>
              </a:lnSpc>
              <a:spcBef>
                <a:spcPts val="1200"/>
              </a:spcBef>
              <a:spcAft>
                <a:spcPts val="0"/>
              </a:spcAft>
              <a:buClr>
                <a:srgbClr val="2F5496"/>
              </a:buClr>
              <a:buSzPct val="100000"/>
              <a:buNone/>
            </a:pPr>
            <a:endParaRPr sz="1800" dirty="0"/>
          </a:p>
          <a:p>
            <a:pPr marL="0" lvl="0" indent="0" algn="just" rtl="0">
              <a:lnSpc>
                <a:spcPct val="90000"/>
              </a:lnSpc>
              <a:spcBef>
                <a:spcPts val="2400"/>
              </a:spcBef>
              <a:spcAft>
                <a:spcPts val="0"/>
              </a:spcAft>
              <a:buClr>
                <a:srgbClr val="2F5496"/>
              </a:buClr>
              <a:buSzPct val="100000"/>
              <a:buNone/>
            </a:pPr>
            <a:endParaRPr dirty="0"/>
          </a:p>
        </p:txBody>
      </p:sp>
      <p:sp>
        <p:nvSpPr>
          <p:cNvPr id="380" name="Google Shape;38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nl-NL"/>
              <a:t>43</a:t>
            </a:fld>
            <a:endParaRPr/>
          </a:p>
        </p:txBody>
      </p:sp>
    </p:spTree>
    <p:extLst>
      <p:ext uri="{BB962C8B-B14F-4D97-AF65-F5344CB8AC3E}">
        <p14:creationId xmlns:p14="http://schemas.microsoft.com/office/powerpoint/2010/main" val="4156623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34"/>
          <p:cNvSpPr txBox="1">
            <a:spLocks noGrp="1"/>
          </p:cNvSpPr>
          <p:nvPr>
            <p:ph type="title"/>
          </p:nvPr>
        </p:nvSpPr>
        <p:spPr>
          <a:xfrm>
            <a:off x="1397478" y="365125"/>
            <a:ext cx="995632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400"/>
              <a:buFont typeface="Calibri"/>
              <a:buNone/>
            </a:pPr>
            <a:r>
              <a:rPr lang="nl-NL" dirty="0"/>
              <a:t>Casuïstiek:</a:t>
            </a:r>
            <a:br>
              <a:rPr lang="nl-NL" dirty="0"/>
            </a:br>
            <a:r>
              <a:rPr lang="nl-NL" b="1" dirty="0"/>
              <a:t>Fasciatherapie </a:t>
            </a:r>
            <a:endParaRPr b="1" dirty="0"/>
          </a:p>
        </p:txBody>
      </p:sp>
      <p:sp>
        <p:nvSpPr>
          <p:cNvPr id="379" name="Google Shape;379;p34"/>
          <p:cNvSpPr txBox="1">
            <a:spLocks noGrp="1"/>
          </p:cNvSpPr>
          <p:nvPr>
            <p:ph type="body" idx="1"/>
          </p:nvPr>
        </p:nvSpPr>
        <p:spPr>
          <a:xfrm>
            <a:off x="1397478" y="1796143"/>
            <a:ext cx="9956322" cy="4380820"/>
          </a:xfrm>
          <a:prstGeom prst="rect">
            <a:avLst/>
          </a:prstGeom>
          <a:noFill/>
          <a:ln>
            <a:noFill/>
          </a:ln>
        </p:spPr>
        <p:txBody>
          <a:bodyPr spcFirstLastPara="1" wrap="square" lIns="91425" tIns="45700" rIns="91425" bIns="45700" anchor="t" anchorCtr="0">
            <a:normAutofit/>
          </a:bodyPr>
          <a:lstStyle/>
          <a:p>
            <a:pPr marL="50800" indent="0">
              <a:lnSpc>
                <a:spcPct val="105000"/>
              </a:lnSpc>
              <a:buNone/>
            </a:pPr>
            <a:r>
              <a:rPr lang="nl-BE" sz="1700" b="1" dirty="0">
                <a:effectLst/>
                <a:latin typeface="Calibri" panose="020F0502020204030204" pitchFamily="34" charset="0"/>
                <a:ea typeface="Times New Roman" panose="02020603050405020304" pitchFamily="18" charset="0"/>
              </a:rPr>
              <a:t>Fasciatherapeutische aanpak: </a:t>
            </a:r>
            <a:endParaRPr lang="nl-BE" sz="1700" dirty="0">
              <a:effectLst/>
              <a:latin typeface="Calibri" panose="020F0502020204030204" pitchFamily="34" charset="0"/>
              <a:ea typeface="Aptos" panose="020B0004020202020204" pitchFamily="34" charset="0"/>
            </a:endParaRPr>
          </a:p>
          <a:p>
            <a:pPr marL="357188" indent="-306388">
              <a:lnSpc>
                <a:spcPct val="105000"/>
              </a:lnSpc>
              <a:buSzPct val="125000"/>
              <a:buFont typeface="Wingdings" panose="05000000000000000000" pitchFamily="2" charset="2"/>
              <a:buChar char="§"/>
            </a:pPr>
            <a:r>
              <a:rPr lang="nl-BE" sz="1700" dirty="0">
                <a:effectLst/>
                <a:latin typeface="Calibri" panose="020F0502020204030204" pitchFamily="34" charset="0"/>
                <a:ea typeface="Times New Roman" panose="02020603050405020304" pitchFamily="18" charset="0"/>
              </a:rPr>
              <a:t>De fasciatherapie combineert trage en zachte manuele fasciale technieken en bewegingsrevalidatie steeds met het aanscherpen van de bewustwording van de beweging, het lichaam en de zijnstoestand van de patiënt. Om dit proces van bewustwording te faciliteren worden de lichaamsbewegingen traag uitgevoerd waarbij een sterke aandachtige betrokkenheid van de patiënt wordt gevraagd </a:t>
            </a:r>
          </a:p>
          <a:p>
            <a:pPr marL="357188" indent="-306388">
              <a:lnSpc>
                <a:spcPct val="105000"/>
              </a:lnSpc>
              <a:buSzPct val="125000"/>
              <a:buFont typeface="Wingdings" panose="05000000000000000000" pitchFamily="2" charset="2"/>
              <a:buChar char="§"/>
            </a:pPr>
            <a:r>
              <a:rPr lang="nl-BE" sz="1700" dirty="0">
                <a:effectLst/>
                <a:latin typeface="Calibri" panose="020F0502020204030204" pitchFamily="34" charset="0"/>
                <a:ea typeface="Times New Roman" panose="02020603050405020304" pitchFamily="18" charset="0"/>
              </a:rPr>
              <a:t>De fasciatherapie hanteert het ‘</a:t>
            </a:r>
            <a:r>
              <a:rPr lang="nl-BE" sz="1700" dirty="0" err="1">
                <a:effectLst/>
                <a:latin typeface="Calibri" panose="020F0502020204030204" pitchFamily="34" charset="0"/>
                <a:ea typeface="Times New Roman" panose="02020603050405020304" pitchFamily="18" charset="0"/>
              </a:rPr>
              <a:t>predictive</a:t>
            </a:r>
            <a:r>
              <a:rPr lang="nl-BE" sz="1700" dirty="0">
                <a:effectLst/>
                <a:latin typeface="Calibri" panose="020F0502020204030204" pitchFamily="34" charset="0"/>
                <a:ea typeface="Times New Roman" panose="02020603050405020304" pitchFamily="18" charset="0"/>
              </a:rPr>
              <a:t> processing model’ om SOLK en chroniciteit van pijn aan de patiënt te verklaren. Wanneer bij lichamelijke klachten geen </a:t>
            </a:r>
            <a:r>
              <a:rPr lang="nl-BE" sz="1700" dirty="0" err="1">
                <a:effectLst/>
                <a:latin typeface="Calibri" panose="020F0502020204030204" pitchFamily="34" charset="0"/>
                <a:ea typeface="Times New Roman" panose="02020603050405020304" pitchFamily="18" charset="0"/>
              </a:rPr>
              <a:t>overbelastingsletsels</a:t>
            </a:r>
            <a:r>
              <a:rPr lang="nl-BE" sz="1700" dirty="0">
                <a:effectLst/>
                <a:latin typeface="Calibri" panose="020F0502020204030204" pitchFamily="34" charset="0"/>
                <a:ea typeface="Times New Roman" panose="02020603050405020304" pitchFamily="18" charset="0"/>
              </a:rPr>
              <a:t>, blessures, trauma, ontstekingen of aantoonbare anatomische veranderingen kunnen worden vastgesteld, suggereert het </a:t>
            </a:r>
            <a:r>
              <a:rPr lang="nl-BE" sz="1700" dirty="0" err="1">
                <a:effectLst/>
                <a:latin typeface="Calibri" panose="020F0502020204030204" pitchFamily="34" charset="0"/>
                <a:ea typeface="Times New Roman" panose="02020603050405020304" pitchFamily="18" charset="0"/>
              </a:rPr>
              <a:t>predictive</a:t>
            </a:r>
            <a:r>
              <a:rPr lang="nl-BE" sz="1700" dirty="0">
                <a:effectLst/>
                <a:latin typeface="Calibri" panose="020F0502020204030204" pitchFamily="34" charset="0"/>
                <a:ea typeface="Times New Roman" panose="02020603050405020304" pitchFamily="18" charset="0"/>
              </a:rPr>
              <a:t> processing model dat het in stand blijven van de klachten moeten gezocht worden in een soort inadequate hersenverwerking van gecombineerde fysiologische reacties en emotionele/cognitieve factoren</a:t>
            </a:r>
            <a:r>
              <a:rPr lang="nl-BE" sz="1700" i="1" dirty="0">
                <a:effectLst/>
                <a:latin typeface="Calibri" panose="020F0502020204030204" pitchFamily="34" charset="0"/>
                <a:ea typeface="Times New Roman" panose="02020603050405020304" pitchFamily="18" charset="0"/>
              </a:rPr>
              <a:t> </a:t>
            </a:r>
            <a:endParaRPr lang="nl-BE" sz="1700" dirty="0">
              <a:effectLst/>
              <a:latin typeface="Calibri" panose="020F0502020204030204" pitchFamily="34" charset="0"/>
              <a:ea typeface="Aptos" panose="020B0004020202020204" pitchFamily="34" charset="0"/>
            </a:endParaRPr>
          </a:p>
          <a:p>
            <a:pPr marL="50800" indent="0">
              <a:lnSpc>
                <a:spcPct val="105000"/>
              </a:lnSpc>
              <a:buNone/>
            </a:pPr>
            <a:endParaRPr lang="nl-BE" sz="1700" dirty="0">
              <a:effectLst/>
              <a:latin typeface="Calibri" panose="020F0502020204030204" pitchFamily="34" charset="0"/>
              <a:ea typeface="Aptos" panose="020B0004020202020204" pitchFamily="34" charset="0"/>
            </a:endParaRPr>
          </a:p>
          <a:p>
            <a:pPr marL="0" indent="0">
              <a:lnSpc>
                <a:spcPct val="105000"/>
              </a:lnSpc>
              <a:spcBef>
                <a:spcPts val="0"/>
              </a:spcBef>
              <a:buNone/>
            </a:pPr>
            <a:endParaRPr sz="1700" dirty="0"/>
          </a:p>
          <a:p>
            <a:pPr marL="0" lvl="0" indent="0" algn="just" rtl="0">
              <a:lnSpc>
                <a:spcPct val="90000"/>
              </a:lnSpc>
              <a:spcBef>
                <a:spcPts val="1200"/>
              </a:spcBef>
              <a:spcAft>
                <a:spcPts val="0"/>
              </a:spcAft>
              <a:buClr>
                <a:srgbClr val="2F5496"/>
              </a:buClr>
              <a:buSzPct val="100000"/>
              <a:buNone/>
            </a:pPr>
            <a:endParaRPr sz="1800" dirty="0"/>
          </a:p>
          <a:p>
            <a:pPr marL="0" lvl="0" indent="0" algn="just" rtl="0">
              <a:lnSpc>
                <a:spcPct val="90000"/>
              </a:lnSpc>
              <a:spcBef>
                <a:spcPts val="2400"/>
              </a:spcBef>
              <a:spcAft>
                <a:spcPts val="0"/>
              </a:spcAft>
              <a:buClr>
                <a:srgbClr val="2F5496"/>
              </a:buClr>
              <a:buSzPct val="100000"/>
              <a:buNone/>
            </a:pPr>
            <a:endParaRPr dirty="0"/>
          </a:p>
        </p:txBody>
      </p:sp>
      <p:sp>
        <p:nvSpPr>
          <p:cNvPr id="380" name="Google Shape;38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nl-NL"/>
              <a:t>44</a:t>
            </a:fld>
            <a:endParaRPr/>
          </a:p>
        </p:txBody>
      </p:sp>
    </p:spTree>
    <p:extLst>
      <p:ext uri="{BB962C8B-B14F-4D97-AF65-F5344CB8AC3E}">
        <p14:creationId xmlns:p14="http://schemas.microsoft.com/office/powerpoint/2010/main" val="37349965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34"/>
          <p:cNvSpPr txBox="1">
            <a:spLocks noGrp="1"/>
          </p:cNvSpPr>
          <p:nvPr>
            <p:ph type="title"/>
          </p:nvPr>
        </p:nvSpPr>
        <p:spPr>
          <a:xfrm>
            <a:off x="1397478" y="365125"/>
            <a:ext cx="995632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400"/>
              <a:buFont typeface="Calibri"/>
              <a:buNone/>
            </a:pPr>
            <a:r>
              <a:rPr lang="nl-NL" dirty="0"/>
              <a:t>Casuïstiek:</a:t>
            </a:r>
            <a:br>
              <a:rPr lang="nl-NL" dirty="0"/>
            </a:br>
            <a:r>
              <a:rPr lang="nl-NL" b="1" dirty="0"/>
              <a:t>Fasciatherapie </a:t>
            </a:r>
            <a:endParaRPr b="1" dirty="0"/>
          </a:p>
        </p:txBody>
      </p:sp>
      <p:sp>
        <p:nvSpPr>
          <p:cNvPr id="379" name="Google Shape;379;p34"/>
          <p:cNvSpPr txBox="1">
            <a:spLocks noGrp="1"/>
          </p:cNvSpPr>
          <p:nvPr>
            <p:ph type="body" idx="1"/>
          </p:nvPr>
        </p:nvSpPr>
        <p:spPr>
          <a:xfrm>
            <a:off x="1397478" y="1866263"/>
            <a:ext cx="10099024" cy="3595199"/>
          </a:xfrm>
          <a:prstGeom prst="rect">
            <a:avLst/>
          </a:prstGeom>
          <a:noFill/>
          <a:ln>
            <a:noFill/>
          </a:ln>
        </p:spPr>
        <p:txBody>
          <a:bodyPr spcFirstLastPara="1" wrap="square" lIns="91425" tIns="45700" rIns="91425" bIns="45700" anchor="t" anchorCtr="0">
            <a:normAutofit/>
          </a:bodyPr>
          <a:lstStyle/>
          <a:p>
            <a:pPr marL="50800" indent="0">
              <a:lnSpc>
                <a:spcPct val="105000"/>
              </a:lnSpc>
              <a:buNone/>
            </a:pPr>
            <a:r>
              <a:rPr lang="nl-BE" sz="1700" b="1" dirty="0">
                <a:effectLst/>
                <a:latin typeface="Calibri" panose="020F0502020204030204" pitchFamily="34" charset="0"/>
                <a:ea typeface="Times New Roman" panose="02020603050405020304" pitchFamily="18" charset="0"/>
              </a:rPr>
              <a:t>Samenvattend, Wat doen we</a:t>
            </a:r>
            <a:r>
              <a:rPr lang="nl-BE" sz="1700" dirty="0">
                <a:effectLst/>
                <a:latin typeface="Calibri" panose="020F0502020204030204" pitchFamily="34" charset="0"/>
                <a:ea typeface="Times New Roman" panose="02020603050405020304" pitchFamily="18" charset="0"/>
              </a:rPr>
              <a:t>:</a:t>
            </a:r>
            <a:endParaRPr lang="nl-BE" sz="1700" dirty="0">
              <a:effectLst/>
              <a:latin typeface="Calibri" panose="020F0502020204030204" pitchFamily="34" charset="0"/>
              <a:ea typeface="Aptos" panose="020B0004020202020204" pitchFamily="34" charset="0"/>
            </a:endParaRPr>
          </a:p>
          <a:p>
            <a:pPr marL="525463" lvl="0" indent="-342900">
              <a:lnSpc>
                <a:spcPct val="105000"/>
              </a:lnSpc>
              <a:buSzPct val="100000"/>
              <a:buFont typeface="+mj-lt"/>
              <a:buAutoNum type="arabicPeriod"/>
              <a:tabLst>
                <a:tab pos="0" algn="l"/>
              </a:tabLst>
            </a:pPr>
            <a:r>
              <a:rPr lang="nl-BE" sz="1700" dirty="0">
                <a:effectLst/>
                <a:latin typeface="Calibri" panose="020F0502020204030204" pitchFamily="34" charset="0"/>
                <a:ea typeface="Times New Roman" panose="02020603050405020304" pitchFamily="18" charset="0"/>
              </a:rPr>
              <a:t>Opheffen van lichamelijke spanningen en triggerpoints via manuele fasciale technieken om de pijn te milderen</a:t>
            </a:r>
            <a:endParaRPr lang="nl-BE" sz="1700" dirty="0">
              <a:latin typeface="Calibri" panose="020F0502020204030204" pitchFamily="34" charset="0"/>
              <a:ea typeface="Times New Roman" panose="02020603050405020304" pitchFamily="18" charset="0"/>
            </a:endParaRPr>
          </a:p>
          <a:p>
            <a:pPr marL="525463" lvl="0" indent="-342900">
              <a:lnSpc>
                <a:spcPct val="105000"/>
              </a:lnSpc>
              <a:buSzPct val="100000"/>
              <a:buFont typeface="+mj-lt"/>
              <a:buAutoNum type="arabicPeriod"/>
              <a:tabLst>
                <a:tab pos="0" algn="l"/>
              </a:tabLst>
            </a:pPr>
            <a:r>
              <a:rPr lang="nl-BE" sz="1700" dirty="0">
                <a:effectLst/>
                <a:latin typeface="Calibri" panose="020F0502020204030204" pitchFamily="34" charset="0"/>
                <a:ea typeface="Times New Roman" panose="02020603050405020304" pitchFamily="18" charset="0"/>
              </a:rPr>
              <a:t>Aanleren van harmonieuze bewegingspatronen in combinatie met het herwinnen van het vertrouwen in de beweging</a:t>
            </a:r>
            <a:endParaRPr lang="nl-BE" sz="1700" dirty="0">
              <a:effectLst/>
              <a:latin typeface="Calibri" panose="020F0502020204030204" pitchFamily="34" charset="0"/>
              <a:ea typeface="Aptos" panose="020B0004020202020204" pitchFamily="34" charset="0"/>
            </a:endParaRPr>
          </a:p>
          <a:p>
            <a:pPr marL="525463" lvl="0" indent="-342900">
              <a:lnSpc>
                <a:spcPct val="105000"/>
              </a:lnSpc>
              <a:buSzPct val="100000"/>
              <a:buFont typeface="+mj-lt"/>
              <a:buAutoNum type="arabicPeriod"/>
              <a:tabLst>
                <a:tab pos="0" algn="l"/>
              </a:tabLst>
            </a:pPr>
            <a:r>
              <a:rPr lang="nl-BE" sz="1700" dirty="0">
                <a:effectLst/>
                <a:latin typeface="Calibri" panose="020F0502020204030204" pitchFamily="34" charset="0"/>
                <a:ea typeface="Times New Roman" panose="02020603050405020304" pitchFamily="18" charset="0"/>
              </a:rPr>
              <a:t>Bewustwording  van de evenwichtige beweging in combinatie met het bewust worden van de zijnstoestand van ontspanning en vertrouwen die de patiënt aanneemt. Van daaruit kunnen we verder werken naar zelfvertrouwen en zelfwaarde</a:t>
            </a:r>
            <a:endParaRPr lang="nl-BE" sz="1700" dirty="0">
              <a:effectLst/>
              <a:latin typeface="Calibri" panose="020F0502020204030204" pitchFamily="34" charset="0"/>
              <a:ea typeface="Aptos" panose="020B0004020202020204" pitchFamily="34" charset="0"/>
            </a:endParaRPr>
          </a:p>
          <a:p>
            <a:pPr marL="50800" indent="0">
              <a:lnSpc>
                <a:spcPct val="105000"/>
              </a:lnSpc>
              <a:buNone/>
            </a:pPr>
            <a:r>
              <a:rPr lang="nl-BE" sz="1700" dirty="0">
                <a:effectLst/>
                <a:latin typeface="Calibri" panose="020F0502020204030204" pitchFamily="34" charset="0"/>
                <a:ea typeface="Times New Roman" panose="02020603050405020304" pitchFamily="18" charset="0"/>
              </a:rPr>
              <a:t> </a:t>
            </a:r>
            <a:endParaRPr lang="nl-BE" sz="1700" dirty="0">
              <a:effectLst/>
              <a:latin typeface="Calibri" panose="020F0502020204030204" pitchFamily="34" charset="0"/>
              <a:ea typeface="Aptos" panose="020B0004020202020204" pitchFamily="34" charset="0"/>
            </a:endParaRPr>
          </a:p>
          <a:p>
            <a:pPr marL="50800" indent="0">
              <a:lnSpc>
                <a:spcPct val="105000"/>
              </a:lnSpc>
              <a:buNone/>
            </a:pPr>
            <a:r>
              <a:rPr lang="nl-BE" sz="1700" b="1" i="1" dirty="0">
                <a:latin typeface="Calibri" panose="020F0502020204030204" pitchFamily="34" charset="0"/>
                <a:ea typeface="Aptos" panose="020B0004020202020204" pitchFamily="34" charset="0"/>
              </a:rPr>
              <a:t>! Zie handleiding voor de gedetailleerde informatie rond de 3 stappen !</a:t>
            </a:r>
            <a:endParaRPr sz="1800" dirty="0"/>
          </a:p>
          <a:p>
            <a:pPr marL="0" lvl="0" indent="0" algn="just" rtl="0">
              <a:lnSpc>
                <a:spcPct val="90000"/>
              </a:lnSpc>
              <a:spcBef>
                <a:spcPts val="2400"/>
              </a:spcBef>
              <a:spcAft>
                <a:spcPts val="0"/>
              </a:spcAft>
              <a:buClr>
                <a:srgbClr val="2F5496"/>
              </a:buClr>
              <a:buSzPct val="100000"/>
              <a:buNone/>
            </a:pPr>
            <a:endParaRPr dirty="0"/>
          </a:p>
        </p:txBody>
      </p:sp>
      <p:sp>
        <p:nvSpPr>
          <p:cNvPr id="380" name="Google Shape;38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nl-NL"/>
              <a:t>45</a:t>
            </a:fld>
            <a:endParaRPr/>
          </a:p>
        </p:txBody>
      </p:sp>
    </p:spTree>
    <p:extLst>
      <p:ext uri="{BB962C8B-B14F-4D97-AF65-F5344CB8AC3E}">
        <p14:creationId xmlns:p14="http://schemas.microsoft.com/office/powerpoint/2010/main" val="41082172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34"/>
          <p:cNvSpPr txBox="1">
            <a:spLocks noGrp="1"/>
          </p:cNvSpPr>
          <p:nvPr>
            <p:ph type="title"/>
          </p:nvPr>
        </p:nvSpPr>
        <p:spPr>
          <a:xfrm>
            <a:off x="1397478" y="365125"/>
            <a:ext cx="995632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400"/>
              <a:buFont typeface="Calibri"/>
              <a:buNone/>
            </a:pPr>
            <a:r>
              <a:rPr lang="nl-NL" dirty="0"/>
              <a:t>Casuïstiek:</a:t>
            </a:r>
            <a:br>
              <a:rPr lang="nl-NL" dirty="0"/>
            </a:br>
            <a:r>
              <a:rPr lang="nl-NL" b="1" dirty="0"/>
              <a:t>Fasciatherapie </a:t>
            </a:r>
            <a:endParaRPr b="1" dirty="0"/>
          </a:p>
        </p:txBody>
      </p:sp>
      <p:sp>
        <p:nvSpPr>
          <p:cNvPr id="379" name="Google Shape;379;p34"/>
          <p:cNvSpPr txBox="1">
            <a:spLocks noGrp="1"/>
          </p:cNvSpPr>
          <p:nvPr>
            <p:ph type="body" idx="1"/>
          </p:nvPr>
        </p:nvSpPr>
        <p:spPr>
          <a:xfrm>
            <a:off x="1397477" y="2008035"/>
            <a:ext cx="9956322" cy="4235429"/>
          </a:xfrm>
          <a:prstGeom prst="rect">
            <a:avLst/>
          </a:prstGeom>
          <a:noFill/>
          <a:ln>
            <a:noFill/>
          </a:ln>
        </p:spPr>
        <p:txBody>
          <a:bodyPr spcFirstLastPara="1" wrap="square" lIns="91425" tIns="45700" rIns="91425" bIns="45700" anchor="t" anchorCtr="0">
            <a:normAutofit/>
          </a:bodyPr>
          <a:lstStyle/>
          <a:p>
            <a:pPr marL="0" indent="0">
              <a:lnSpc>
                <a:spcPct val="105000"/>
              </a:lnSpc>
              <a:spcBef>
                <a:spcPts val="0"/>
              </a:spcBef>
              <a:buNone/>
            </a:pPr>
            <a:r>
              <a:rPr lang="nl-BE" sz="1700" b="1" kern="0" dirty="0">
                <a:effectLst/>
                <a:latin typeface="Calibri" panose="020F0502020204030204" pitchFamily="34" charset="0"/>
                <a:ea typeface="Times New Roman" panose="02020603050405020304" pitchFamily="18" charset="0"/>
              </a:rPr>
              <a:t>Hoe gaat het nu met de patiënt? </a:t>
            </a:r>
          </a:p>
          <a:p>
            <a:pPr marL="0" indent="0">
              <a:lnSpc>
                <a:spcPct val="105000"/>
              </a:lnSpc>
              <a:spcBef>
                <a:spcPts val="0"/>
              </a:spcBef>
              <a:buNone/>
            </a:pPr>
            <a:r>
              <a:rPr lang="nl-BE" sz="1700" kern="0" dirty="0">
                <a:effectLst/>
                <a:latin typeface="Calibri" panose="020F0502020204030204" pitchFamily="34" charset="0"/>
                <a:ea typeface="Times New Roman" panose="02020603050405020304" pitchFamily="18" charset="0"/>
              </a:rPr>
              <a:t>De patiënt is weer full time aan het werk. Ze heeft haar werk hervat, haar zelfvertrouwen en zelfwaarde is verbeterd. Ze staat zelfzekerder in het leven. De relatie met haar familie is weer beter en ze neemt opnieuw ten volle deel aan het familieleven</a:t>
            </a:r>
          </a:p>
          <a:p>
            <a:pPr marL="0" indent="0">
              <a:lnSpc>
                <a:spcPct val="105000"/>
              </a:lnSpc>
              <a:spcBef>
                <a:spcPts val="0"/>
              </a:spcBef>
              <a:buNone/>
            </a:pPr>
            <a:endParaRPr lang="nl-BE" sz="1700" dirty="0">
              <a:latin typeface="Calibri" panose="020F0502020204030204" pitchFamily="34" charset="0"/>
            </a:endParaRPr>
          </a:p>
          <a:p>
            <a:pPr marL="0" indent="0">
              <a:lnSpc>
                <a:spcPct val="105000"/>
              </a:lnSpc>
              <a:spcBef>
                <a:spcPts val="0"/>
              </a:spcBef>
              <a:buNone/>
            </a:pPr>
            <a:r>
              <a:rPr lang="nl-BE" sz="1700" dirty="0">
                <a:effectLst/>
                <a:latin typeface="Calibri" panose="020F0502020204030204" pitchFamily="34" charset="0"/>
                <a:ea typeface="Times New Roman" panose="02020603050405020304" pitchFamily="18" charset="0"/>
              </a:rPr>
              <a:t>Naargelang de patiënt zelfstandig evenwichtige functionele bewegingspatronen kon uitvoeren, groeide het vertrouwen in de beweging en in het lichaam. Opmerkelijk was dat dit ook moest bewust gemaakt worden. Ook om meer zelfvertrouwen, zelfwaarde en psycho-emotionele stabiliteit te verwerven was bewustwording noodzakelijk. Soms was er een psychische weerstand die dan in de counseling werd besproken.</a:t>
            </a:r>
            <a:endParaRPr lang="nl-BE" sz="1700" dirty="0">
              <a:effectLst/>
              <a:latin typeface="Calibri" panose="020F0502020204030204" pitchFamily="34" charset="0"/>
              <a:ea typeface="Aptos" panose="020B0004020202020204" pitchFamily="34" charset="0"/>
            </a:endParaRPr>
          </a:p>
        </p:txBody>
      </p:sp>
      <p:sp>
        <p:nvSpPr>
          <p:cNvPr id="380" name="Google Shape;38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nl-NL"/>
              <a:t>46</a:t>
            </a:fld>
            <a:endParaRPr/>
          </a:p>
        </p:txBody>
      </p:sp>
    </p:spTree>
    <p:extLst>
      <p:ext uri="{BB962C8B-B14F-4D97-AF65-F5344CB8AC3E}">
        <p14:creationId xmlns:p14="http://schemas.microsoft.com/office/powerpoint/2010/main" val="2209539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34"/>
          <p:cNvSpPr txBox="1">
            <a:spLocks noGrp="1"/>
          </p:cNvSpPr>
          <p:nvPr>
            <p:ph type="title"/>
          </p:nvPr>
        </p:nvSpPr>
        <p:spPr>
          <a:xfrm>
            <a:off x="1397478" y="365125"/>
            <a:ext cx="995632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400"/>
              <a:buFont typeface="Calibri"/>
              <a:buNone/>
            </a:pPr>
            <a:r>
              <a:rPr lang="nl-NL" dirty="0"/>
              <a:t>Casuïstiek:</a:t>
            </a:r>
            <a:br>
              <a:rPr lang="nl-NL" dirty="0"/>
            </a:br>
            <a:r>
              <a:rPr lang="nl-NL" b="1" dirty="0"/>
              <a:t>Fasciatherapie </a:t>
            </a:r>
            <a:endParaRPr b="1" dirty="0"/>
          </a:p>
        </p:txBody>
      </p:sp>
      <p:sp>
        <p:nvSpPr>
          <p:cNvPr id="379" name="Google Shape;379;p34"/>
          <p:cNvSpPr txBox="1">
            <a:spLocks noGrp="1"/>
          </p:cNvSpPr>
          <p:nvPr>
            <p:ph type="body" idx="1"/>
          </p:nvPr>
        </p:nvSpPr>
        <p:spPr>
          <a:xfrm>
            <a:off x="1397478" y="1903955"/>
            <a:ext cx="9956322" cy="4273007"/>
          </a:xfrm>
          <a:prstGeom prst="rect">
            <a:avLst/>
          </a:prstGeom>
          <a:noFill/>
          <a:ln>
            <a:noFill/>
          </a:ln>
        </p:spPr>
        <p:txBody>
          <a:bodyPr spcFirstLastPara="1" wrap="square" lIns="91425" tIns="45700" rIns="91425" bIns="45700" anchor="t" anchorCtr="0">
            <a:normAutofit/>
          </a:bodyPr>
          <a:lstStyle/>
          <a:p>
            <a:pPr marL="534988" indent="-352425">
              <a:lnSpc>
                <a:spcPct val="105000"/>
              </a:lnSpc>
              <a:buSzPct val="100000"/>
              <a:buFont typeface="Wingdings" panose="05000000000000000000" pitchFamily="2" charset="2"/>
              <a:buChar char="§"/>
            </a:pPr>
            <a:r>
              <a:rPr lang="nl-BE" sz="1700" dirty="0">
                <a:effectLst/>
                <a:latin typeface="Calibri" panose="020F0502020204030204" pitchFamily="34" charset="0"/>
                <a:ea typeface="Times New Roman" panose="02020603050405020304" pitchFamily="18" charset="0"/>
              </a:rPr>
              <a:t>Stap 1: heeft drie weken geduurd à rato van 1 behandeling per week: de patiënt kon na drie weken haar werk hervatten, zij het nog met pijnlijke periodes waar de angst op recidieven weer de kop op stak</a:t>
            </a:r>
            <a:endParaRPr lang="nl-BE" sz="1700" dirty="0">
              <a:effectLst/>
              <a:latin typeface="Calibri" panose="020F0502020204030204" pitchFamily="34" charset="0"/>
              <a:ea typeface="Aptos" panose="020B0004020202020204" pitchFamily="34" charset="0"/>
            </a:endParaRPr>
          </a:p>
          <a:p>
            <a:pPr marL="534988" indent="-352425">
              <a:lnSpc>
                <a:spcPct val="105000"/>
              </a:lnSpc>
              <a:buSzPct val="100000"/>
              <a:buFont typeface="Wingdings" panose="05000000000000000000" pitchFamily="2" charset="2"/>
              <a:buChar char="§"/>
            </a:pPr>
            <a:r>
              <a:rPr lang="nl-BE" sz="1700" dirty="0">
                <a:effectLst/>
                <a:latin typeface="Calibri" panose="020F0502020204030204" pitchFamily="34" charset="0"/>
                <a:ea typeface="Times New Roman" panose="02020603050405020304" pitchFamily="18" charset="0"/>
              </a:rPr>
              <a:t>Stap 2: heeft 5 weken geduurd à rato van 1 behandeling per week</a:t>
            </a:r>
            <a:endParaRPr lang="nl-BE" sz="1700" dirty="0">
              <a:effectLst/>
              <a:latin typeface="Calibri" panose="020F0502020204030204" pitchFamily="34" charset="0"/>
              <a:ea typeface="Aptos" panose="020B0004020202020204" pitchFamily="34" charset="0"/>
            </a:endParaRPr>
          </a:p>
          <a:p>
            <a:pPr marL="534988" indent="-352425">
              <a:lnSpc>
                <a:spcPct val="105000"/>
              </a:lnSpc>
              <a:buSzPct val="100000"/>
              <a:buFont typeface="Wingdings" panose="05000000000000000000" pitchFamily="2" charset="2"/>
              <a:buChar char="§"/>
            </a:pPr>
            <a:r>
              <a:rPr lang="nl-BE" sz="1700" dirty="0">
                <a:effectLst/>
                <a:latin typeface="Calibri" panose="020F0502020204030204" pitchFamily="34" charset="0"/>
                <a:ea typeface="Times New Roman" panose="02020603050405020304" pitchFamily="18" charset="0"/>
              </a:rPr>
              <a:t>Stap 3: heeft 2 maand geduurd à rato van 1 behandeling per drie weken</a:t>
            </a:r>
            <a:endParaRPr lang="nl-BE" sz="1700" dirty="0">
              <a:effectLst/>
              <a:latin typeface="Calibri" panose="020F0502020204030204" pitchFamily="34" charset="0"/>
              <a:ea typeface="Aptos" panose="020B0004020202020204" pitchFamily="34" charset="0"/>
            </a:endParaRPr>
          </a:p>
          <a:p>
            <a:pPr marL="534988" indent="-352425">
              <a:lnSpc>
                <a:spcPct val="105000"/>
              </a:lnSpc>
              <a:buSzPct val="100000"/>
              <a:buFont typeface="Wingdings" panose="05000000000000000000" pitchFamily="2" charset="2"/>
              <a:buChar char="§"/>
            </a:pPr>
            <a:r>
              <a:rPr lang="nl-BE" sz="1700" dirty="0">
                <a:effectLst/>
                <a:latin typeface="Calibri" panose="020F0502020204030204" pitchFamily="34" charset="0"/>
                <a:ea typeface="Times New Roman" panose="02020603050405020304" pitchFamily="18" charset="0"/>
              </a:rPr>
              <a:t>Totaal aantal behandelingen: 11</a:t>
            </a:r>
            <a:endParaRPr lang="nl-BE" sz="1700" dirty="0">
              <a:effectLst/>
              <a:latin typeface="Calibri" panose="020F0502020204030204" pitchFamily="34" charset="0"/>
              <a:ea typeface="Aptos" panose="020B0004020202020204" pitchFamily="34" charset="0"/>
            </a:endParaRPr>
          </a:p>
          <a:p>
            <a:pPr marL="534988" indent="-352425">
              <a:lnSpc>
                <a:spcPct val="105000"/>
              </a:lnSpc>
              <a:buSzPct val="100000"/>
              <a:buFont typeface="Wingdings" panose="05000000000000000000" pitchFamily="2" charset="2"/>
              <a:buChar char="§"/>
            </a:pPr>
            <a:r>
              <a:rPr lang="nl-BE" sz="1700" dirty="0">
                <a:effectLst/>
                <a:latin typeface="Calibri" panose="020F0502020204030204" pitchFamily="34" charset="0"/>
                <a:ea typeface="Times New Roman" panose="02020603050405020304" pitchFamily="18" charset="0"/>
              </a:rPr>
              <a:t>Duur van een behandeling: 45 min à 1 uur</a:t>
            </a:r>
            <a:endParaRPr lang="nl-BE" sz="1700" dirty="0">
              <a:effectLst/>
              <a:latin typeface="Calibri" panose="020F0502020204030204" pitchFamily="34" charset="0"/>
              <a:ea typeface="Aptos" panose="020B0004020202020204" pitchFamily="34" charset="0"/>
            </a:endParaRPr>
          </a:p>
          <a:p>
            <a:pPr marL="534988" indent="-352425">
              <a:lnSpc>
                <a:spcPct val="105000"/>
              </a:lnSpc>
              <a:buSzPct val="100000"/>
              <a:buFont typeface="Wingdings" panose="05000000000000000000" pitchFamily="2" charset="2"/>
              <a:buChar char="§"/>
            </a:pPr>
            <a:r>
              <a:rPr lang="nl-BE" sz="1700" dirty="0">
                <a:effectLst/>
                <a:latin typeface="Calibri" panose="020F0502020204030204" pitchFamily="34" charset="0"/>
                <a:ea typeface="Times New Roman" panose="02020603050405020304" pitchFamily="18" charset="0"/>
              </a:rPr>
              <a:t>De behandelingen werden goed ondersteund door de thuisoefeningen</a:t>
            </a:r>
            <a:endParaRPr lang="nl-BE" sz="1700" dirty="0">
              <a:effectLst/>
              <a:latin typeface="Calibri" panose="020F0502020204030204" pitchFamily="34" charset="0"/>
              <a:ea typeface="Aptos" panose="020B0004020202020204" pitchFamily="34" charset="0"/>
            </a:endParaRPr>
          </a:p>
          <a:p>
            <a:pPr marL="0" indent="0">
              <a:lnSpc>
                <a:spcPct val="105000"/>
              </a:lnSpc>
              <a:spcBef>
                <a:spcPts val="0"/>
              </a:spcBef>
              <a:buNone/>
            </a:pPr>
            <a:endParaRPr sz="1700" dirty="0"/>
          </a:p>
          <a:p>
            <a:pPr marL="0" lvl="0" indent="0" algn="just" rtl="0">
              <a:lnSpc>
                <a:spcPct val="90000"/>
              </a:lnSpc>
              <a:spcBef>
                <a:spcPts val="1200"/>
              </a:spcBef>
              <a:spcAft>
                <a:spcPts val="0"/>
              </a:spcAft>
              <a:buClr>
                <a:srgbClr val="2F5496"/>
              </a:buClr>
              <a:buSzPct val="100000"/>
              <a:buNone/>
            </a:pPr>
            <a:endParaRPr sz="1800" dirty="0"/>
          </a:p>
          <a:p>
            <a:pPr marL="0" lvl="0" indent="0" algn="just" rtl="0">
              <a:lnSpc>
                <a:spcPct val="90000"/>
              </a:lnSpc>
              <a:spcBef>
                <a:spcPts val="2400"/>
              </a:spcBef>
              <a:spcAft>
                <a:spcPts val="0"/>
              </a:spcAft>
              <a:buClr>
                <a:srgbClr val="2F5496"/>
              </a:buClr>
              <a:buSzPct val="100000"/>
              <a:buNone/>
            </a:pPr>
            <a:endParaRPr dirty="0"/>
          </a:p>
        </p:txBody>
      </p:sp>
      <p:sp>
        <p:nvSpPr>
          <p:cNvPr id="380" name="Google Shape;38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nl-NL"/>
              <a:t>47</a:t>
            </a:fld>
            <a:endParaRPr/>
          </a:p>
        </p:txBody>
      </p:sp>
    </p:spTree>
    <p:extLst>
      <p:ext uri="{BB962C8B-B14F-4D97-AF65-F5344CB8AC3E}">
        <p14:creationId xmlns:p14="http://schemas.microsoft.com/office/powerpoint/2010/main" val="11143179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34"/>
          <p:cNvSpPr txBox="1">
            <a:spLocks noGrp="1"/>
          </p:cNvSpPr>
          <p:nvPr>
            <p:ph type="title"/>
          </p:nvPr>
        </p:nvSpPr>
        <p:spPr>
          <a:xfrm>
            <a:off x="1397478" y="365125"/>
            <a:ext cx="995632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400"/>
              <a:buFont typeface="Calibri"/>
              <a:buNone/>
            </a:pPr>
            <a:r>
              <a:rPr lang="nl-NL" dirty="0"/>
              <a:t>Casuïstiek:</a:t>
            </a:r>
            <a:br>
              <a:rPr lang="nl-NL" dirty="0"/>
            </a:br>
            <a:r>
              <a:rPr lang="nl-NL" b="1" dirty="0"/>
              <a:t>Fasciatherapie </a:t>
            </a:r>
            <a:endParaRPr b="1" dirty="0"/>
          </a:p>
        </p:txBody>
      </p:sp>
      <p:sp>
        <p:nvSpPr>
          <p:cNvPr id="379" name="Google Shape;379;p34"/>
          <p:cNvSpPr txBox="1">
            <a:spLocks noGrp="1"/>
          </p:cNvSpPr>
          <p:nvPr>
            <p:ph type="body" idx="1"/>
          </p:nvPr>
        </p:nvSpPr>
        <p:spPr>
          <a:xfrm>
            <a:off x="1397478" y="1805984"/>
            <a:ext cx="9956322" cy="4273007"/>
          </a:xfrm>
          <a:prstGeom prst="rect">
            <a:avLst/>
          </a:prstGeom>
          <a:noFill/>
          <a:ln>
            <a:noFill/>
          </a:ln>
        </p:spPr>
        <p:txBody>
          <a:bodyPr spcFirstLastPara="1" wrap="square" lIns="91425" tIns="45700" rIns="91425" bIns="45700" anchor="t" anchorCtr="0">
            <a:normAutofit/>
          </a:bodyPr>
          <a:lstStyle/>
          <a:p>
            <a:pPr marL="0" lvl="0" indent="0">
              <a:buNone/>
              <a:tabLst>
                <a:tab pos="457200" algn="l"/>
              </a:tabLst>
            </a:pPr>
            <a:r>
              <a:rPr lang="nl-BE" sz="1800" b="1" u="sng" dirty="0">
                <a:effectLst/>
                <a:latin typeface="Calibri" panose="020F0502020204030204" pitchFamily="34" charset="0"/>
                <a:ea typeface="Times New Roman" panose="02020603050405020304" pitchFamily="18" charset="0"/>
                <a:cs typeface="Times New Roman" panose="02020603050405020304" pitchFamily="18" charset="0"/>
              </a:rPr>
              <a:t>Functie van pijn: </a:t>
            </a:r>
          </a:p>
          <a:p>
            <a:pPr marL="0" lvl="0" indent="0">
              <a:buNone/>
              <a:tabLst>
                <a:tab pos="457200" algn="l"/>
              </a:tabLst>
            </a:pPr>
            <a:r>
              <a:rPr lang="nl-BE" sz="1800" dirty="0">
                <a:effectLst/>
                <a:latin typeface="Calibri" panose="020F0502020204030204" pitchFamily="34" charset="0"/>
                <a:ea typeface="Times New Roman" panose="02020603050405020304" pitchFamily="18" charset="0"/>
                <a:cs typeface="Times New Roman" panose="02020603050405020304" pitchFamily="18" charset="0"/>
              </a:rPr>
              <a:t>Vanuit biopsychosociaal pijnassassment a.d.h.v. Musculoskeletal Clinical Translation Framework: nociceptief/neuropathisch/nociplastisch/mixed?</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None/>
              <a:tabLst>
                <a:tab pos="457200" algn="l"/>
              </a:tabLst>
            </a:pPr>
            <a:endParaRPr lang="nl-BE"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buNone/>
              <a:tabLst>
                <a:tab pos="457200" algn="l"/>
              </a:tabLst>
            </a:pPr>
            <a:r>
              <a:rPr lang="nl-BE" sz="1800" dirty="0">
                <a:effectLst/>
                <a:latin typeface="Calibri" panose="020F0502020204030204" pitchFamily="34" charset="0"/>
                <a:ea typeface="Times New Roman" panose="02020603050405020304" pitchFamily="18" charset="0"/>
                <a:cs typeface="Times New Roman" panose="02020603050405020304" pitchFamily="18" charset="0"/>
              </a:rPr>
              <a:t>Het is een casus met een </a:t>
            </a:r>
            <a:r>
              <a:rPr lang="nl-BE" sz="1800" b="1" dirty="0">
                <a:effectLst/>
                <a:latin typeface="Calibri" panose="020F0502020204030204" pitchFamily="34" charset="0"/>
                <a:ea typeface="Times New Roman" panose="02020603050405020304" pitchFamily="18" charset="0"/>
                <a:cs typeface="Times New Roman" panose="02020603050405020304" pitchFamily="18" charset="0"/>
              </a:rPr>
              <a:t>mixed pijn-</a:t>
            </a:r>
            <a:r>
              <a:rPr lang="nl-BE" sz="1800" b="1" dirty="0" err="1">
                <a:effectLst/>
                <a:latin typeface="Calibri" panose="020F0502020204030204" pitchFamily="34" charset="0"/>
                <a:ea typeface="Times New Roman" panose="02020603050405020304" pitchFamily="18" charset="0"/>
                <a:cs typeface="Times New Roman" panose="02020603050405020304" pitchFamily="18" charset="0"/>
              </a:rPr>
              <a:t>framework</a:t>
            </a:r>
            <a:r>
              <a:rPr lang="nl-BE"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SzPct val="100000"/>
              <a:buFont typeface="Wingdings" panose="05000000000000000000" pitchFamily="2" charset="2"/>
              <a:buChar char="§"/>
              <a:tabLst>
                <a:tab pos="914400" algn="l"/>
              </a:tabLst>
            </a:pPr>
            <a:r>
              <a:rPr lang="nl-BE" sz="1800" dirty="0">
                <a:effectLst/>
                <a:latin typeface="Calibri" panose="020F0502020204030204" pitchFamily="34" charset="0"/>
                <a:ea typeface="Times New Roman" panose="02020603050405020304" pitchFamily="18" charset="0"/>
                <a:cs typeface="Times New Roman" panose="02020603050405020304" pitchFamily="18" charset="0"/>
              </a:rPr>
              <a:t>De pijn was oorspronkelijk een lokale nociceptieve overbelastingspijn in combinatie met neuropatische pijn gezien er uitstralingspijn werd vastgesteld. </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SzPct val="100000"/>
              <a:buFont typeface="Wingdings" panose="05000000000000000000" pitchFamily="2" charset="2"/>
              <a:buChar char="§"/>
              <a:tabLst>
                <a:tab pos="914400" algn="l"/>
              </a:tabLst>
            </a:pPr>
            <a:r>
              <a:rPr lang="nl-BE" sz="1800" dirty="0">
                <a:effectLst/>
                <a:latin typeface="Calibri" panose="020F0502020204030204" pitchFamily="34" charset="0"/>
                <a:ea typeface="Times New Roman" panose="02020603050405020304" pitchFamily="18" charset="0"/>
                <a:cs typeface="Times New Roman" panose="02020603050405020304" pitchFamily="18" charset="0"/>
              </a:rPr>
              <a:t>De persoonlijkheid (angstig persoon) en het aanhouden van de pijn heeft psychische factor versterkt met negatieve beliefs, concerns en expectations, waarbij de nociplastische pijn een grote impact had op de klacht. </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5000"/>
              </a:lnSpc>
              <a:spcBef>
                <a:spcPts val="0"/>
              </a:spcBef>
              <a:buNone/>
            </a:pPr>
            <a:endParaRPr sz="1700" dirty="0"/>
          </a:p>
          <a:p>
            <a:pPr marL="0" lvl="0" indent="0" algn="just" rtl="0">
              <a:lnSpc>
                <a:spcPct val="90000"/>
              </a:lnSpc>
              <a:spcBef>
                <a:spcPts val="1200"/>
              </a:spcBef>
              <a:spcAft>
                <a:spcPts val="0"/>
              </a:spcAft>
              <a:buClr>
                <a:srgbClr val="2F5496"/>
              </a:buClr>
              <a:buSzPct val="100000"/>
              <a:buNone/>
            </a:pPr>
            <a:endParaRPr sz="1800" dirty="0"/>
          </a:p>
          <a:p>
            <a:pPr marL="0" lvl="0" indent="0" algn="just" rtl="0">
              <a:lnSpc>
                <a:spcPct val="90000"/>
              </a:lnSpc>
              <a:spcBef>
                <a:spcPts val="2400"/>
              </a:spcBef>
              <a:spcAft>
                <a:spcPts val="0"/>
              </a:spcAft>
              <a:buClr>
                <a:srgbClr val="2F5496"/>
              </a:buClr>
              <a:buSzPct val="100000"/>
              <a:buNone/>
            </a:pPr>
            <a:endParaRPr dirty="0"/>
          </a:p>
        </p:txBody>
      </p:sp>
      <p:sp>
        <p:nvSpPr>
          <p:cNvPr id="380" name="Google Shape;38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nl-NL"/>
              <a:t>48</a:t>
            </a:fld>
            <a:endParaRPr/>
          </a:p>
        </p:txBody>
      </p:sp>
    </p:spTree>
    <p:extLst>
      <p:ext uri="{BB962C8B-B14F-4D97-AF65-F5344CB8AC3E}">
        <p14:creationId xmlns:p14="http://schemas.microsoft.com/office/powerpoint/2010/main" val="1343621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37"/>
          <p:cNvSpPr txBox="1">
            <a:spLocks noGrp="1"/>
          </p:cNvSpPr>
          <p:nvPr>
            <p:ph type="title"/>
          </p:nvPr>
        </p:nvSpPr>
        <p:spPr>
          <a:xfrm>
            <a:off x="1397478" y="365125"/>
            <a:ext cx="995632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400"/>
              <a:buFont typeface="Calibri"/>
              <a:buNone/>
            </a:pPr>
            <a:r>
              <a:rPr lang="nl-NL"/>
              <a:t>Casuïstiek:</a:t>
            </a:r>
            <a:br>
              <a:rPr lang="nl-NL"/>
            </a:br>
            <a:r>
              <a:rPr lang="nl-NL" b="1"/>
              <a:t>Manuele therapie</a:t>
            </a:r>
            <a:endParaRPr b="1"/>
          </a:p>
        </p:txBody>
      </p:sp>
      <p:sp>
        <p:nvSpPr>
          <p:cNvPr id="429" name="Google Shape;429;p37"/>
          <p:cNvSpPr txBox="1">
            <a:spLocks noGrp="1"/>
          </p:cNvSpPr>
          <p:nvPr>
            <p:ph type="body" idx="1"/>
          </p:nvPr>
        </p:nvSpPr>
        <p:spPr>
          <a:xfrm>
            <a:off x="1478758" y="2102737"/>
            <a:ext cx="9956322" cy="400310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F5496"/>
              </a:buClr>
              <a:buSzPts val="1000"/>
              <a:buNone/>
            </a:pPr>
            <a:br>
              <a:rPr lang="nl-NL" sz="1000" dirty="0"/>
            </a:br>
            <a:endParaRPr sz="1800" dirty="0"/>
          </a:p>
          <a:p>
            <a:pPr marL="0" lvl="0" indent="0" algn="just" rtl="0">
              <a:lnSpc>
                <a:spcPct val="90000"/>
              </a:lnSpc>
              <a:spcBef>
                <a:spcPts val="1200"/>
              </a:spcBef>
              <a:spcAft>
                <a:spcPts val="0"/>
              </a:spcAft>
              <a:buClr>
                <a:srgbClr val="2F5496"/>
              </a:buClr>
              <a:buSzPts val="1800"/>
              <a:buNone/>
            </a:pPr>
            <a:endParaRPr sz="1800" dirty="0"/>
          </a:p>
          <a:p>
            <a:pPr marL="0" lvl="0" indent="0" algn="just" rtl="0">
              <a:lnSpc>
                <a:spcPct val="90000"/>
              </a:lnSpc>
              <a:spcBef>
                <a:spcPts val="2400"/>
              </a:spcBef>
              <a:spcAft>
                <a:spcPts val="0"/>
              </a:spcAft>
              <a:buClr>
                <a:srgbClr val="2F5496"/>
              </a:buClr>
              <a:buSzPts val="2800"/>
              <a:buNone/>
            </a:pPr>
            <a:endParaRPr dirty="0"/>
          </a:p>
        </p:txBody>
      </p:sp>
      <p:sp>
        <p:nvSpPr>
          <p:cNvPr id="430" name="Google Shape;430;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nl-NL"/>
              <a:t>49</a:t>
            </a:fld>
            <a:endParaRPr/>
          </a:p>
        </p:txBody>
      </p:sp>
      <p:sp>
        <p:nvSpPr>
          <p:cNvPr id="431" name="Google Shape;431;p37"/>
          <p:cNvSpPr txBox="1"/>
          <p:nvPr/>
        </p:nvSpPr>
        <p:spPr>
          <a:xfrm>
            <a:off x="1397478" y="1862596"/>
            <a:ext cx="10267126" cy="4493754"/>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rgbClr val="000000"/>
              </a:buClr>
              <a:buSzPts val="1700"/>
            </a:pPr>
            <a:r>
              <a:rPr lang="nl-NL" sz="1700" b="1" i="0" u="none" strike="noStrike" cap="none" dirty="0">
                <a:solidFill>
                  <a:srgbClr val="2F5496"/>
                </a:solidFill>
                <a:latin typeface="Calibri"/>
                <a:ea typeface="Calibri"/>
                <a:cs typeface="Calibri"/>
                <a:sym typeface="Calibri"/>
              </a:rPr>
              <a:t>Anamnese: </a:t>
            </a:r>
          </a:p>
          <a:p>
            <a:pPr marR="0" lvl="0" algn="l" rtl="0">
              <a:lnSpc>
                <a:spcPct val="100000"/>
              </a:lnSpc>
              <a:spcBef>
                <a:spcPts val="0"/>
              </a:spcBef>
              <a:spcAft>
                <a:spcPts val="0"/>
              </a:spcAft>
              <a:buClr>
                <a:srgbClr val="000000"/>
              </a:buClr>
              <a:buSzPts val="1700"/>
            </a:pPr>
            <a:endParaRPr lang="nl-NL" sz="1700" b="1" i="0" u="none" strike="noStrike" cap="none" dirty="0">
              <a:solidFill>
                <a:srgbClr val="2F5496"/>
              </a:solidFill>
              <a:latin typeface="Calibri"/>
              <a:ea typeface="Calibri"/>
              <a:cs typeface="Calibri"/>
              <a:sym typeface="Calibri"/>
            </a:endParaRPr>
          </a:p>
          <a:p>
            <a:pPr marL="534988" lvl="0" indent="-352425">
              <a:lnSpc>
                <a:spcPct val="105000"/>
              </a:lnSpc>
              <a:spcBef>
                <a:spcPts val="1000"/>
              </a:spcBef>
              <a:buClr>
                <a:srgbClr val="2F5496"/>
              </a:buClr>
              <a:buSzPct val="100000"/>
              <a:buFont typeface="Wingdings" panose="05000000000000000000" pitchFamily="2" charset="2"/>
              <a:buChar char="§"/>
            </a:pPr>
            <a:r>
              <a:rPr lang="nl-NL" sz="1700" dirty="0">
                <a:solidFill>
                  <a:srgbClr val="2F5496"/>
                </a:solidFill>
                <a:latin typeface="Calibri" panose="020F0502020204030204" pitchFamily="34" charset="0"/>
                <a:cs typeface="Calibri"/>
                <a:sym typeface="Calibri"/>
              </a:rPr>
              <a:t>45-jarige man, zakenman CEO, vader van 3 tieners, fervente loper, zéér actieve levensstijl (ambitieus zowel professioneel als in zijn hobby’s)</a:t>
            </a:r>
            <a:endParaRPr sz="1700" b="0" i="0" u="none" strike="noStrike" cap="none" dirty="0">
              <a:solidFill>
                <a:srgbClr val="2F5496"/>
              </a:solidFill>
              <a:latin typeface="Calibri"/>
              <a:ea typeface="Calibri"/>
              <a:cs typeface="Calibri"/>
              <a:sym typeface="Calibri"/>
            </a:endParaRPr>
          </a:p>
          <a:p>
            <a:pPr marL="534988" indent="-352425">
              <a:lnSpc>
                <a:spcPct val="105000"/>
              </a:lnSpc>
              <a:spcBef>
                <a:spcPts val="1000"/>
              </a:spcBef>
              <a:buClr>
                <a:srgbClr val="2F5496"/>
              </a:buClr>
              <a:buSzPct val="100000"/>
              <a:buFont typeface="Wingdings" panose="05000000000000000000" pitchFamily="2" charset="2"/>
              <a:buChar char="§"/>
            </a:pPr>
            <a:r>
              <a:rPr lang="nl-NL" sz="1700" dirty="0">
                <a:solidFill>
                  <a:srgbClr val="2F5496"/>
                </a:solidFill>
                <a:latin typeface="Calibri" panose="020F0502020204030204" pitchFamily="34" charset="0"/>
                <a:cs typeface="Calibri"/>
                <a:sym typeface="Calibri"/>
              </a:rPr>
              <a:t>Sinds 4 weken lage rugpijn na het tillen van meubilair thuis, pijn begonnen in de onderrug, licht toegenomen, continue wat brandende pijn met af en toe schietende uitstraling naar de linker bil, achterzijde been tot in de voet, soms tintelingen onderbeen en voet. Ook een licht voos gevoel aan laterale zijde voet</a:t>
            </a:r>
            <a:endParaRPr sz="1700" b="0" i="0" u="none" strike="noStrike" cap="none" dirty="0">
              <a:solidFill>
                <a:srgbClr val="2F5496"/>
              </a:solidFill>
              <a:latin typeface="Calibri"/>
              <a:ea typeface="Calibri"/>
              <a:cs typeface="Calibri"/>
              <a:sym typeface="Calibri"/>
            </a:endParaRPr>
          </a:p>
          <a:p>
            <a:pPr marL="534988" lvl="0" indent="-352425">
              <a:lnSpc>
                <a:spcPct val="105000"/>
              </a:lnSpc>
              <a:spcBef>
                <a:spcPts val="1000"/>
              </a:spcBef>
              <a:buClr>
                <a:srgbClr val="2F5496"/>
              </a:buClr>
              <a:buSzPct val="100000"/>
              <a:buFont typeface="Wingdings" panose="05000000000000000000" pitchFamily="2" charset="2"/>
              <a:buChar char="§"/>
            </a:pPr>
            <a:r>
              <a:rPr lang="nl-NL" sz="1700" dirty="0">
                <a:solidFill>
                  <a:srgbClr val="2F5496"/>
                </a:solidFill>
                <a:latin typeface="Calibri" panose="020F0502020204030204" pitchFamily="34" charset="0"/>
                <a:cs typeface="Calibri"/>
                <a:sym typeface="Calibri"/>
              </a:rPr>
              <a:t>Minimaliseert zijn klachten, is draaglijk, maar heeft toch invloed op zijn werkprestaties en ADL, gaat wel werken en probeert af en toe te lopen</a:t>
            </a:r>
            <a:endParaRPr sz="1700" b="0" i="0" u="none" strike="noStrike" cap="none" dirty="0">
              <a:solidFill>
                <a:srgbClr val="2F5496"/>
              </a:solidFill>
              <a:latin typeface="Calibri"/>
              <a:ea typeface="Calibri"/>
              <a:cs typeface="Calibri"/>
              <a:sym typeface="Calibri"/>
            </a:endParaRPr>
          </a:p>
          <a:p>
            <a:pPr marL="534988" indent="-352425">
              <a:lnSpc>
                <a:spcPct val="105000"/>
              </a:lnSpc>
              <a:spcBef>
                <a:spcPts val="1000"/>
              </a:spcBef>
              <a:buClr>
                <a:srgbClr val="2F5496"/>
              </a:buClr>
              <a:buSzPct val="100000"/>
              <a:buFont typeface="Wingdings" panose="05000000000000000000" pitchFamily="2" charset="2"/>
              <a:buChar char="§"/>
            </a:pPr>
            <a:r>
              <a:rPr lang="nl-NL" sz="1700" dirty="0">
                <a:solidFill>
                  <a:srgbClr val="2F5496"/>
                </a:solidFill>
                <a:latin typeface="Calibri" panose="020F0502020204030204" pitchFamily="34" charset="0"/>
                <a:cs typeface="Calibri"/>
                <a:sym typeface="Calibri"/>
              </a:rPr>
              <a:t>Bij lang zitten en staan nemen de klachten toe, stappen en buigen gaat moeizaam, slaapt wel maar wordt wakker bij het draaien in bed. Soms ook spontaan schietende pijn in been. </a:t>
            </a:r>
            <a:endParaRPr sz="1700" b="0" i="0" u="none" strike="noStrike" cap="none" dirty="0">
              <a:solidFill>
                <a:srgbClr val="2F5496"/>
              </a:solidFill>
              <a:latin typeface="Calibri"/>
              <a:ea typeface="Calibri"/>
              <a:cs typeface="Calibri"/>
              <a:sym typeface="Calibri"/>
            </a:endParaRPr>
          </a:p>
          <a:p>
            <a:pPr marL="534988" lvl="0" indent="-352425">
              <a:lnSpc>
                <a:spcPct val="105000"/>
              </a:lnSpc>
              <a:spcBef>
                <a:spcPts val="1000"/>
              </a:spcBef>
              <a:buClr>
                <a:srgbClr val="2F5496"/>
              </a:buClr>
              <a:buSzPct val="100000"/>
              <a:buFont typeface="Wingdings" panose="05000000000000000000" pitchFamily="2" charset="2"/>
              <a:buChar char="§"/>
            </a:pPr>
            <a:r>
              <a:rPr lang="nl-NL" sz="1700" dirty="0">
                <a:solidFill>
                  <a:srgbClr val="2F5496"/>
                </a:solidFill>
                <a:latin typeface="Calibri" panose="020F0502020204030204" pitchFamily="34" charset="0"/>
                <a:cs typeface="Calibri"/>
                <a:sym typeface="Calibri"/>
              </a:rPr>
              <a:t>Benadrukt dat hij zo snel mogelijk moet herstellen omwille van zijn drukke werkagenda en zijn looproutine wat hij nodig heeft om te ontspannen</a:t>
            </a:r>
            <a:endParaRPr sz="1700" dirty="0">
              <a:solidFill>
                <a:srgbClr val="2F5496"/>
              </a:solidFill>
              <a:latin typeface="Calibri" panose="020F0502020204030204" pitchFamily="34" charset="0"/>
              <a:cs typeface="Calibri"/>
            </a:endParaRPr>
          </a:p>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5"/>
          <p:cNvSpPr txBox="1">
            <a:spLocks noGrp="1"/>
          </p:cNvSpPr>
          <p:nvPr>
            <p:ph type="subTitle" idx="1"/>
          </p:nvPr>
        </p:nvSpPr>
        <p:spPr>
          <a:xfrm>
            <a:off x="1098590" y="4217318"/>
            <a:ext cx="10250557" cy="50682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C00000"/>
              </a:buClr>
              <a:buSzPts val="4000"/>
              <a:buNone/>
            </a:pPr>
            <a:r>
              <a:rPr lang="nl-NL"/>
              <a:t>Nationale en internationale richtlijnen </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35"/>
          <p:cNvSpPr txBox="1">
            <a:spLocks noGrp="1"/>
          </p:cNvSpPr>
          <p:nvPr>
            <p:ph type="title"/>
          </p:nvPr>
        </p:nvSpPr>
        <p:spPr>
          <a:xfrm>
            <a:off x="1397478" y="365125"/>
            <a:ext cx="995632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400"/>
              <a:buFont typeface="Calibri"/>
              <a:buNone/>
            </a:pPr>
            <a:r>
              <a:rPr lang="nl-NL"/>
              <a:t>Casuïstiek:</a:t>
            </a:r>
            <a:br>
              <a:rPr lang="nl-NL"/>
            </a:br>
            <a:r>
              <a:rPr lang="nl-NL" b="1"/>
              <a:t>Manuele therapie</a:t>
            </a:r>
            <a:endParaRPr b="1"/>
          </a:p>
        </p:txBody>
      </p:sp>
      <p:sp>
        <p:nvSpPr>
          <p:cNvPr id="437" name="Google Shape;437;p35"/>
          <p:cNvSpPr txBox="1">
            <a:spLocks noGrp="1"/>
          </p:cNvSpPr>
          <p:nvPr>
            <p:ph type="body" idx="1"/>
          </p:nvPr>
        </p:nvSpPr>
        <p:spPr>
          <a:xfrm>
            <a:off x="1137424" y="1839951"/>
            <a:ext cx="10297655" cy="374620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F5496"/>
              </a:buClr>
              <a:buSzPts val="1000"/>
              <a:buNone/>
            </a:pPr>
            <a:br>
              <a:rPr lang="nl-NL" sz="1000" dirty="0"/>
            </a:br>
            <a:endParaRPr sz="1800" dirty="0"/>
          </a:p>
          <a:p>
            <a:pPr marL="0" lvl="0" indent="0" algn="just" rtl="0">
              <a:lnSpc>
                <a:spcPct val="90000"/>
              </a:lnSpc>
              <a:spcBef>
                <a:spcPts val="1200"/>
              </a:spcBef>
              <a:spcAft>
                <a:spcPts val="0"/>
              </a:spcAft>
              <a:buClr>
                <a:srgbClr val="2F5496"/>
              </a:buClr>
              <a:buSzPts val="1800"/>
              <a:buNone/>
            </a:pPr>
            <a:endParaRPr sz="1800" dirty="0"/>
          </a:p>
          <a:p>
            <a:pPr marL="0" lvl="0" indent="0" algn="just" rtl="0">
              <a:lnSpc>
                <a:spcPct val="90000"/>
              </a:lnSpc>
              <a:spcBef>
                <a:spcPts val="2400"/>
              </a:spcBef>
              <a:spcAft>
                <a:spcPts val="0"/>
              </a:spcAft>
              <a:buClr>
                <a:srgbClr val="2F5496"/>
              </a:buClr>
              <a:buSzPts val="2800"/>
              <a:buNone/>
            </a:pPr>
            <a:endParaRPr dirty="0"/>
          </a:p>
        </p:txBody>
      </p:sp>
      <p:sp>
        <p:nvSpPr>
          <p:cNvPr id="438" name="Google Shape;438;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nl-NL"/>
              <a:t>50</a:t>
            </a:fld>
            <a:endParaRPr/>
          </a:p>
        </p:txBody>
      </p:sp>
      <p:sp>
        <p:nvSpPr>
          <p:cNvPr id="439" name="Google Shape;439;p35"/>
          <p:cNvSpPr txBox="1"/>
          <p:nvPr/>
        </p:nvSpPr>
        <p:spPr>
          <a:xfrm>
            <a:off x="1397478" y="2014518"/>
            <a:ext cx="9526858" cy="4082872"/>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rgbClr val="000000"/>
              </a:buClr>
              <a:buSzPts val="1600"/>
            </a:pPr>
            <a:r>
              <a:rPr lang="nl-NL" sz="1800" b="1" i="0" u="none" strike="noStrike" cap="none" dirty="0">
                <a:solidFill>
                  <a:srgbClr val="2F5496"/>
                </a:solidFill>
                <a:latin typeface="Calibri"/>
                <a:ea typeface="Calibri"/>
                <a:cs typeface="Calibri"/>
                <a:sym typeface="Calibri"/>
              </a:rPr>
              <a:t>Klinisch onderzoek:</a:t>
            </a:r>
          </a:p>
          <a:p>
            <a:pPr marL="534988" indent="-352425">
              <a:lnSpc>
                <a:spcPct val="105000"/>
              </a:lnSpc>
              <a:spcBef>
                <a:spcPts val="1000"/>
              </a:spcBef>
              <a:buClr>
                <a:srgbClr val="2F5496"/>
              </a:buClr>
              <a:buSzPct val="100000"/>
              <a:buFont typeface="Wingdings" panose="05000000000000000000" pitchFamily="2" charset="2"/>
              <a:buChar char="§"/>
            </a:pPr>
            <a:r>
              <a:rPr lang="nl-NL" sz="1700" dirty="0">
                <a:solidFill>
                  <a:srgbClr val="2F5496"/>
                </a:solidFill>
                <a:latin typeface="Calibri" panose="020F0502020204030204" pitchFamily="34" charset="0"/>
                <a:cs typeface="Calibri"/>
                <a:sym typeface="Calibri"/>
              </a:rPr>
              <a:t>Bij inspectie zien we een lichte </a:t>
            </a:r>
            <a:r>
              <a:rPr lang="nl-NL" sz="1700" dirty="0" err="1">
                <a:solidFill>
                  <a:srgbClr val="2F5496"/>
                </a:solidFill>
                <a:latin typeface="Calibri" panose="020F0502020204030204" pitchFamily="34" charset="0"/>
                <a:cs typeface="Calibri"/>
                <a:sym typeface="Calibri"/>
              </a:rPr>
              <a:t>antalgische</a:t>
            </a:r>
            <a:r>
              <a:rPr lang="nl-NL" sz="1700" dirty="0">
                <a:solidFill>
                  <a:srgbClr val="2F5496"/>
                </a:solidFill>
                <a:latin typeface="Calibri" panose="020F0502020204030204" pitchFamily="34" charset="0"/>
                <a:cs typeface="Calibri"/>
                <a:sym typeface="Calibri"/>
              </a:rPr>
              <a:t> flexie en links lateroflexie houding, afgevlakte LWZ</a:t>
            </a:r>
          </a:p>
          <a:p>
            <a:pPr marL="534988" indent="-352425">
              <a:lnSpc>
                <a:spcPct val="105000"/>
              </a:lnSpc>
              <a:spcBef>
                <a:spcPts val="1000"/>
              </a:spcBef>
              <a:buClr>
                <a:srgbClr val="2F5496"/>
              </a:buClr>
              <a:buSzPct val="100000"/>
              <a:buFont typeface="Wingdings" panose="05000000000000000000" pitchFamily="2" charset="2"/>
              <a:buChar char="§"/>
            </a:pPr>
            <a:r>
              <a:rPr lang="nl-NL" sz="1700" dirty="0">
                <a:solidFill>
                  <a:srgbClr val="2F5496"/>
                </a:solidFill>
                <a:latin typeface="Calibri" panose="020F0502020204030204" pitchFamily="34" charset="0"/>
                <a:cs typeface="Calibri"/>
                <a:sym typeface="Calibri"/>
              </a:rPr>
              <a:t>Bij palpatie </a:t>
            </a:r>
            <a:r>
              <a:rPr lang="nl-NL" sz="1700" dirty="0" err="1">
                <a:solidFill>
                  <a:srgbClr val="2F5496"/>
                </a:solidFill>
                <a:latin typeface="Calibri" panose="020F0502020204030204" pitchFamily="34" charset="0"/>
                <a:cs typeface="Calibri"/>
                <a:sym typeface="Calibri"/>
              </a:rPr>
              <a:t>hypertone</a:t>
            </a:r>
            <a:r>
              <a:rPr lang="nl-NL" sz="1700" dirty="0">
                <a:solidFill>
                  <a:srgbClr val="2F5496"/>
                </a:solidFill>
                <a:latin typeface="Calibri" panose="020F0502020204030204" pitchFamily="34" charset="0"/>
                <a:cs typeface="Calibri"/>
                <a:sym typeface="Calibri"/>
              </a:rPr>
              <a:t> en gevoelige paraspinale musculatuur en lumbale bewegingssegmenten</a:t>
            </a:r>
          </a:p>
          <a:p>
            <a:pPr marL="534988" indent="-352425">
              <a:lnSpc>
                <a:spcPct val="105000"/>
              </a:lnSpc>
              <a:spcBef>
                <a:spcPts val="1000"/>
              </a:spcBef>
              <a:buClr>
                <a:srgbClr val="2F5496"/>
              </a:buClr>
              <a:buSzPct val="100000"/>
              <a:buFont typeface="Wingdings" panose="05000000000000000000" pitchFamily="2" charset="2"/>
              <a:buChar char="§"/>
            </a:pPr>
            <a:r>
              <a:rPr lang="nl-NL" sz="1700" dirty="0">
                <a:solidFill>
                  <a:srgbClr val="2F5496"/>
                </a:solidFill>
                <a:latin typeface="Calibri" panose="020F0502020204030204" pitchFamily="34" charset="0"/>
                <a:cs typeface="Calibri"/>
                <a:sym typeface="Calibri"/>
              </a:rPr>
              <a:t>Tijdens actief bewegingsonderzoek zien we een moeizame beperkte flexie, pijnlijke extensie en rechts lateroflexie – deze provoceren de beenpijn</a:t>
            </a:r>
          </a:p>
          <a:p>
            <a:pPr marL="534988" indent="-352425">
              <a:lnSpc>
                <a:spcPct val="105000"/>
              </a:lnSpc>
              <a:spcBef>
                <a:spcPts val="1000"/>
              </a:spcBef>
              <a:buClr>
                <a:srgbClr val="2F5496"/>
              </a:buClr>
              <a:buSzPct val="100000"/>
              <a:buFont typeface="Wingdings" panose="05000000000000000000" pitchFamily="2" charset="2"/>
              <a:buChar char="§"/>
            </a:pPr>
            <a:r>
              <a:rPr lang="nl-NL" sz="1700" dirty="0">
                <a:solidFill>
                  <a:srgbClr val="2F5496"/>
                </a:solidFill>
                <a:latin typeface="Calibri" panose="020F0502020204030204" pitchFamily="34" charset="0"/>
                <a:cs typeface="Calibri"/>
                <a:sym typeface="Calibri"/>
              </a:rPr>
              <a:t>SLR en Slump positief, reproduceert schietende pijn in been</a:t>
            </a:r>
            <a:endParaRPr lang="nl-NL" sz="1400" b="0" i="0" u="none" strike="noStrike" cap="none" dirty="0">
              <a:solidFill>
                <a:srgbClr val="000000"/>
              </a:solidFill>
              <a:latin typeface="Arial"/>
              <a:ea typeface="Arial"/>
              <a:cs typeface="Arial"/>
              <a:sym typeface="Arial"/>
            </a:endParaRPr>
          </a:p>
          <a:p>
            <a:pPr marL="534988" lvl="0" indent="-352425">
              <a:lnSpc>
                <a:spcPct val="105000"/>
              </a:lnSpc>
              <a:spcBef>
                <a:spcPts val="1000"/>
              </a:spcBef>
              <a:buClr>
                <a:srgbClr val="2F5496"/>
              </a:buClr>
              <a:buSzPct val="100000"/>
              <a:buFont typeface="Wingdings" panose="05000000000000000000" pitchFamily="2" charset="2"/>
              <a:buChar char="§"/>
            </a:pPr>
            <a:r>
              <a:rPr lang="nl-NL" sz="1700" dirty="0">
                <a:solidFill>
                  <a:srgbClr val="2F5496"/>
                </a:solidFill>
                <a:latin typeface="Calibri" panose="020F0502020204030204" pitchFamily="34" charset="0"/>
                <a:cs typeface="Calibri"/>
                <a:sym typeface="Calibri"/>
              </a:rPr>
              <a:t>Klinisch Neurologisch Onderzoek (KNO):	</a:t>
            </a:r>
            <a:endParaRPr lang="nl-NL" sz="1700" dirty="0">
              <a:solidFill>
                <a:srgbClr val="2F5496"/>
              </a:solidFill>
              <a:latin typeface="Calibri" panose="020F0502020204030204" pitchFamily="34" charset="0"/>
              <a:cs typeface="Calibri"/>
            </a:endParaRPr>
          </a:p>
          <a:p>
            <a:pPr marL="1071563" lvl="0" indent="-265113">
              <a:lnSpc>
                <a:spcPct val="105000"/>
              </a:lnSpc>
              <a:spcBef>
                <a:spcPts val="1000"/>
              </a:spcBef>
              <a:buClr>
                <a:srgbClr val="2F5496"/>
              </a:buClr>
              <a:buSzPct val="100000"/>
              <a:buFont typeface="Wingdings" panose="05000000000000000000" pitchFamily="2" charset="2"/>
              <a:buChar char="§"/>
            </a:pPr>
            <a:r>
              <a:rPr lang="nl-NL" sz="1600" dirty="0">
                <a:solidFill>
                  <a:srgbClr val="2F5496"/>
                </a:solidFill>
                <a:latin typeface="Calibri" panose="020F0502020204030204" pitchFamily="34" charset="0"/>
                <a:cs typeface="Calibri"/>
                <a:sym typeface="Calibri"/>
              </a:rPr>
              <a:t>Kracht en reflexen normaal</a:t>
            </a:r>
            <a:endParaRPr lang="nl-NL" sz="1600" dirty="0">
              <a:solidFill>
                <a:srgbClr val="2F5496"/>
              </a:solidFill>
              <a:latin typeface="Calibri" panose="020F0502020204030204" pitchFamily="34" charset="0"/>
              <a:cs typeface="Calibri"/>
            </a:endParaRPr>
          </a:p>
          <a:p>
            <a:pPr marL="1071563" lvl="0" indent="-265113">
              <a:lnSpc>
                <a:spcPct val="105000"/>
              </a:lnSpc>
              <a:spcBef>
                <a:spcPts val="1000"/>
              </a:spcBef>
              <a:buClr>
                <a:srgbClr val="2F5496"/>
              </a:buClr>
              <a:buSzPct val="100000"/>
              <a:buFont typeface="Wingdings" panose="05000000000000000000" pitchFamily="2" charset="2"/>
              <a:buChar char="§"/>
            </a:pPr>
            <a:r>
              <a:rPr lang="nl-NL" sz="1600" dirty="0">
                <a:solidFill>
                  <a:srgbClr val="2F5496"/>
                </a:solidFill>
                <a:latin typeface="Calibri" panose="020F0502020204030204" pitchFamily="34" charset="0"/>
                <a:cs typeface="Calibri"/>
                <a:sym typeface="Calibri"/>
              </a:rPr>
              <a:t>Tastzin (watje) laterale voetzool licht verminderd (grote Ab zenuwvezels)</a:t>
            </a:r>
            <a:endParaRPr lang="nl-NL" sz="1600" dirty="0">
              <a:solidFill>
                <a:srgbClr val="2F5496"/>
              </a:solidFill>
              <a:latin typeface="Calibri" panose="020F0502020204030204" pitchFamily="34" charset="0"/>
              <a:cs typeface="Calibri"/>
            </a:endParaRPr>
          </a:p>
          <a:p>
            <a:pPr marL="1071563" lvl="2" indent="-265113">
              <a:lnSpc>
                <a:spcPct val="105000"/>
              </a:lnSpc>
              <a:spcBef>
                <a:spcPts val="1000"/>
              </a:spcBef>
              <a:buClr>
                <a:srgbClr val="2F5496"/>
              </a:buClr>
              <a:buSzPct val="100000"/>
              <a:buFont typeface="Wingdings" panose="05000000000000000000" pitchFamily="2" charset="2"/>
              <a:buChar char="§"/>
            </a:pPr>
            <a:r>
              <a:rPr lang="nl-NL" sz="1600" dirty="0">
                <a:solidFill>
                  <a:srgbClr val="2F5496"/>
                </a:solidFill>
                <a:latin typeface="Calibri" panose="020F0502020204030204" pitchFamily="34" charset="0"/>
                <a:cs typeface="Calibri"/>
                <a:sym typeface="Calibri"/>
              </a:rPr>
              <a:t>Scherptezin afwezig laterale voetzool (kleine Ad vezels) </a:t>
            </a:r>
            <a:endParaRPr lang="nl-NL" sz="1600" dirty="0">
              <a:solidFill>
                <a:srgbClr val="2F5496"/>
              </a:solidFill>
              <a:latin typeface="Calibri" panose="020F0502020204030204" pitchFamily="34" charset="0"/>
              <a:cs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36"/>
          <p:cNvSpPr txBox="1">
            <a:spLocks noGrp="1"/>
          </p:cNvSpPr>
          <p:nvPr>
            <p:ph type="title"/>
          </p:nvPr>
        </p:nvSpPr>
        <p:spPr>
          <a:xfrm>
            <a:off x="1397478" y="365125"/>
            <a:ext cx="995632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400"/>
              <a:buFont typeface="Calibri"/>
              <a:buNone/>
            </a:pPr>
            <a:r>
              <a:rPr lang="nl-NL"/>
              <a:t>Casuïstiek:</a:t>
            </a:r>
            <a:br>
              <a:rPr lang="nl-NL"/>
            </a:br>
            <a:r>
              <a:rPr lang="nl-NL" b="1"/>
              <a:t>Manuele therapie</a:t>
            </a:r>
            <a:endParaRPr b="1"/>
          </a:p>
        </p:txBody>
      </p:sp>
      <p:sp>
        <p:nvSpPr>
          <p:cNvPr id="445" name="Google Shape;445;p36"/>
          <p:cNvSpPr txBox="1">
            <a:spLocks noGrp="1"/>
          </p:cNvSpPr>
          <p:nvPr>
            <p:ph type="body" idx="1"/>
          </p:nvPr>
        </p:nvSpPr>
        <p:spPr>
          <a:xfrm>
            <a:off x="1137424" y="1839951"/>
            <a:ext cx="10297655" cy="465292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F5496"/>
              </a:buClr>
              <a:buSzPts val="1000"/>
              <a:buNone/>
            </a:pPr>
            <a:br>
              <a:rPr lang="nl-NL" sz="1000" dirty="0"/>
            </a:br>
            <a:endParaRPr sz="1800" dirty="0"/>
          </a:p>
          <a:p>
            <a:pPr marL="0" lvl="0" indent="0" algn="just" rtl="0">
              <a:lnSpc>
                <a:spcPct val="90000"/>
              </a:lnSpc>
              <a:spcBef>
                <a:spcPts val="1200"/>
              </a:spcBef>
              <a:spcAft>
                <a:spcPts val="0"/>
              </a:spcAft>
              <a:buClr>
                <a:srgbClr val="2F5496"/>
              </a:buClr>
              <a:buSzPts val="1800"/>
              <a:buNone/>
            </a:pPr>
            <a:endParaRPr sz="1800" dirty="0"/>
          </a:p>
          <a:p>
            <a:pPr marL="0" lvl="0" indent="0" algn="just" rtl="0">
              <a:lnSpc>
                <a:spcPct val="90000"/>
              </a:lnSpc>
              <a:spcBef>
                <a:spcPts val="2400"/>
              </a:spcBef>
              <a:spcAft>
                <a:spcPts val="0"/>
              </a:spcAft>
              <a:buClr>
                <a:srgbClr val="2F5496"/>
              </a:buClr>
              <a:buSzPts val="2800"/>
              <a:buNone/>
            </a:pPr>
            <a:endParaRPr dirty="0"/>
          </a:p>
        </p:txBody>
      </p:sp>
      <p:sp>
        <p:nvSpPr>
          <p:cNvPr id="446" name="Google Shape;446;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nl-NL"/>
              <a:t>51</a:t>
            </a:fld>
            <a:endParaRPr/>
          </a:p>
        </p:txBody>
      </p:sp>
      <p:sp>
        <p:nvSpPr>
          <p:cNvPr id="447" name="Google Shape;447;p36"/>
          <p:cNvSpPr txBox="1"/>
          <p:nvPr/>
        </p:nvSpPr>
        <p:spPr>
          <a:xfrm>
            <a:off x="1397477" y="2161269"/>
            <a:ext cx="8918617" cy="4010288"/>
          </a:xfrm>
          <a:prstGeom prst="rect">
            <a:avLst/>
          </a:prstGeom>
          <a:noFill/>
          <a:ln>
            <a:noFill/>
          </a:ln>
        </p:spPr>
        <p:txBody>
          <a:bodyPr spcFirstLastPara="1" wrap="square" lIns="91425" tIns="45700" rIns="91425" bIns="45700" anchor="t" anchorCtr="0">
            <a:spAutoFit/>
          </a:bodyPr>
          <a:lstStyle/>
          <a:p>
            <a:pPr marL="101600" marR="0" lvl="0" algn="l" rtl="0">
              <a:lnSpc>
                <a:spcPct val="100000"/>
              </a:lnSpc>
              <a:spcBef>
                <a:spcPts val="0"/>
              </a:spcBef>
              <a:spcAft>
                <a:spcPts val="0"/>
              </a:spcAft>
              <a:buClr>
                <a:srgbClr val="000000"/>
              </a:buClr>
              <a:buSzPts val="1600"/>
            </a:pPr>
            <a:r>
              <a:rPr lang="nl-BE" sz="1800" b="1" i="0" u="none" strike="noStrike" cap="none" dirty="0">
                <a:solidFill>
                  <a:srgbClr val="2F5496"/>
                </a:solidFill>
                <a:latin typeface="Calibri"/>
                <a:ea typeface="Calibri"/>
                <a:cs typeface="Calibri"/>
                <a:sym typeface="Calibri"/>
              </a:rPr>
              <a:t>Kinesitherapeutische diagnose:</a:t>
            </a:r>
          </a:p>
          <a:p>
            <a:pPr marL="387350" marR="0" lvl="0" indent="-285750" algn="l" rtl="0">
              <a:lnSpc>
                <a:spcPct val="100000"/>
              </a:lnSpc>
              <a:spcBef>
                <a:spcPts val="0"/>
              </a:spcBef>
              <a:spcAft>
                <a:spcPts val="0"/>
              </a:spcAft>
              <a:buClr>
                <a:srgbClr val="000000"/>
              </a:buClr>
              <a:buSzPts val="1600"/>
              <a:buFont typeface="Arial" panose="020B0604020202020204" pitchFamily="34" charset="0"/>
              <a:buChar char="•"/>
            </a:pPr>
            <a:endParaRPr lang="nl-BE" sz="1800" b="1" i="0" u="none" strike="noStrike" cap="none" dirty="0">
              <a:solidFill>
                <a:srgbClr val="2F5496"/>
              </a:solidFill>
              <a:latin typeface="Calibri"/>
              <a:ea typeface="Calibri"/>
              <a:cs typeface="Calibri"/>
              <a:sym typeface="Calibri"/>
            </a:endParaRPr>
          </a:p>
          <a:p>
            <a:pPr marL="534988" lvl="0" indent="-352425">
              <a:lnSpc>
                <a:spcPct val="105000"/>
              </a:lnSpc>
              <a:spcBef>
                <a:spcPts val="1000"/>
              </a:spcBef>
              <a:buClr>
                <a:srgbClr val="2F5496"/>
              </a:buClr>
              <a:buSzPct val="100000"/>
              <a:buFont typeface="Wingdings" panose="05000000000000000000" pitchFamily="2" charset="2"/>
              <a:buChar char="§"/>
            </a:pPr>
            <a:r>
              <a:rPr lang="nl-BE" sz="1700" dirty="0">
                <a:solidFill>
                  <a:srgbClr val="2F5496"/>
                </a:solidFill>
                <a:latin typeface="Calibri" panose="020F0502020204030204" pitchFamily="34" charset="0"/>
                <a:cs typeface="Calibri"/>
                <a:sym typeface="Calibri"/>
              </a:rPr>
              <a:t>Waarschijnlijk </a:t>
            </a:r>
            <a:r>
              <a:rPr lang="nl-BE" sz="1700" dirty="0" err="1">
                <a:solidFill>
                  <a:srgbClr val="2F5496"/>
                </a:solidFill>
                <a:latin typeface="Calibri" panose="020F0502020204030204" pitchFamily="34" charset="0"/>
                <a:cs typeface="Calibri"/>
                <a:sym typeface="Calibri"/>
              </a:rPr>
              <a:t>neuropathische</a:t>
            </a:r>
            <a:r>
              <a:rPr lang="nl-BE" sz="1700" dirty="0">
                <a:solidFill>
                  <a:srgbClr val="2F5496"/>
                </a:solidFill>
                <a:latin typeface="Calibri" panose="020F0502020204030204" pitchFamily="34" charset="0"/>
                <a:cs typeface="Calibri"/>
                <a:sym typeface="Calibri"/>
              </a:rPr>
              <a:t> lage rugpijn (</a:t>
            </a:r>
            <a:r>
              <a:rPr lang="nl-BE" sz="1700" dirty="0" err="1">
                <a:solidFill>
                  <a:srgbClr val="2F5496"/>
                </a:solidFill>
                <a:latin typeface="Calibri" panose="020F0502020204030204" pitchFamily="34" charset="0"/>
                <a:cs typeface="Calibri"/>
                <a:sym typeface="Calibri"/>
              </a:rPr>
              <a:t>Neuropathic</a:t>
            </a:r>
            <a:r>
              <a:rPr lang="nl-BE" sz="1700" dirty="0">
                <a:solidFill>
                  <a:srgbClr val="2F5496"/>
                </a:solidFill>
                <a:latin typeface="Calibri" panose="020F0502020204030204" pitchFamily="34" charset="0"/>
                <a:cs typeface="Calibri"/>
                <a:sym typeface="Calibri"/>
              </a:rPr>
              <a:t> </a:t>
            </a:r>
            <a:r>
              <a:rPr lang="nl-BE" sz="1700" dirty="0" err="1">
                <a:solidFill>
                  <a:srgbClr val="2F5496"/>
                </a:solidFill>
                <a:latin typeface="Calibri" panose="020F0502020204030204" pitchFamily="34" charset="0"/>
                <a:cs typeface="Calibri"/>
                <a:sym typeface="Calibri"/>
              </a:rPr>
              <a:t>grading</a:t>
            </a:r>
            <a:r>
              <a:rPr lang="nl-BE" sz="1700" dirty="0">
                <a:solidFill>
                  <a:srgbClr val="2F5496"/>
                </a:solidFill>
                <a:latin typeface="Calibri" panose="020F0502020204030204" pitchFamily="34" charset="0"/>
                <a:cs typeface="Calibri"/>
                <a:sym typeface="Calibri"/>
              </a:rPr>
              <a:t> system </a:t>
            </a:r>
            <a:r>
              <a:rPr lang="nl-BE" sz="1700" dirty="0" err="1">
                <a:solidFill>
                  <a:srgbClr val="2F5496"/>
                </a:solidFill>
                <a:latin typeface="Calibri" panose="020F0502020204030204" pitchFamily="34" charset="0"/>
                <a:cs typeface="Calibri"/>
                <a:sym typeface="Calibri"/>
              </a:rPr>
              <a:t>Finnerup</a:t>
            </a:r>
            <a:r>
              <a:rPr lang="nl-BE" sz="1700" dirty="0">
                <a:solidFill>
                  <a:srgbClr val="2F5496"/>
                </a:solidFill>
                <a:latin typeface="Calibri" panose="020F0502020204030204" pitchFamily="34" charset="0"/>
                <a:cs typeface="Calibri"/>
                <a:sym typeface="Calibri"/>
              </a:rPr>
              <a:t> et al 2016, </a:t>
            </a:r>
            <a:r>
              <a:rPr lang="nl-BE" sz="1700" dirty="0">
                <a:solidFill>
                  <a:srgbClr val="2F5496"/>
                </a:solidFill>
                <a:latin typeface="Calibri" panose="020F0502020204030204" pitchFamily="34" charset="0"/>
                <a:cs typeface="Calibri"/>
                <a:sym typeface="Calibri"/>
                <a:hlinkClick r:id="rId3">
                  <a:extLst>
                    <a:ext uri="{A12FA001-AC4F-418D-AE19-62706E023703}">
                      <ahyp:hlinkClr xmlns:ahyp="http://schemas.microsoft.com/office/drawing/2018/hyperlinkcolor" val="tx"/>
                    </a:ext>
                  </a:extLst>
                </a:hlinkClick>
              </a:rPr>
              <a:t>https://doi.org/10.1097/j.pain.0000000000000492</a:t>
            </a:r>
            <a:r>
              <a:rPr lang="nl-BE" sz="1700" dirty="0">
                <a:solidFill>
                  <a:srgbClr val="2F5496"/>
                </a:solidFill>
                <a:latin typeface="Calibri" panose="020F0502020204030204" pitchFamily="34" charset="0"/>
                <a:cs typeface="Calibri"/>
                <a:sym typeface="Calibri"/>
              </a:rPr>
              <a:t>)</a:t>
            </a:r>
            <a:endParaRPr lang="nl-BE" sz="1600" b="0" i="0" u="none" strike="noStrike" cap="none" dirty="0">
              <a:solidFill>
                <a:srgbClr val="000000"/>
              </a:solidFill>
              <a:latin typeface="Arial"/>
              <a:ea typeface="Arial"/>
              <a:cs typeface="Arial"/>
              <a:sym typeface="Arial"/>
            </a:endParaRPr>
          </a:p>
          <a:p>
            <a:pPr marL="1071563" indent="-265113">
              <a:lnSpc>
                <a:spcPct val="105000"/>
              </a:lnSpc>
              <a:spcBef>
                <a:spcPts val="1000"/>
              </a:spcBef>
              <a:buClr>
                <a:srgbClr val="2F5496"/>
              </a:buClr>
              <a:buSzPct val="100000"/>
              <a:buFont typeface="Wingdings" panose="05000000000000000000" pitchFamily="2" charset="2"/>
              <a:buChar char="§"/>
            </a:pPr>
            <a:r>
              <a:rPr lang="nl-BE" sz="1600" dirty="0">
                <a:solidFill>
                  <a:srgbClr val="2F5496"/>
                </a:solidFill>
                <a:latin typeface="Calibri" panose="020F0502020204030204" pitchFamily="34" charset="0"/>
                <a:cs typeface="Calibri"/>
                <a:sym typeface="Calibri"/>
              </a:rPr>
              <a:t>Daarom dat KNO essentieel is (bevestiging </a:t>
            </a:r>
            <a:r>
              <a:rPr lang="nl-BE" sz="1600" dirty="0" err="1">
                <a:solidFill>
                  <a:srgbClr val="2F5496"/>
                </a:solidFill>
                <a:latin typeface="Calibri" panose="020F0502020204030204" pitchFamily="34" charset="0"/>
                <a:cs typeface="Calibri"/>
                <a:sym typeface="Calibri"/>
              </a:rPr>
              <a:t>intraneurale</a:t>
            </a:r>
            <a:r>
              <a:rPr lang="nl-BE" sz="1600" dirty="0">
                <a:solidFill>
                  <a:srgbClr val="2F5496"/>
                </a:solidFill>
                <a:latin typeface="Calibri" panose="020F0502020204030204" pitchFamily="34" charset="0"/>
                <a:cs typeface="Calibri"/>
                <a:sym typeface="Calibri"/>
              </a:rPr>
              <a:t> problematiek)</a:t>
            </a:r>
            <a:endParaRPr lang="nl-BE" sz="1600" dirty="0">
              <a:solidFill>
                <a:srgbClr val="2F5496"/>
              </a:solidFill>
              <a:latin typeface="Calibri" panose="020F0502020204030204" pitchFamily="34" charset="0"/>
              <a:cs typeface="Calibri"/>
            </a:endParaRPr>
          </a:p>
          <a:p>
            <a:pPr marL="1071563" indent="-265113">
              <a:lnSpc>
                <a:spcPct val="105000"/>
              </a:lnSpc>
              <a:spcBef>
                <a:spcPts val="1000"/>
              </a:spcBef>
              <a:buClr>
                <a:srgbClr val="2F5496"/>
              </a:buClr>
              <a:buSzPct val="100000"/>
              <a:buFont typeface="Wingdings" panose="05000000000000000000" pitchFamily="2" charset="2"/>
              <a:buChar char="§"/>
            </a:pPr>
            <a:r>
              <a:rPr lang="nl-BE" sz="1600" dirty="0" err="1">
                <a:solidFill>
                  <a:srgbClr val="2F5496"/>
                </a:solidFill>
                <a:latin typeface="Calibri" panose="020F0502020204030204" pitchFamily="34" charset="0"/>
                <a:cs typeface="Calibri"/>
                <a:sym typeface="Calibri"/>
              </a:rPr>
              <a:t>Mechanosensitiviteit</a:t>
            </a:r>
            <a:r>
              <a:rPr lang="nl-BE" sz="1600" dirty="0">
                <a:solidFill>
                  <a:srgbClr val="2F5496"/>
                </a:solidFill>
                <a:latin typeface="Calibri" panose="020F0502020204030204" pitchFamily="34" charset="0"/>
                <a:cs typeface="Calibri"/>
                <a:sym typeface="Calibri"/>
              </a:rPr>
              <a:t> voor compressie (</a:t>
            </a:r>
            <a:r>
              <a:rPr lang="nl-BE" sz="1600" dirty="0" err="1">
                <a:solidFill>
                  <a:srgbClr val="2F5496"/>
                </a:solidFill>
                <a:latin typeface="Calibri" panose="020F0502020204030204" pitchFamily="34" charset="0"/>
                <a:cs typeface="Calibri"/>
                <a:sym typeface="Calibri"/>
              </a:rPr>
              <a:t>ext+LF</a:t>
            </a:r>
            <a:r>
              <a:rPr lang="nl-BE" sz="1600" dirty="0">
                <a:solidFill>
                  <a:srgbClr val="2F5496"/>
                </a:solidFill>
                <a:latin typeface="Calibri" panose="020F0502020204030204" pitchFamily="34" charset="0"/>
                <a:cs typeface="Calibri"/>
                <a:sym typeface="Calibri"/>
              </a:rPr>
              <a:t> re provoceren schietende pijn)</a:t>
            </a:r>
            <a:endParaRPr lang="nl-BE" sz="1600" dirty="0">
              <a:solidFill>
                <a:srgbClr val="2F5496"/>
              </a:solidFill>
              <a:latin typeface="Calibri" panose="020F0502020204030204" pitchFamily="34" charset="0"/>
              <a:cs typeface="Calibri"/>
            </a:endParaRPr>
          </a:p>
          <a:p>
            <a:pPr marL="1071563" indent="-265113">
              <a:lnSpc>
                <a:spcPct val="105000"/>
              </a:lnSpc>
              <a:spcBef>
                <a:spcPts val="1000"/>
              </a:spcBef>
              <a:buClr>
                <a:srgbClr val="2F5496"/>
              </a:buClr>
              <a:buSzPct val="100000"/>
              <a:buFont typeface="Wingdings" panose="05000000000000000000" pitchFamily="2" charset="2"/>
              <a:buChar char="§"/>
            </a:pPr>
            <a:r>
              <a:rPr lang="nl-BE" sz="1600" dirty="0">
                <a:solidFill>
                  <a:srgbClr val="2F5496"/>
                </a:solidFill>
                <a:latin typeface="Calibri" panose="020F0502020204030204" pitchFamily="34" charset="0"/>
                <a:cs typeface="Calibri"/>
                <a:sym typeface="Calibri"/>
              </a:rPr>
              <a:t>Met verhoogde </a:t>
            </a:r>
            <a:r>
              <a:rPr lang="nl-BE" sz="1600" dirty="0" err="1">
                <a:solidFill>
                  <a:srgbClr val="2F5496"/>
                </a:solidFill>
                <a:latin typeface="Calibri" panose="020F0502020204030204" pitchFamily="34" charset="0"/>
                <a:cs typeface="Calibri"/>
                <a:sym typeface="Calibri"/>
              </a:rPr>
              <a:t>mechanosensitiviteit</a:t>
            </a:r>
            <a:r>
              <a:rPr lang="nl-BE" sz="1600" dirty="0">
                <a:solidFill>
                  <a:srgbClr val="2F5496"/>
                </a:solidFill>
                <a:latin typeface="Calibri" panose="020F0502020204030204" pitchFamily="34" charset="0"/>
                <a:cs typeface="Calibri"/>
                <a:sym typeface="Calibri"/>
              </a:rPr>
              <a:t> voor lengte van n. </a:t>
            </a:r>
            <a:r>
              <a:rPr lang="nl-BE" sz="1600" dirty="0" err="1">
                <a:solidFill>
                  <a:srgbClr val="2F5496"/>
                </a:solidFill>
                <a:latin typeface="Calibri" panose="020F0502020204030204" pitchFamily="34" charset="0"/>
                <a:cs typeface="Calibri"/>
                <a:sym typeface="Calibri"/>
              </a:rPr>
              <a:t>ischiadicus</a:t>
            </a:r>
            <a:r>
              <a:rPr lang="nl-BE" sz="1600" dirty="0">
                <a:solidFill>
                  <a:srgbClr val="2F5496"/>
                </a:solidFill>
                <a:latin typeface="Calibri" panose="020F0502020204030204" pitchFamily="34" charset="0"/>
                <a:cs typeface="Calibri"/>
                <a:sym typeface="Calibri"/>
              </a:rPr>
              <a:t> (SLR +)</a:t>
            </a:r>
          </a:p>
          <a:p>
            <a:pPr marL="50800" marR="0" lvl="0" indent="0" algn="l" rtl="0">
              <a:lnSpc>
                <a:spcPct val="100000"/>
              </a:lnSpc>
              <a:spcBef>
                <a:spcPts val="0"/>
              </a:spcBef>
              <a:spcAft>
                <a:spcPts val="0"/>
              </a:spcAft>
              <a:buClr>
                <a:srgbClr val="000000"/>
              </a:buClr>
              <a:buSzPts val="1600"/>
              <a:buNone/>
            </a:pPr>
            <a:endParaRPr lang="nl-BE" sz="1600" dirty="0">
              <a:ea typeface="Arial"/>
            </a:endParaRPr>
          </a:p>
          <a:p>
            <a:pPr marL="534988" indent="-352425">
              <a:lnSpc>
                <a:spcPct val="105000"/>
              </a:lnSpc>
              <a:spcBef>
                <a:spcPts val="1000"/>
              </a:spcBef>
              <a:buClr>
                <a:srgbClr val="2F5496"/>
              </a:buClr>
              <a:buSzPct val="100000"/>
              <a:buFont typeface="Wingdings" panose="05000000000000000000" pitchFamily="2" charset="2"/>
              <a:buChar char="§"/>
            </a:pPr>
            <a:r>
              <a:rPr lang="nl-NL" sz="1700" dirty="0">
                <a:solidFill>
                  <a:srgbClr val="2F5496"/>
                </a:solidFill>
                <a:latin typeface="Calibri" panose="020F0502020204030204" pitchFamily="34" charset="0"/>
                <a:cs typeface="Calibri"/>
                <a:sym typeface="Calibri"/>
              </a:rPr>
              <a:t>Moderate level of concern (</a:t>
            </a:r>
            <a:r>
              <a:rPr lang="nl-NL" sz="1700" dirty="0" err="1">
                <a:solidFill>
                  <a:srgbClr val="2F5496"/>
                </a:solidFill>
                <a:latin typeface="Calibri" panose="020F0502020204030204" pitchFamily="34" charset="0"/>
                <a:cs typeface="Calibri"/>
                <a:sym typeface="Calibri"/>
              </a:rPr>
              <a:t>Finucane</a:t>
            </a:r>
            <a:r>
              <a:rPr lang="nl-NL" sz="1700" dirty="0">
                <a:solidFill>
                  <a:srgbClr val="2F5496"/>
                </a:solidFill>
                <a:latin typeface="Calibri" panose="020F0502020204030204" pitchFamily="34" charset="0"/>
                <a:cs typeface="Calibri"/>
                <a:sym typeface="Calibri"/>
              </a:rPr>
              <a:t> et al 2020, </a:t>
            </a:r>
            <a:r>
              <a:rPr lang="nl-NL" sz="1700" dirty="0">
                <a:solidFill>
                  <a:srgbClr val="2F5496"/>
                </a:solidFill>
                <a:latin typeface="Calibri" panose="020F0502020204030204" pitchFamily="34" charset="0"/>
                <a:cs typeface="Calibri"/>
                <a:sym typeface="Calibri"/>
                <a:hlinkClick r:id="rId4">
                  <a:extLst>
                    <a:ext uri="{A12FA001-AC4F-418D-AE19-62706E023703}">
                      <ahyp:hlinkClr xmlns:ahyp="http://schemas.microsoft.com/office/drawing/2018/hyperlinkcolor" val="tx"/>
                    </a:ext>
                  </a:extLst>
                </a:hlinkClick>
              </a:rPr>
              <a:t>https://www.jospt.org/doi/10.2519/jospt.2020.9971</a:t>
            </a:r>
            <a:r>
              <a:rPr lang="nl-NL" sz="1700" dirty="0">
                <a:solidFill>
                  <a:srgbClr val="2F5496"/>
                </a:solidFill>
                <a:latin typeface="Calibri" panose="020F0502020204030204" pitchFamily="34" charset="0"/>
                <a:cs typeface="Calibri"/>
                <a:sym typeface="Calibri"/>
              </a:rPr>
              <a:t>)</a:t>
            </a:r>
            <a:endParaRPr lang="nl-NL" sz="1600" b="0" i="0" u="none" strike="noStrike" cap="none" dirty="0">
              <a:solidFill>
                <a:srgbClr val="2F5496"/>
              </a:solidFill>
              <a:latin typeface="Calibri"/>
              <a:ea typeface="Calibri"/>
              <a:cs typeface="Calibri"/>
              <a:sym typeface="Calibri"/>
            </a:endParaRPr>
          </a:p>
          <a:p>
            <a:pPr marL="1071563" lvl="1" indent="-265113">
              <a:lnSpc>
                <a:spcPct val="105000"/>
              </a:lnSpc>
              <a:spcBef>
                <a:spcPts val="1000"/>
              </a:spcBef>
              <a:buClr>
                <a:srgbClr val="2F5496"/>
              </a:buClr>
              <a:buSzPct val="100000"/>
              <a:buFont typeface="Wingdings" panose="05000000000000000000" pitchFamily="2" charset="2"/>
              <a:buChar char="§"/>
            </a:pPr>
            <a:r>
              <a:rPr lang="nl-NL" sz="1600" dirty="0">
                <a:solidFill>
                  <a:srgbClr val="2F5496"/>
                </a:solidFill>
                <a:latin typeface="Calibri" panose="020F0502020204030204" pitchFamily="34" charset="0"/>
                <a:cs typeface="Calibri"/>
                <a:sym typeface="Calibri"/>
              </a:rPr>
              <a:t>Er is functieverlies. Zeker opvolgen dat dit niet achteruit gaat</a:t>
            </a:r>
            <a:endParaRPr sz="1400" b="0" i="0" u="none" strike="noStrike" cap="none" dirty="0">
              <a:solidFill>
                <a:srgbClr val="000000"/>
              </a:solidFill>
              <a:latin typeface="Arial"/>
              <a:ea typeface="Arial"/>
              <a:cs typeface="Arial"/>
              <a:sym typeface="Arial"/>
            </a:endParaRPr>
          </a:p>
          <a:p>
            <a:pPr marL="285750" marR="0" lvl="0" indent="-196850" algn="l" rtl="0">
              <a:lnSpc>
                <a:spcPct val="100000"/>
              </a:lnSpc>
              <a:spcBef>
                <a:spcPts val="0"/>
              </a:spcBef>
              <a:spcAft>
                <a:spcPts val="0"/>
              </a:spcAft>
              <a:buClr>
                <a:srgbClr val="000000"/>
              </a:buClr>
              <a:buSzPts val="1400"/>
              <a:buFont typeface="Noto Sans Symbols"/>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36"/>
          <p:cNvSpPr txBox="1">
            <a:spLocks noGrp="1"/>
          </p:cNvSpPr>
          <p:nvPr>
            <p:ph type="title"/>
          </p:nvPr>
        </p:nvSpPr>
        <p:spPr>
          <a:xfrm>
            <a:off x="1397478" y="365125"/>
            <a:ext cx="995632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400"/>
              <a:buFont typeface="Calibri"/>
              <a:buNone/>
            </a:pPr>
            <a:r>
              <a:rPr lang="nl-NL"/>
              <a:t>Casuïstiek:</a:t>
            </a:r>
            <a:br>
              <a:rPr lang="nl-NL"/>
            </a:br>
            <a:r>
              <a:rPr lang="nl-NL" b="1"/>
              <a:t>Manuele therapie</a:t>
            </a:r>
            <a:endParaRPr b="1"/>
          </a:p>
        </p:txBody>
      </p:sp>
      <p:sp>
        <p:nvSpPr>
          <p:cNvPr id="445" name="Google Shape;445;p36"/>
          <p:cNvSpPr txBox="1">
            <a:spLocks noGrp="1"/>
          </p:cNvSpPr>
          <p:nvPr>
            <p:ph type="body" idx="1"/>
          </p:nvPr>
        </p:nvSpPr>
        <p:spPr>
          <a:xfrm>
            <a:off x="1137424" y="1839951"/>
            <a:ext cx="10297655" cy="465292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F5496"/>
              </a:buClr>
              <a:buSzPts val="1000"/>
              <a:buNone/>
            </a:pPr>
            <a:br>
              <a:rPr lang="nl-NL" sz="1000" dirty="0"/>
            </a:br>
            <a:endParaRPr sz="1800" dirty="0"/>
          </a:p>
          <a:p>
            <a:pPr marL="0" lvl="0" indent="0" algn="just" rtl="0">
              <a:lnSpc>
                <a:spcPct val="90000"/>
              </a:lnSpc>
              <a:spcBef>
                <a:spcPts val="1200"/>
              </a:spcBef>
              <a:spcAft>
                <a:spcPts val="0"/>
              </a:spcAft>
              <a:buClr>
                <a:srgbClr val="2F5496"/>
              </a:buClr>
              <a:buSzPts val="1800"/>
              <a:buNone/>
            </a:pPr>
            <a:endParaRPr sz="1800" dirty="0"/>
          </a:p>
          <a:p>
            <a:pPr marL="0" lvl="0" indent="0" algn="just" rtl="0">
              <a:lnSpc>
                <a:spcPct val="90000"/>
              </a:lnSpc>
              <a:spcBef>
                <a:spcPts val="2400"/>
              </a:spcBef>
              <a:spcAft>
                <a:spcPts val="0"/>
              </a:spcAft>
              <a:buClr>
                <a:srgbClr val="2F5496"/>
              </a:buClr>
              <a:buSzPts val="2800"/>
              <a:buNone/>
            </a:pPr>
            <a:endParaRPr dirty="0"/>
          </a:p>
        </p:txBody>
      </p:sp>
      <p:sp>
        <p:nvSpPr>
          <p:cNvPr id="446" name="Google Shape;446;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nl-NL"/>
              <a:t>52</a:t>
            </a:fld>
            <a:endParaRPr/>
          </a:p>
        </p:txBody>
      </p:sp>
      <p:sp>
        <p:nvSpPr>
          <p:cNvPr id="447" name="Google Shape;447;p36"/>
          <p:cNvSpPr txBox="1"/>
          <p:nvPr/>
        </p:nvSpPr>
        <p:spPr>
          <a:xfrm>
            <a:off x="1397478" y="1839951"/>
            <a:ext cx="9657098" cy="4375773"/>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rgbClr val="000000"/>
              </a:buClr>
              <a:buSzPts val="1600"/>
            </a:pPr>
            <a:r>
              <a:rPr lang="nl-NL" sz="1600" b="1" i="0" u="none" strike="noStrike" cap="none" dirty="0">
                <a:solidFill>
                  <a:srgbClr val="2F5496"/>
                </a:solidFill>
                <a:latin typeface="Calibri"/>
                <a:ea typeface="Calibri"/>
                <a:cs typeface="Calibri"/>
                <a:sym typeface="Calibri"/>
              </a:rPr>
              <a:t>Mogelijk management plan: </a:t>
            </a:r>
          </a:p>
          <a:p>
            <a:pPr marL="285750" marR="0" lvl="0" indent="-285750" algn="l" rtl="0">
              <a:lnSpc>
                <a:spcPct val="100000"/>
              </a:lnSpc>
              <a:spcBef>
                <a:spcPts val="0"/>
              </a:spcBef>
              <a:spcAft>
                <a:spcPts val="0"/>
              </a:spcAft>
              <a:buClr>
                <a:srgbClr val="000000"/>
              </a:buClr>
              <a:buSzPts val="1600"/>
              <a:buFont typeface="Arial"/>
              <a:buChar char="•"/>
            </a:pPr>
            <a:endParaRPr lang="nl-NL" sz="1600" i="0" u="none" strike="noStrike" cap="none" dirty="0">
              <a:solidFill>
                <a:srgbClr val="000000"/>
              </a:solidFill>
              <a:latin typeface="Arial"/>
              <a:ea typeface="Arial"/>
              <a:cs typeface="Arial"/>
              <a:sym typeface="Arial"/>
            </a:endParaRPr>
          </a:p>
          <a:p>
            <a:pPr marL="534988" lvl="0" indent="-352425">
              <a:lnSpc>
                <a:spcPct val="105000"/>
              </a:lnSpc>
              <a:spcBef>
                <a:spcPts val="1000"/>
              </a:spcBef>
              <a:buClr>
                <a:srgbClr val="2F5496"/>
              </a:buClr>
              <a:buSzPct val="100000"/>
              <a:buFont typeface="Wingdings" panose="05000000000000000000" pitchFamily="2" charset="2"/>
              <a:buChar char="§"/>
            </a:pPr>
            <a:r>
              <a:rPr lang="nl-NL" sz="1700" dirty="0">
                <a:solidFill>
                  <a:srgbClr val="2F5496"/>
                </a:solidFill>
                <a:latin typeface="Calibri" panose="020F0502020204030204" pitchFamily="34" charset="0"/>
                <a:cs typeface="Calibri"/>
                <a:sym typeface="Calibri"/>
              </a:rPr>
              <a:t>Patiënt is een “</a:t>
            </a:r>
            <a:r>
              <a:rPr lang="nl-NL" sz="1700" dirty="0" err="1">
                <a:solidFill>
                  <a:srgbClr val="2F5496"/>
                </a:solidFill>
                <a:latin typeface="Calibri" panose="020F0502020204030204" pitchFamily="34" charset="0"/>
                <a:cs typeface="Calibri"/>
                <a:sym typeface="Calibri"/>
              </a:rPr>
              <a:t>persister</a:t>
            </a:r>
            <a:r>
              <a:rPr lang="nl-NL" sz="1700" dirty="0">
                <a:solidFill>
                  <a:srgbClr val="2F5496"/>
                </a:solidFill>
                <a:latin typeface="Calibri" panose="020F0502020204030204" pitchFamily="34" charset="0"/>
                <a:cs typeface="Calibri"/>
                <a:sym typeface="Calibri"/>
              </a:rPr>
              <a:t>”, pijneducatie, balans belasting-belastbaarheid uitleggen, </a:t>
            </a:r>
            <a:r>
              <a:rPr lang="nl-NL" sz="1700" dirty="0" err="1">
                <a:solidFill>
                  <a:srgbClr val="2F5496"/>
                </a:solidFill>
                <a:latin typeface="Calibri" panose="020F0502020204030204" pitchFamily="34" charset="0"/>
                <a:cs typeface="Calibri"/>
                <a:sym typeface="Calibri"/>
              </a:rPr>
              <a:t>intraneurale</a:t>
            </a:r>
            <a:r>
              <a:rPr lang="nl-NL" sz="1700" dirty="0">
                <a:solidFill>
                  <a:srgbClr val="2F5496"/>
                </a:solidFill>
                <a:latin typeface="Calibri" panose="020F0502020204030204" pitchFamily="34" charset="0"/>
                <a:cs typeface="Calibri"/>
                <a:sym typeface="Calibri"/>
              </a:rPr>
              <a:t> problematiek dus vraagt tijd, geruststellen dat geen krachtsverlies is maar wel opvolgen</a:t>
            </a:r>
          </a:p>
          <a:p>
            <a:pPr marL="534988" lvl="0" indent="-352425">
              <a:lnSpc>
                <a:spcPct val="105000"/>
              </a:lnSpc>
              <a:spcBef>
                <a:spcPts val="1000"/>
              </a:spcBef>
              <a:buClr>
                <a:srgbClr val="2F5496"/>
              </a:buClr>
              <a:buSzPct val="100000"/>
              <a:buFont typeface="Wingdings" panose="05000000000000000000" pitchFamily="2" charset="2"/>
              <a:buChar char="§"/>
            </a:pPr>
            <a:r>
              <a:rPr lang="nl-NL" sz="1700" dirty="0">
                <a:solidFill>
                  <a:srgbClr val="2F5496"/>
                </a:solidFill>
                <a:latin typeface="Calibri" panose="020F0502020204030204" pitchFamily="34" charset="0"/>
                <a:cs typeface="Calibri"/>
                <a:sym typeface="Calibri"/>
              </a:rPr>
              <a:t>Gedoceerde aerobe activiteit en aangepaste lichaamsbewegingen </a:t>
            </a:r>
            <a:r>
              <a:rPr lang="nl-NL" sz="1700" dirty="0" err="1">
                <a:solidFill>
                  <a:srgbClr val="2F5496"/>
                </a:solidFill>
                <a:latin typeface="Calibri" panose="020F0502020204030204" pitchFamily="34" charset="0"/>
                <a:cs typeface="Calibri"/>
                <a:sym typeface="Calibri"/>
              </a:rPr>
              <a:t>i.f.v</a:t>
            </a:r>
            <a:r>
              <a:rPr lang="nl-NL" sz="1700" dirty="0">
                <a:solidFill>
                  <a:srgbClr val="2F5496"/>
                </a:solidFill>
                <a:latin typeface="Calibri" panose="020F0502020204030204" pitchFamily="34" charset="0"/>
                <a:cs typeface="Calibri"/>
                <a:sym typeface="Calibri"/>
              </a:rPr>
              <a:t>. belastbaarheid bv. wandelen i.p.v. hardlopen</a:t>
            </a:r>
          </a:p>
          <a:p>
            <a:pPr marL="534988" lvl="0" indent="-352425">
              <a:lnSpc>
                <a:spcPct val="105000"/>
              </a:lnSpc>
              <a:spcBef>
                <a:spcPts val="1000"/>
              </a:spcBef>
              <a:buClr>
                <a:srgbClr val="2F5496"/>
              </a:buClr>
              <a:buSzPct val="100000"/>
              <a:buFont typeface="Wingdings" panose="05000000000000000000" pitchFamily="2" charset="2"/>
              <a:buChar char="§"/>
            </a:pPr>
            <a:r>
              <a:rPr lang="nl-NL" sz="1700" dirty="0">
                <a:solidFill>
                  <a:srgbClr val="2F5496"/>
                </a:solidFill>
                <a:latin typeface="Calibri" panose="020F0502020204030204" pitchFamily="34" charset="0"/>
                <a:cs typeface="Calibri"/>
                <a:sym typeface="Calibri"/>
              </a:rPr>
              <a:t>In het begin pijncontingent. Verergeren van NP is niet toegelaten</a:t>
            </a:r>
          </a:p>
          <a:p>
            <a:pPr marL="534988" lvl="0" indent="-352425">
              <a:lnSpc>
                <a:spcPct val="105000"/>
              </a:lnSpc>
              <a:spcBef>
                <a:spcPts val="1000"/>
              </a:spcBef>
              <a:buClr>
                <a:srgbClr val="2F5496"/>
              </a:buClr>
              <a:buSzPct val="100000"/>
              <a:buFont typeface="Wingdings" panose="05000000000000000000" pitchFamily="2" charset="2"/>
              <a:buChar char="§"/>
            </a:pPr>
            <a:r>
              <a:rPr lang="nl-NL" sz="1700" dirty="0">
                <a:solidFill>
                  <a:srgbClr val="2F5496"/>
                </a:solidFill>
                <a:latin typeface="Calibri" panose="020F0502020204030204" pitchFamily="34" charset="0"/>
                <a:cs typeface="Calibri"/>
                <a:sym typeface="Calibri"/>
              </a:rPr>
              <a:t>Manuele mobilisatietechnieken en zachte weefseltechnieken om de pijn te moduleren en functie te verbeteren en aanleren mobilisatie oefeningen voor thuis</a:t>
            </a:r>
          </a:p>
          <a:p>
            <a:pPr marL="534988" lvl="0" indent="-352425">
              <a:lnSpc>
                <a:spcPct val="105000"/>
              </a:lnSpc>
              <a:spcBef>
                <a:spcPts val="1000"/>
              </a:spcBef>
              <a:buClr>
                <a:srgbClr val="2F5496"/>
              </a:buClr>
              <a:buSzPct val="100000"/>
              <a:buFont typeface="Wingdings" panose="05000000000000000000" pitchFamily="2" charset="2"/>
              <a:buChar char="§"/>
            </a:pPr>
            <a:r>
              <a:rPr lang="nl-NL" sz="1700" dirty="0">
                <a:solidFill>
                  <a:srgbClr val="2F5496"/>
                </a:solidFill>
                <a:latin typeface="Calibri" panose="020F0502020204030204" pitchFamily="34" charset="0"/>
                <a:cs typeface="Calibri"/>
                <a:sym typeface="Calibri"/>
              </a:rPr>
              <a:t>Neurogene mobilisatieoefeningen (actief door patiënt en passief door Th) ter vermindering van de verhoogde </a:t>
            </a:r>
            <a:r>
              <a:rPr lang="nl-NL" sz="1700" dirty="0" err="1">
                <a:solidFill>
                  <a:srgbClr val="2F5496"/>
                </a:solidFill>
                <a:latin typeface="Calibri" panose="020F0502020204030204" pitchFamily="34" charset="0"/>
                <a:cs typeface="Calibri"/>
                <a:sym typeface="Calibri"/>
              </a:rPr>
              <a:t>mechanosensitiviteit</a:t>
            </a:r>
            <a:endParaRPr lang="nl-NL" sz="1700" dirty="0">
              <a:solidFill>
                <a:srgbClr val="2F5496"/>
              </a:solidFill>
              <a:latin typeface="Calibri" panose="020F0502020204030204" pitchFamily="34" charset="0"/>
              <a:cs typeface="Calibri"/>
              <a:sym typeface="Calibri"/>
            </a:endParaRPr>
          </a:p>
          <a:p>
            <a:pPr marL="534988" lvl="0" indent="-352425">
              <a:lnSpc>
                <a:spcPct val="105000"/>
              </a:lnSpc>
              <a:spcBef>
                <a:spcPts val="1000"/>
              </a:spcBef>
              <a:buClr>
                <a:srgbClr val="2F5496"/>
              </a:buClr>
              <a:buSzPct val="100000"/>
              <a:buFont typeface="Wingdings" panose="05000000000000000000" pitchFamily="2" charset="2"/>
              <a:buChar char="§"/>
            </a:pPr>
            <a:r>
              <a:rPr lang="nl-NL" sz="1700" dirty="0">
                <a:solidFill>
                  <a:srgbClr val="2F5496"/>
                </a:solidFill>
                <a:latin typeface="Calibri" panose="020F0502020204030204" pitchFamily="34" charset="0"/>
                <a:cs typeface="Calibri"/>
                <a:sym typeface="Calibri"/>
              </a:rPr>
              <a:t>Zelfmanagement </a:t>
            </a:r>
            <a:r>
              <a:rPr lang="nl-NL" sz="1700" dirty="0" err="1">
                <a:solidFill>
                  <a:srgbClr val="2F5496"/>
                </a:solidFill>
                <a:latin typeface="Calibri" panose="020F0502020204030204" pitchFamily="34" charset="0"/>
                <a:cs typeface="Calibri"/>
                <a:sym typeface="Calibri"/>
              </a:rPr>
              <a:t>i.f.v</a:t>
            </a:r>
            <a:r>
              <a:rPr lang="nl-NL" sz="1700" dirty="0">
                <a:solidFill>
                  <a:srgbClr val="2F5496"/>
                </a:solidFill>
                <a:latin typeface="Calibri" panose="020F0502020204030204" pitchFamily="34" charset="0"/>
                <a:cs typeface="Calibri"/>
                <a:sym typeface="Calibri"/>
              </a:rPr>
              <a:t>. kennis problematiek, pijnvermindering/controle, </a:t>
            </a:r>
            <a:r>
              <a:rPr lang="nl-NL" sz="1700" dirty="0" err="1">
                <a:solidFill>
                  <a:srgbClr val="2F5496"/>
                </a:solidFill>
                <a:latin typeface="Calibri" panose="020F0502020204030204" pitchFamily="34" charset="0"/>
                <a:cs typeface="Calibri"/>
                <a:sym typeface="Calibri"/>
              </a:rPr>
              <a:t>pacen</a:t>
            </a:r>
            <a:r>
              <a:rPr lang="nl-NL" sz="1700" dirty="0">
                <a:solidFill>
                  <a:srgbClr val="2F5496"/>
                </a:solidFill>
                <a:latin typeface="Calibri" panose="020F0502020204030204" pitchFamily="34" charset="0"/>
                <a:cs typeface="Calibri"/>
                <a:sym typeface="Calibri"/>
              </a:rPr>
              <a:t> en gedoseerde opbouw fysieke activiteit/lopen</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3896834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36"/>
          <p:cNvSpPr txBox="1">
            <a:spLocks noGrp="1"/>
          </p:cNvSpPr>
          <p:nvPr>
            <p:ph type="title"/>
          </p:nvPr>
        </p:nvSpPr>
        <p:spPr>
          <a:xfrm>
            <a:off x="1397478" y="365125"/>
            <a:ext cx="995632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400"/>
              <a:buFont typeface="Calibri"/>
              <a:buNone/>
            </a:pPr>
            <a:r>
              <a:rPr lang="nl-NL"/>
              <a:t>Casuïstiek:</a:t>
            </a:r>
            <a:br>
              <a:rPr lang="nl-NL"/>
            </a:br>
            <a:r>
              <a:rPr lang="nl-NL" b="1"/>
              <a:t>Manuele therapie</a:t>
            </a:r>
            <a:endParaRPr b="1"/>
          </a:p>
        </p:txBody>
      </p:sp>
      <p:sp>
        <p:nvSpPr>
          <p:cNvPr id="445" name="Google Shape;445;p36"/>
          <p:cNvSpPr txBox="1">
            <a:spLocks noGrp="1"/>
          </p:cNvSpPr>
          <p:nvPr>
            <p:ph type="body" idx="1"/>
          </p:nvPr>
        </p:nvSpPr>
        <p:spPr>
          <a:xfrm>
            <a:off x="1137424" y="1839951"/>
            <a:ext cx="10297655" cy="465292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F5496"/>
              </a:buClr>
              <a:buSzPts val="1000"/>
              <a:buNone/>
            </a:pPr>
            <a:br>
              <a:rPr lang="nl-NL" sz="1000" dirty="0"/>
            </a:br>
            <a:endParaRPr sz="1800" dirty="0"/>
          </a:p>
          <a:p>
            <a:pPr marL="0" lvl="0" indent="0" algn="just" rtl="0">
              <a:lnSpc>
                <a:spcPct val="90000"/>
              </a:lnSpc>
              <a:spcBef>
                <a:spcPts val="1200"/>
              </a:spcBef>
              <a:spcAft>
                <a:spcPts val="0"/>
              </a:spcAft>
              <a:buClr>
                <a:srgbClr val="2F5496"/>
              </a:buClr>
              <a:buSzPts val="1800"/>
              <a:buNone/>
            </a:pPr>
            <a:endParaRPr sz="1800" dirty="0"/>
          </a:p>
          <a:p>
            <a:pPr marL="0" lvl="0" indent="0" algn="just" rtl="0">
              <a:lnSpc>
                <a:spcPct val="90000"/>
              </a:lnSpc>
              <a:spcBef>
                <a:spcPts val="2400"/>
              </a:spcBef>
              <a:spcAft>
                <a:spcPts val="0"/>
              </a:spcAft>
              <a:buClr>
                <a:srgbClr val="2F5496"/>
              </a:buClr>
              <a:buSzPts val="2800"/>
              <a:buNone/>
            </a:pPr>
            <a:endParaRPr dirty="0"/>
          </a:p>
        </p:txBody>
      </p:sp>
      <p:sp>
        <p:nvSpPr>
          <p:cNvPr id="446" name="Google Shape;446;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nl-NL"/>
              <a:t>53</a:t>
            </a:fld>
            <a:endParaRPr/>
          </a:p>
        </p:txBody>
      </p:sp>
      <p:sp>
        <p:nvSpPr>
          <p:cNvPr id="447" name="Google Shape;447;p36"/>
          <p:cNvSpPr txBox="1"/>
          <p:nvPr/>
        </p:nvSpPr>
        <p:spPr>
          <a:xfrm>
            <a:off x="1397477" y="1839951"/>
            <a:ext cx="10037601" cy="4737667"/>
          </a:xfrm>
          <a:prstGeom prst="rect">
            <a:avLst/>
          </a:prstGeom>
          <a:noFill/>
          <a:ln>
            <a:noFill/>
          </a:ln>
        </p:spPr>
        <p:txBody>
          <a:bodyPr spcFirstLastPara="1" wrap="square" lIns="91425" tIns="45700" rIns="91425" bIns="45700" anchor="t" anchorCtr="0">
            <a:spAutoFit/>
          </a:bodyPr>
          <a:lstStyle/>
          <a:p>
            <a:r>
              <a:rPr lang="nl-BE" sz="1600" b="1"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Verloop klachten tijdens de behandelperiode:</a:t>
            </a:r>
          </a:p>
          <a:p>
            <a:pPr>
              <a:buFont typeface="Wingdings" pitchFamily="2" charset="2"/>
              <a:buChar char="Ø"/>
            </a:pPr>
            <a:endParaRPr lang="nl-BE" sz="1600" b="1"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endParaRPr>
          </a:p>
          <a:p>
            <a:pPr marL="534988" indent="-352425">
              <a:lnSpc>
                <a:spcPct val="105000"/>
              </a:lnSpc>
              <a:spcBef>
                <a:spcPts val="1000"/>
              </a:spcBef>
              <a:buClr>
                <a:srgbClr val="2F5496"/>
              </a:buClr>
              <a:buSzPct val="100000"/>
              <a:buFont typeface="Wingdings" panose="05000000000000000000" pitchFamily="2" charset="2"/>
              <a:buChar char="§"/>
            </a:pPr>
            <a:r>
              <a:rPr lang="nl-BE" sz="1700" dirty="0">
                <a:solidFill>
                  <a:srgbClr val="2F5496"/>
                </a:solidFill>
                <a:latin typeface="Calibri" panose="020F0502020204030204" pitchFamily="34" charset="0"/>
                <a:cs typeface="Calibri"/>
              </a:rPr>
              <a:t>Na 3 weken: significante afname van de brandende pijn en de uitstralende pijn in het been, af en toe nog tintelingen, licht voos gevoel nog aanwezig, wandelt dagelijks intussen 3 km, oefeningen gaan ook steeds beter</a:t>
            </a:r>
          </a:p>
          <a:p>
            <a:pPr marL="534988" indent="-352425">
              <a:lnSpc>
                <a:spcPct val="105000"/>
              </a:lnSpc>
              <a:spcBef>
                <a:spcPts val="1000"/>
              </a:spcBef>
              <a:buClr>
                <a:srgbClr val="2F5496"/>
              </a:buClr>
              <a:buSzPct val="100000"/>
              <a:buFont typeface="Wingdings" panose="05000000000000000000" pitchFamily="2" charset="2"/>
              <a:buChar char="§"/>
            </a:pPr>
            <a:r>
              <a:rPr lang="nl-BE" sz="1700" dirty="0">
                <a:solidFill>
                  <a:srgbClr val="2F5496"/>
                </a:solidFill>
                <a:latin typeface="Calibri" panose="020F0502020204030204" pitchFamily="34" charset="0"/>
                <a:cs typeface="Calibri"/>
              </a:rPr>
              <a:t>Na 6 weken: kleine terugval gehad na 4 weken, had te snel geprobeerd te lopen, wandelt intussen wel 5-6 km, slaapt beter, zitten en staan voelen ook steeds comfortabeler aan</a:t>
            </a:r>
          </a:p>
          <a:p>
            <a:pPr marL="534988" indent="-352425">
              <a:lnSpc>
                <a:spcPct val="105000"/>
              </a:lnSpc>
              <a:spcBef>
                <a:spcPts val="1000"/>
              </a:spcBef>
              <a:buClr>
                <a:srgbClr val="2F5496"/>
              </a:buClr>
              <a:buSzPct val="100000"/>
              <a:buFont typeface="Wingdings" panose="05000000000000000000" pitchFamily="2" charset="2"/>
              <a:buChar char="§"/>
            </a:pPr>
            <a:r>
              <a:rPr lang="nl-BE" sz="1700" dirty="0">
                <a:solidFill>
                  <a:srgbClr val="2F5496"/>
                </a:solidFill>
                <a:latin typeface="Calibri" panose="020F0502020204030204" pitchFamily="34" charset="0"/>
                <a:cs typeface="Calibri"/>
              </a:rPr>
              <a:t>Na 8 weken: soms nog wat pijn in de onderrug bij het buigen, ook wel eens korte uitstralende pijnscheut gevoeld bij een plotse buigbeweging, voosheid is minder, slaapt goed, tijdens wandelen probeert hij af en toe paar honderd meter te lopen</a:t>
            </a:r>
          </a:p>
          <a:p>
            <a:pPr marL="534988" indent="-352425">
              <a:lnSpc>
                <a:spcPct val="105000"/>
              </a:lnSpc>
              <a:spcBef>
                <a:spcPts val="1000"/>
              </a:spcBef>
              <a:buClr>
                <a:srgbClr val="2F5496"/>
              </a:buClr>
              <a:buSzPct val="100000"/>
              <a:buFont typeface="Wingdings" panose="05000000000000000000" pitchFamily="2" charset="2"/>
              <a:buChar char="§"/>
            </a:pPr>
            <a:r>
              <a:rPr lang="nl-BE" sz="1700" dirty="0">
                <a:solidFill>
                  <a:srgbClr val="2F5496"/>
                </a:solidFill>
                <a:latin typeface="Calibri" panose="020F0502020204030204" pitchFamily="34" charset="0"/>
                <a:cs typeface="Calibri"/>
              </a:rPr>
              <a:t>Na 12 weken: loopt aan tempo van 9-10 kilometer per uur 5 km, is zich nog af en toe bewust van zijn rug, maar kan dit met de oefeningen onder controle houden</a:t>
            </a:r>
          </a:p>
          <a:p>
            <a:pPr marL="534988" indent="-352425">
              <a:lnSpc>
                <a:spcPct val="105000"/>
              </a:lnSpc>
              <a:spcBef>
                <a:spcPts val="1000"/>
              </a:spcBef>
              <a:buClr>
                <a:srgbClr val="2F5496"/>
              </a:buClr>
              <a:buSzPct val="100000"/>
              <a:buFont typeface="Wingdings" panose="05000000000000000000" pitchFamily="2" charset="2"/>
              <a:buChar char="§"/>
            </a:pPr>
            <a:r>
              <a:rPr lang="nl-BE" sz="1700" dirty="0">
                <a:solidFill>
                  <a:srgbClr val="2F5496"/>
                </a:solidFill>
                <a:latin typeface="Calibri" panose="020F0502020204030204" pitchFamily="34" charset="0"/>
                <a:cs typeface="Calibri"/>
              </a:rPr>
              <a:t>Patiënt de raad gegeven om rustig verder te blijven opbouwen en de meegegeven adviezen te blijven respecteren</a:t>
            </a:r>
            <a:endParaRPr sz="1400" b="0" i="0" u="none" strike="noStrike" cap="none" dirty="0">
              <a:solidFill>
                <a:schemeClr val="accent1">
                  <a:lumMod val="50000"/>
                </a:schemeClr>
              </a:solidFill>
              <a:latin typeface="Arial"/>
              <a:ea typeface="Arial"/>
              <a:cs typeface="Arial"/>
              <a:sym typeface="Arial"/>
            </a:endParaRPr>
          </a:p>
          <a:p>
            <a:pPr marL="285750" marR="0" lvl="0" indent="-196850" algn="l" rtl="0">
              <a:lnSpc>
                <a:spcPct val="100000"/>
              </a:lnSpc>
              <a:spcBef>
                <a:spcPts val="0"/>
              </a:spcBef>
              <a:spcAft>
                <a:spcPts val="0"/>
              </a:spcAft>
              <a:buClr>
                <a:srgbClr val="000000"/>
              </a:buClr>
              <a:buSzPts val="1400"/>
              <a:buFont typeface="Noto Sans Symbols"/>
              <a:buNone/>
            </a:pP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438715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36"/>
          <p:cNvSpPr txBox="1">
            <a:spLocks noGrp="1"/>
          </p:cNvSpPr>
          <p:nvPr>
            <p:ph type="title"/>
          </p:nvPr>
        </p:nvSpPr>
        <p:spPr>
          <a:xfrm>
            <a:off x="1397478" y="365125"/>
            <a:ext cx="995632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400"/>
              <a:buFont typeface="Calibri"/>
              <a:buNone/>
            </a:pPr>
            <a:r>
              <a:rPr lang="nl-NL"/>
              <a:t>Casuïstiek:</a:t>
            </a:r>
            <a:br>
              <a:rPr lang="nl-NL"/>
            </a:br>
            <a:r>
              <a:rPr lang="nl-NL" b="1"/>
              <a:t>Manuele therapie</a:t>
            </a:r>
            <a:endParaRPr b="1"/>
          </a:p>
        </p:txBody>
      </p:sp>
      <p:sp>
        <p:nvSpPr>
          <p:cNvPr id="446" name="Google Shape;446;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nl-NL"/>
              <a:t>54</a:t>
            </a:fld>
            <a:endParaRPr/>
          </a:p>
        </p:txBody>
      </p:sp>
      <p:sp>
        <p:nvSpPr>
          <p:cNvPr id="447" name="Google Shape;447;p36"/>
          <p:cNvSpPr txBox="1"/>
          <p:nvPr/>
        </p:nvSpPr>
        <p:spPr>
          <a:xfrm>
            <a:off x="1397478" y="2081020"/>
            <a:ext cx="8973156" cy="2555018"/>
          </a:xfrm>
          <a:prstGeom prst="rect">
            <a:avLst/>
          </a:prstGeom>
          <a:noFill/>
          <a:ln>
            <a:noFill/>
          </a:ln>
        </p:spPr>
        <p:txBody>
          <a:bodyPr spcFirstLastPara="1" wrap="square" lIns="91425" tIns="45700" rIns="91425" bIns="45700" anchor="t" anchorCtr="0">
            <a:spAutoFit/>
          </a:bodyPr>
          <a:lstStyle/>
          <a:p>
            <a:r>
              <a:rPr lang="nl-BE" sz="1800" b="1" u="sng"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Functie van pijn: </a:t>
            </a:r>
          </a:p>
          <a:p>
            <a:pPr marL="285750" indent="-285750">
              <a:buFont typeface="Arial" panose="020B0604020202020204" pitchFamily="34" charset="0"/>
              <a:buChar char="•"/>
            </a:pPr>
            <a:endParaRPr lang="nl-BE" sz="18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endParaRPr>
          </a:p>
          <a:p>
            <a:r>
              <a:rPr lang="nl-BE" sz="18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Vanuit biopsychosociaal pijnassassment a.d.h.v. Musculoskeletal Clinical Translation Framework: nociceptief/neuropathisch/nociplastisch/mixed?</a:t>
            </a:r>
          </a:p>
          <a:p>
            <a:endParaRPr lang="nl-BE" sz="16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endParaRPr>
          </a:p>
          <a:p>
            <a:pPr marL="534988" indent="-352425">
              <a:lnSpc>
                <a:spcPct val="105000"/>
              </a:lnSpc>
              <a:spcBef>
                <a:spcPts val="1000"/>
              </a:spcBef>
              <a:buClr>
                <a:srgbClr val="2F5496"/>
              </a:buClr>
              <a:buSzPct val="100000"/>
              <a:buFont typeface="Wingdings" panose="05000000000000000000" pitchFamily="2" charset="2"/>
              <a:buChar char="§"/>
            </a:pPr>
            <a:r>
              <a:rPr lang="nl-BE" sz="1700" dirty="0">
                <a:solidFill>
                  <a:srgbClr val="2F5496"/>
                </a:solidFill>
                <a:latin typeface="Calibri" panose="020F0502020204030204" pitchFamily="34" charset="0"/>
                <a:cs typeface="Calibri"/>
                <a:sym typeface="Calibri"/>
              </a:rPr>
              <a:t>Waarschijnlijk </a:t>
            </a:r>
            <a:r>
              <a:rPr lang="nl-BE" sz="1700" b="1" dirty="0">
                <a:solidFill>
                  <a:srgbClr val="2F5496"/>
                </a:solidFill>
                <a:latin typeface="Calibri" panose="020F0502020204030204" pitchFamily="34" charset="0"/>
                <a:cs typeface="Calibri"/>
                <a:sym typeface="Calibri"/>
              </a:rPr>
              <a:t>neuropatische lage rugpijn </a:t>
            </a:r>
            <a:r>
              <a:rPr lang="nl-BE" sz="1700" dirty="0">
                <a:solidFill>
                  <a:srgbClr val="2F5496"/>
                </a:solidFill>
                <a:latin typeface="Calibri" panose="020F0502020204030204" pitchFamily="34" charset="0"/>
                <a:cs typeface="Calibri"/>
                <a:sym typeface="Calibri"/>
              </a:rPr>
              <a:t>(</a:t>
            </a:r>
            <a:r>
              <a:rPr lang="nl-BE" sz="1700" dirty="0" err="1">
                <a:solidFill>
                  <a:srgbClr val="2F5496"/>
                </a:solidFill>
                <a:latin typeface="Calibri" panose="020F0502020204030204" pitchFamily="34" charset="0"/>
                <a:cs typeface="Calibri"/>
                <a:sym typeface="Calibri"/>
              </a:rPr>
              <a:t>Neuropathic</a:t>
            </a:r>
            <a:r>
              <a:rPr lang="nl-BE" sz="1700" dirty="0">
                <a:solidFill>
                  <a:srgbClr val="2F5496"/>
                </a:solidFill>
                <a:latin typeface="Calibri" panose="020F0502020204030204" pitchFamily="34" charset="0"/>
                <a:cs typeface="Calibri"/>
                <a:sym typeface="Calibri"/>
              </a:rPr>
              <a:t> </a:t>
            </a:r>
            <a:r>
              <a:rPr lang="nl-BE" sz="1700" dirty="0" err="1">
                <a:solidFill>
                  <a:srgbClr val="2F5496"/>
                </a:solidFill>
                <a:latin typeface="Calibri" panose="020F0502020204030204" pitchFamily="34" charset="0"/>
                <a:cs typeface="Calibri"/>
                <a:sym typeface="Calibri"/>
              </a:rPr>
              <a:t>grading</a:t>
            </a:r>
            <a:r>
              <a:rPr lang="nl-BE" sz="1700" dirty="0">
                <a:solidFill>
                  <a:srgbClr val="2F5496"/>
                </a:solidFill>
                <a:latin typeface="Calibri" panose="020F0502020204030204" pitchFamily="34" charset="0"/>
                <a:cs typeface="Calibri"/>
                <a:sym typeface="Calibri"/>
              </a:rPr>
              <a:t> system </a:t>
            </a:r>
            <a:r>
              <a:rPr lang="nl-BE" sz="1700" dirty="0" err="1">
                <a:solidFill>
                  <a:srgbClr val="2F5496"/>
                </a:solidFill>
                <a:latin typeface="Calibri" panose="020F0502020204030204" pitchFamily="34" charset="0"/>
                <a:cs typeface="Calibri"/>
                <a:sym typeface="Calibri"/>
              </a:rPr>
              <a:t>Finnerup</a:t>
            </a:r>
            <a:r>
              <a:rPr lang="nl-BE" sz="1700" dirty="0">
                <a:solidFill>
                  <a:srgbClr val="2F5496"/>
                </a:solidFill>
                <a:latin typeface="Calibri" panose="020F0502020204030204" pitchFamily="34" charset="0"/>
                <a:cs typeface="Calibri"/>
                <a:sym typeface="Calibri"/>
              </a:rPr>
              <a:t> et al 2016, </a:t>
            </a:r>
            <a:r>
              <a:rPr lang="nl-BE" sz="1700" dirty="0">
                <a:solidFill>
                  <a:srgbClr val="2F5496"/>
                </a:solidFill>
                <a:latin typeface="Calibri" panose="020F0502020204030204" pitchFamily="34" charset="0"/>
                <a:cs typeface="Calibri"/>
                <a:sym typeface="Calibri"/>
                <a:hlinkClick r:id="rId3">
                  <a:extLst>
                    <a:ext uri="{A12FA001-AC4F-418D-AE19-62706E023703}">
                      <ahyp:hlinkClr xmlns:ahyp="http://schemas.microsoft.com/office/drawing/2018/hyperlinkcolor" val="tx"/>
                    </a:ext>
                  </a:extLst>
                </a:hlinkClick>
              </a:rPr>
              <a:t>https://doi.org/10.1097/j.pain.0000000000000492</a:t>
            </a:r>
            <a:r>
              <a:rPr lang="nl-BE" sz="1700" dirty="0">
                <a:solidFill>
                  <a:srgbClr val="2F5496"/>
                </a:solidFill>
                <a:latin typeface="Calibri" panose="020F0502020204030204" pitchFamily="34" charset="0"/>
                <a:cs typeface="Calibri"/>
                <a:sym typeface="Calibri"/>
              </a:rPr>
              <a:t>)</a:t>
            </a:r>
            <a:endParaRPr lang="nl-BE" sz="16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accent1">
                  <a:lumMod val="50000"/>
                </a:schemeClr>
              </a:solidFill>
              <a:latin typeface="Arial"/>
              <a:ea typeface="Arial"/>
              <a:cs typeface="Arial"/>
              <a:sym typeface="Arial"/>
            </a:endParaRPr>
          </a:p>
          <a:p>
            <a:pPr marL="285750" marR="0" lvl="0" indent="-196850" algn="l" rtl="0">
              <a:lnSpc>
                <a:spcPct val="100000"/>
              </a:lnSpc>
              <a:spcBef>
                <a:spcPts val="0"/>
              </a:spcBef>
              <a:spcAft>
                <a:spcPts val="0"/>
              </a:spcAft>
              <a:buClr>
                <a:srgbClr val="000000"/>
              </a:buClr>
              <a:buSzPts val="1400"/>
              <a:buFont typeface="Noto Sans Symbols"/>
              <a:buNone/>
            </a:pP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6594447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38"/>
          <p:cNvSpPr txBox="1">
            <a:spLocks noGrp="1"/>
          </p:cNvSpPr>
          <p:nvPr>
            <p:ph type="title"/>
          </p:nvPr>
        </p:nvSpPr>
        <p:spPr>
          <a:xfrm>
            <a:off x="1397478" y="365125"/>
            <a:ext cx="995632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400"/>
              <a:buFont typeface="Calibri"/>
              <a:buNone/>
            </a:pPr>
            <a:r>
              <a:rPr lang="nl-NL"/>
              <a:t>Casuïstiek:</a:t>
            </a:r>
            <a:br>
              <a:rPr lang="nl-NL"/>
            </a:br>
            <a:r>
              <a:rPr lang="nl-NL" b="1"/>
              <a:t>Pelvische therapie</a:t>
            </a:r>
            <a:endParaRPr b="1"/>
          </a:p>
        </p:txBody>
      </p:sp>
      <p:sp>
        <p:nvSpPr>
          <p:cNvPr id="453" name="Google Shape;453;p38"/>
          <p:cNvSpPr txBox="1">
            <a:spLocks noGrp="1"/>
          </p:cNvSpPr>
          <p:nvPr>
            <p:ph type="body" idx="1"/>
          </p:nvPr>
        </p:nvSpPr>
        <p:spPr>
          <a:xfrm>
            <a:off x="1478758" y="2102737"/>
            <a:ext cx="9956322" cy="400310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F5496"/>
              </a:buClr>
              <a:buSzPts val="1000"/>
              <a:buNone/>
            </a:pPr>
            <a:br>
              <a:rPr lang="nl-NL" sz="1000"/>
            </a:br>
            <a:br>
              <a:rPr lang="nl-NL" sz="1200"/>
            </a:br>
            <a:endParaRPr sz="1800" b="1" i="0" u="none" strike="noStrike">
              <a:latin typeface="Calibri"/>
              <a:ea typeface="Calibri"/>
              <a:cs typeface="Calibri"/>
              <a:sym typeface="Calibri"/>
            </a:endParaRPr>
          </a:p>
          <a:p>
            <a:pPr marL="228600" lvl="0" indent="-114300" algn="just" rtl="0">
              <a:lnSpc>
                <a:spcPct val="90000"/>
              </a:lnSpc>
              <a:spcBef>
                <a:spcPts val="0"/>
              </a:spcBef>
              <a:spcAft>
                <a:spcPts val="0"/>
              </a:spcAft>
              <a:buClr>
                <a:srgbClr val="2F5496"/>
              </a:buClr>
              <a:buSzPts val="1800"/>
              <a:buNone/>
            </a:pPr>
            <a:endParaRPr sz="1800"/>
          </a:p>
          <a:p>
            <a:pPr marL="0" lvl="0" indent="0" algn="just" rtl="0">
              <a:lnSpc>
                <a:spcPct val="90000"/>
              </a:lnSpc>
              <a:spcBef>
                <a:spcPts val="1200"/>
              </a:spcBef>
              <a:spcAft>
                <a:spcPts val="0"/>
              </a:spcAft>
              <a:buClr>
                <a:srgbClr val="2F5496"/>
              </a:buClr>
              <a:buSzPts val="1800"/>
              <a:buNone/>
            </a:pPr>
            <a:endParaRPr sz="1800"/>
          </a:p>
          <a:p>
            <a:pPr marL="0" lvl="0" indent="0" algn="just" rtl="0">
              <a:lnSpc>
                <a:spcPct val="90000"/>
              </a:lnSpc>
              <a:spcBef>
                <a:spcPts val="2400"/>
              </a:spcBef>
              <a:spcAft>
                <a:spcPts val="0"/>
              </a:spcAft>
              <a:buClr>
                <a:srgbClr val="2F5496"/>
              </a:buClr>
              <a:buSzPts val="2800"/>
              <a:buNone/>
            </a:pPr>
            <a:endParaRPr/>
          </a:p>
        </p:txBody>
      </p:sp>
      <p:sp>
        <p:nvSpPr>
          <p:cNvPr id="454" name="Google Shape;454;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nl-NL"/>
              <a:t>55</a:t>
            </a:fld>
            <a:endParaRPr/>
          </a:p>
        </p:txBody>
      </p:sp>
      <p:sp>
        <p:nvSpPr>
          <p:cNvPr id="455" name="Google Shape;455;p38"/>
          <p:cNvSpPr txBox="1"/>
          <p:nvPr/>
        </p:nvSpPr>
        <p:spPr>
          <a:xfrm>
            <a:off x="1397478" y="1936087"/>
            <a:ext cx="9956321" cy="3902310"/>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nl-BE" sz="1700" b="1" kern="1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Anamnese: </a:t>
            </a:r>
            <a:endParaRPr lang="nl-BE" sz="1700" kern="1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534988" indent="-352425">
              <a:lnSpc>
                <a:spcPct val="105000"/>
              </a:lnSpc>
              <a:spcBef>
                <a:spcPts val="1000"/>
              </a:spcBef>
              <a:buClr>
                <a:srgbClr val="2F5496"/>
              </a:buClr>
              <a:buSzPct val="100000"/>
              <a:buFont typeface="Wingdings" panose="05000000000000000000" pitchFamily="2" charset="2"/>
              <a:buChar char="§"/>
            </a:pPr>
            <a:r>
              <a:rPr lang="nl-BE" sz="1700" dirty="0">
                <a:solidFill>
                  <a:srgbClr val="2F5496"/>
                </a:solidFill>
                <a:latin typeface="Calibri" panose="020F0502020204030204" pitchFamily="34" charset="0"/>
                <a:cs typeface="Calibri"/>
              </a:rPr>
              <a:t>Vrouw, 35 jaar, bureaujob, geen sport </a:t>
            </a:r>
          </a:p>
          <a:p>
            <a:pPr marL="534988" indent="-352425">
              <a:lnSpc>
                <a:spcPct val="105000"/>
              </a:lnSpc>
              <a:spcBef>
                <a:spcPts val="1000"/>
              </a:spcBef>
              <a:buClr>
                <a:srgbClr val="2F5496"/>
              </a:buClr>
              <a:buSzPct val="100000"/>
              <a:buFont typeface="Wingdings" panose="05000000000000000000" pitchFamily="2" charset="2"/>
              <a:buChar char="§"/>
            </a:pPr>
            <a:r>
              <a:rPr lang="nl-BE" sz="1700" dirty="0">
                <a:solidFill>
                  <a:srgbClr val="2F5496"/>
                </a:solidFill>
                <a:latin typeface="Calibri" panose="020F0502020204030204" pitchFamily="34" charset="0"/>
                <a:cs typeface="Calibri"/>
              </a:rPr>
              <a:t>Periodes van pijnklachten </a:t>
            </a:r>
            <a:r>
              <a:rPr lang="nl-BE" sz="1700" dirty="0" err="1">
                <a:solidFill>
                  <a:srgbClr val="2F5496"/>
                </a:solidFill>
                <a:latin typeface="Calibri" panose="020F0502020204030204" pitchFamily="34" charset="0"/>
                <a:cs typeface="Calibri"/>
              </a:rPr>
              <a:t>t.h.v</a:t>
            </a:r>
            <a:r>
              <a:rPr lang="nl-BE" sz="1700" dirty="0">
                <a:solidFill>
                  <a:srgbClr val="2F5496"/>
                </a:solidFill>
                <a:latin typeface="Calibri" panose="020F0502020204030204" pitchFamily="34" charset="0"/>
                <a:cs typeface="Calibri"/>
              </a:rPr>
              <a:t>. rechter lies, heup en lage rug. Provocatie: langdurige houding en liggen op haar heup (VAS 6-7). Reductie: beweging (VAS 3/10)</a:t>
            </a:r>
          </a:p>
          <a:p>
            <a:pPr marL="534988" indent="-352425">
              <a:lnSpc>
                <a:spcPct val="105000"/>
              </a:lnSpc>
              <a:spcBef>
                <a:spcPts val="1000"/>
              </a:spcBef>
              <a:buClr>
                <a:srgbClr val="2F5496"/>
              </a:buClr>
              <a:buSzPct val="100000"/>
              <a:buFont typeface="Wingdings" panose="05000000000000000000" pitchFamily="2" charset="2"/>
              <a:buChar char="§"/>
            </a:pPr>
            <a:r>
              <a:rPr lang="nl-BE" sz="1700" dirty="0">
                <a:solidFill>
                  <a:srgbClr val="2F5496"/>
                </a:solidFill>
                <a:latin typeface="Calibri" panose="020F0502020204030204" pitchFamily="34" charset="0"/>
                <a:cs typeface="Calibri"/>
              </a:rPr>
              <a:t>VG: 2 </a:t>
            </a:r>
            <a:r>
              <a:rPr lang="nl-BE" sz="1700" dirty="0" err="1">
                <a:solidFill>
                  <a:srgbClr val="2F5496"/>
                </a:solidFill>
                <a:latin typeface="Calibri" panose="020F0502020204030204" pitchFamily="34" charset="0"/>
                <a:cs typeface="Calibri"/>
              </a:rPr>
              <a:t>keizersnedes</a:t>
            </a:r>
            <a:r>
              <a:rPr lang="nl-BE" sz="1700" dirty="0">
                <a:solidFill>
                  <a:srgbClr val="2F5496"/>
                </a:solidFill>
                <a:latin typeface="Calibri" panose="020F0502020204030204" pitchFamily="34" charset="0"/>
                <a:cs typeface="Calibri"/>
              </a:rPr>
              <a:t> 2016 en 2018, operatie diastase 2019 </a:t>
            </a:r>
          </a:p>
          <a:p>
            <a:pPr marL="534988" indent="-352425">
              <a:lnSpc>
                <a:spcPct val="105000"/>
              </a:lnSpc>
              <a:spcBef>
                <a:spcPts val="1000"/>
              </a:spcBef>
              <a:buClr>
                <a:srgbClr val="2F5496"/>
              </a:buClr>
              <a:buSzPct val="100000"/>
              <a:buFont typeface="Wingdings" panose="05000000000000000000" pitchFamily="2" charset="2"/>
              <a:buChar char="§"/>
            </a:pPr>
            <a:r>
              <a:rPr lang="nl-BE" sz="1700" dirty="0" err="1">
                <a:solidFill>
                  <a:srgbClr val="2F5496"/>
                </a:solidFill>
                <a:latin typeface="Calibri" panose="020F0502020204030204" pitchFamily="34" charset="0"/>
                <a:cs typeface="Calibri"/>
              </a:rPr>
              <a:t>Onset</a:t>
            </a:r>
            <a:r>
              <a:rPr lang="nl-BE" sz="1700" dirty="0">
                <a:solidFill>
                  <a:srgbClr val="2F5496"/>
                </a:solidFill>
                <a:latin typeface="Calibri" panose="020F0502020204030204" pitchFamily="34" charset="0"/>
                <a:cs typeface="Calibri"/>
              </a:rPr>
              <a:t>: al verschillende jaren klachten</a:t>
            </a:r>
          </a:p>
          <a:p>
            <a:pPr marL="534988" indent="-352425">
              <a:lnSpc>
                <a:spcPct val="105000"/>
              </a:lnSpc>
              <a:spcBef>
                <a:spcPts val="1000"/>
              </a:spcBef>
              <a:buClr>
                <a:srgbClr val="2F5496"/>
              </a:buClr>
              <a:buSzPct val="100000"/>
              <a:buFont typeface="Wingdings" panose="05000000000000000000" pitchFamily="2" charset="2"/>
              <a:buChar char="§"/>
            </a:pPr>
            <a:r>
              <a:rPr lang="nl-BE" sz="1700" dirty="0">
                <a:solidFill>
                  <a:srgbClr val="2F5496"/>
                </a:solidFill>
                <a:latin typeface="Calibri" panose="020F0502020204030204" pitchFamily="34" charset="0"/>
                <a:cs typeface="Calibri"/>
              </a:rPr>
              <a:t>Vulvodynie</a:t>
            </a:r>
          </a:p>
          <a:p>
            <a:pPr marL="534988" indent="-352425">
              <a:lnSpc>
                <a:spcPct val="105000"/>
              </a:lnSpc>
              <a:spcBef>
                <a:spcPts val="1000"/>
              </a:spcBef>
              <a:buClr>
                <a:srgbClr val="2F5496"/>
              </a:buClr>
              <a:buSzPct val="100000"/>
              <a:buFont typeface="Wingdings" panose="05000000000000000000" pitchFamily="2" charset="2"/>
              <a:buChar char="§"/>
            </a:pPr>
            <a:r>
              <a:rPr lang="nl-BE" sz="1700" dirty="0">
                <a:solidFill>
                  <a:srgbClr val="2F5496"/>
                </a:solidFill>
                <a:latin typeface="Calibri" panose="020F0502020204030204" pitchFamily="34" charset="0"/>
                <a:cs typeface="Calibri"/>
              </a:rPr>
              <a:t>Met haar twee kinderen van 6 en 8 jaar oud vindt ze eindelijk een moment om eraan te werken, maar haar dagen zijn vaak overvol</a:t>
            </a:r>
          </a:p>
          <a:p>
            <a:pPr marL="0" marR="0" lvl="0" indent="0" algn="l" rtl="0">
              <a:lnSpc>
                <a:spcPct val="107000"/>
              </a:lnSpc>
              <a:spcBef>
                <a:spcPts val="1000"/>
              </a:spcBef>
              <a:spcAft>
                <a:spcPts val="0"/>
              </a:spcAft>
              <a:buClr>
                <a:srgbClr val="000000"/>
              </a:buClr>
              <a:buSzPts val="1800"/>
              <a:buFont typeface="Arial"/>
              <a:buNone/>
            </a:pPr>
            <a:endParaRPr sz="1800" b="0" i="0" u="none" strike="noStrike" cap="none" dirty="0">
              <a:solidFill>
                <a:srgbClr val="2F5496"/>
              </a:solidFill>
              <a:latin typeface="Calibri"/>
              <a:ea typeface="Calibri"/>
              <a:cs typeface="Calibri"/>
              <a:sym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38"/>
          <p:cNvSpPr txBox="1">
            <a:spLocks noGrp="1"/>
          </p:cNvSpPr>
          <p:nvPr>
            <p:ph type="title"/>
          </p:nvPr>
        </p:nvSpPr>
        <p:spPr>
          <a:xfrm>
            <a:off x="1397478" y="365125"/>
            <a:ext cx="995632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400"/>
              <a:buFont typeface="Calibri"/>
              <a:buNone/>
            </a:pPr>
            <a:r>
              <a:rPr lang="nl-NL"/>
              <a:t>Casuïstiek:</a:t>
            </a:r>
            <a:br>
              <a:rPr lang="nl-NL"/>
            </a:br>
            <a:r>
              <a:rPr lang="nl-NL" b="1"/>
              <a:t>Pelvische therapie</a:t>
            </a:r>
            <a:endParaRPr b="1"/>
          </a:p>
        </p:txBody>
      </p:sp>
      <p:sp>
        <p:nvSpPr>
          <p:cNvPr id="454" name="Google Shape;454;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nl-NL"/>
              <a:t>56</a:t>
            </a:fld>
            <a:endParaRPr dirty="0"/>
          </a:p>
        </p:txBody>
      </p:sp>
      <p:sp>
        <p:nvSpPr>
          <p:cNvPr id="455" name="Google Shape;455;p38"/>
          <p:cNvSpPr txBox="1"/>
          <p:nvPr/>
        </p:nvSpPr>
        <p:spPr>
          <a:xfrm>
            <a:off x="1397478" y="1941195"/>
            <a:ext cx="9475570" cy="3459240"/>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nl-BE" sz="1800" b="1" kern="1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Klinisch onderzoek: </a:t>
            </a:r>
            <a:endParaRPr lang="nl-BE" sz="1800" kern="1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534988" indent="-352425">
              <a:lnSpc>
                <a:spcPct val="105000"/>
              </a:lnSpc>
              <a:spcBef>
                <a:spcPts val="1000"/>
              </a:spcBef>
              <a:buClr>
                <a:srgbClr val="2F5496"/>
              </a:buClr>
              <a:buSzPct val="100000"/>
              <a:buFont typeface="Wingdings" panose="05000000000000000000" pitchFamily="2" charset="2"/>
              <a:buChar char="§"/>
            </a:pPr>
            <a:r>
              <a:rPr lang="nl-BE" sz="1700" dirty="0">
                <a:solidFill>
                  <a:srgbClr val="2F5496"/>
                </a:solidFill>
                <a:latin typeface="Calibri" panose="020F0502020204030204" pitchFamily="34" charset="0"/>
                <a:cs typeface="Calibri"/>
              </a:rPr>
              <a:t>Observatie: rotatiepatroon</a:t>
            </a:r>
          </a:p>
          <a:p>
            <a:pPr marL="534988" indent="-352425">
              <a:lnSpc>
                <a:spcPct val="105000"/>
              </a:lnSpc>
              <a:spcBef>
                <a:spcPts val="1000"/>
              </a:spcBef>
              <a:buClr>
                <a:srgbClr val="2F5496"/>
              </a:buClr>
              <a:buSzPct val="100000"/>
              <a:buFont typeface="Wingdings" panose="05000000000000000000" pitchFamily="2" charset="2"/>
              <a:buChar char="§"/>
            </a:pPr>
            <a:r>
              <a:rPr lang="fr-FR" sz="1700" dirty="0">
                <a:solidFill>
                  <a:srgbClr val="2F5496"/>
                </a:solidFill>
                <a:latin typeface="Calibri" panose="020F0502020204030204" pitchFamily="34" charset="0"/>
                <a:cs typeface="Calibri"/>
              </a:rPr>
              <a:t>Palpatie/provocatie: m. piriformis, m. obturatorius externus/internus (geven herkenbare pijn) </a:t>
            </a:r>
            <a:endParaRPr lang="nl-BE" sz="1700" dirty="0">
              <a:solidFill>
                <a:srgbClr val="2F5496"/>
              </a:solidFill>
              <a:latin typeface="Calibri" panose="020F0502020204030204" pitchFamily="34" charset="0"/>
              <a:cs typeface="Calibri"/>
            </a:endParaRPr>
          </a:p>
          <a:p>
            <a:pPr marL="534988" indent="-352425">
              <a:lnSpc>
                <a:spcPct val="105000"/>
              </a:lnSpc>
              <a:spcBef>
                <a:spcPts val="1000"/>
              </a:spcBef>
              <a:buClr>
                <a:srgbClr val="2F5496"/>
              </a:buClr>
              <a:buSzPct val="100000"/>
              <a:buFont typeface="Wingdings" panose="05000000000000000000" pitchFamily="2" charset="2"/>
              <a:buChar char="§"/>
            </a:pPr>
            <a:r>
              <a:rPr lang="nl-BE" sz="1700" dirty="0">
                <a:solidFill>
                  <a:srgbClr val="2F5496"/>
                </a:solidFill>
                <a:latin typeface="Calibri" panose="020F0502020204030204" pitchFamily="34" charset="0"/>
                <a:cs typeface="Calibri"/>
              </a:rPr>
              <a:t>Actief onderzoek: beperkte beweeglijkheid van lumbaal/ilium/sacrum bij lateroflexie, extensie, flexie van de wervelkolom</a:t>
            </a:r>
          </a:p>
          <a:p>
            <a:pPr marL="534988" indent="-352425">
              <a:lnSpc>
                <a:spcPct val="105000"/>
              </a:lnSpc>
              <a:spcBef>
                <a:spcPts val="1000"/>
              </a:spcBef>
              <a:buClr>
                <a:srgbClr val="2F5496"/>
              </a:buClr>
              <a:buSzPct val="100000"/>
              <a:buFont typeface="Wingdings" panose="05000000000000000000" pitchFamily="2" charset="2"/>
              <a:buChar char="§"/>
            </a:pPr>
            <a:r>
              <a:rPr lang="nl-BE" sz="1700" dirty="0">
                <a:solidFill>
                  <a:srgbClr val="2F5496"/>
                </a:solidFill>
                <a:latin typeface="Calibri" panose="020F0502020204030204" pitchFamily="34" charset="0"/>
                <a:cs typeface="Calibri"/>
              </a:rPr>
              <a:t>Passief onderzoek: endorotatie beperking in rechter heup, ilium mobiliteit is beperkt naar posterior, laag lumbaal beperkt naar flexie, bekkenbodem hypertonie rechterzijde </a:t>
            </a:r>
          </a:p>
          <a:p>
            <a:pPr marL="534988" indent="-352425">
              <a:lnSpc>
                <a:spcPct val="105000"/>
              </a:lnSpc>
              <a:spcBef>
                <a:spcPts val="1000"/>
              </a:spcBef>
              <a:buClr>
                <a:srgbClr val="2F5496"/>
              </a:buClr>
              <a:buSzPct val="100000"/>
              <a:buFont typeface="Wingdings" panose="05000000000000000000" pitchFamily="2" charset="2"/>
              <a:buChar char="§"/>
            </a:pPr>
            <a:r>
              <a:rPr lang="nl-BE" sz="1700" dirty="0">
                <a:solidFill>
                  <a:srgbClr val="2F5496"/>
                </a:solidFill>
                <a:latin typeface="Calibri" panose="020F0502020204030204" pitchFamily="34" charset="0"/>
                <a:cs typeface="Calibri"/>
              </a:rPr>
              <a:t>Specifiek onderzoek: m. iliacus hypertoon en verkort, mm. Gluteii verzwakt, m. transversus abdominus, m. obliquus en rectus abdominis verzwakt</a:t>
            </a:r>
          </a:p>
        </p:txBody>
      </p:sp>
    </p:spTree>
    <p:extLst>
      <p:ext uri="{BB962C8B-B14F-4D97-AF65-F5344CB8AC3E}">
        <p14:creationId xmlns:p14="http://schemas.microsoft.com/office/powerpoint/2010/main" val="21037530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38"/>
          <p:cNvSpPr txBox="1">
            <a:spLocks noGrp="1"/>
          </p:cNvSpPr>
          <p:nvPr>
            <p:ph type="title"/>
          </p:nvPr>
        </p:nvSpPr>
        <p:spPr>
          <a:xfrm>
            <a:off x="1397478" y="365125"/>
            <a:ext cx="995632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400"/>
              <a:buFont typeface="Calibri"/>
              <a:buNone/>
            </a:pPr>
            <a:r>
              <a:rPr lang="nl-NL"/>
              <a:t>Casuïstiek:</a:t>
            </a:r>
            <a:br>
              <a:rPr lang="nl-NL"/>
            </a:br>
            <a:r>
              <a:rPr lang="nl-NL" b="1"/>
              <a:t>Pelvische therapie</a:t>
            </a:r>
            <a:endParaRPr b="1"/>
          </a:p>
        </p:txBody>
      </p:sp>
      <p:sp>
        <p:nvSpPr>
          <p:cNvPr id="454" name="Google Shape;454;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nl-NL"/>
              <a:t>57</a:t>
            </a:fld>
            <a:endParaRPr dirty="0"/>
          </a:p>
        </p:txBody>
      </p:sp>
      <p:sp>
        <p:nvSpPr>
          <p:cNvPr id="455" name="Google Shape;455;p38"/>
          <p:cNvSpPr txBox="1"/>
          <p:nvPr/>
        </p:nvSpPr>
        <p:spPr>
          <a:xfrm>
            <a:off x="1397478" y="2006571"/>
            <a:ext cx="9518980" cy="3908594"/>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nl-BE" sz="1800" b="1" kern="1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Onderzoek van de bekkenbodem: </a:t>
            </a:r>
          </a:p>
          <a:p>
            <a:pPr marL="534988" lvl="0" indent="-352425">
              <a:lnSpc>
                <a:spcPct val="105000"/>
              </a:lnSpc>
              <a:spcBef>
                <a:spcPts val="1000"/>
              </a:spcBef>
              <a:buClr>
                <a:srgbClr val="2F5496"/>
              </a:buClr>
              <a:buSzPct val="100000"/>
              <a:buFont typeface="Wingdings" panose="05000000000000000000" pitchFamily="2" charset="2"/>
              <a:buChar char="§"/>
            </a:pPr>
            <a:r>
              <a:rPr lang="nl-BE" sz="1800" dirty="0">
                <a:solidFill>
                  <a:srgbClr val="2F5496"/>
                </a:solidFill>
                <a:latin typeface="Calibri" panose="020F0502020204030204" pitchFamily="34" charset="0"/>
                <a:cs typeface="Calibri"/>
              </a:rPr>
              <a:t>Uitwendig:</a:t>
            </a:r>
          </a:p>
          <a:p>
            <a:pPr marL="806450" indent="-266700">
              <a:lnSpc>
                <a:spcPct val="105000"/>
              </a:lnSpc>
              <a:spcBef>
                <a:spcPts val="1000"/>
              </a:spcBef>
              <a:buClr>
                <a:srgbClr val="2F5496"/>
              </a:buClr>
              <a:buSzPct val="100000"/>
              <a:buFont typeface="Wingdings" panose="05000000000000000000" pitchFamily="2" charset="2"/>
              <a:buChar char="§"/>
            </a:pPr>
            <a:r>
              <a:rPr lang="nl-BE" sz="1600" dirty="0">
                <a:solidFill>
                  <a:srgbClr val="2F5496"/>
                </a:solidFill>
                <a:latin typeface="Calibri" panose="020F0502020204030204" pitchFamily="34" charset="0"/>
                <a:cs typeface="Calibri"/>
              </a:rPr>
              <a:t>Controle van de uitwendige genitaliën</a:t>
            </a:r>
          </a:p>
          <a:p>
            <a:pPr marL="806450" indent="-266700">
              <a:lnSpc>
                <a:spcPct val="105000"/>
              </a:lnSpc>
              <a:spcBef>
                <a:spcPts val="1000"/>
              </a:spcBef>
              <a:buClr>
                <a:srgbClr val="2F5496"/>
              </a:buClr>
              <a:buSzPct val="100000"/>
              <a:buFont typeface="Wingdings" panose="05000000000000000000" pitchFamily="2" charset="2"/>
              <a:buChar char="§"/>
            </a:pPr>
            <a:r>
              <a:rPr lang="nl-BE" sz="1600" dirty="0">
                <a:solidFill>
                  <a:srgbClr val="2F5496"/>
                </a:solidFill>
                <a:latin typeface="Calibri" panose="020F0502020204030204" pitchFamily="34" charset="0"/>
                <a:cs typeface="Calibri"/>
              </a:rPr>
              <a:t>Controle van de functionaliteit van de bekkenbodemspieren: deze patiënte kan moeilijk ontspannen, er is amper beweging van de musculatuur zichtbaar </a:t>
            </a:r>
          </a:p>
          <a:p>
            <a:pPr marL="534988" indent="-352425">
              <a:lnSpc>
                <a:spcPct val="105000"/>
              </a:lnSpc>
              <a:spcBef>
                <a:spcPts val="1000"/>
              </a:spcBef>
              <a:buClr>
                <a:srgbClr val="2F5496"/>
              </a:buClr>
              <a:buSzPct val="100000"/>
              <a:buFont typeface="Wingdings" panose="05000000000000000000" pitchFamily="2" charset="2"/>
              <a:buChar char="§"/>
            </a:pPr>
            <a:r>
              <a:rPr lang="nl-BE" sz="1800" dirty="0">
                <a:solidFill>
                  <a:srgbClr val="2F5496"/>
                </a:solidFill>
                <a:latin typeface="Calibri" panose="020F0502020204030204" pitchFamily="34" charset="0"/>
                <a:cs typeface="Calibri"/>
              </a:rPr>
              <a:t>Inwendige palpatie per vagina om een beeld te krijgen van:</a:t>
            </a:r>
          </a:p>
          <a:p>
            <a:pPr marL="806450" lvl="1" indent="-266700">
              <a:lnSpc>
                <a:spcPct val="105000"/>
              </a:lnSpc>
              <a:spcBef>
                <a:spcPts val="1000"/>
              </a:spcBef>
              <a:buClr>
                <a:srgbClr val="2F5496"/>
              </a:buClr>
              <a:buSzPct val="100000"/>
              <a:buFont typeface="Wingdings" panose="05000000000000000000" pitchFamily="2" charset="2"/>
              <a:buChar char="§"/>
            </a:pPr>
            <a:r>
              <a:rPr lang="nl-BE" sz="1600" dirty="0">
                <a:solidFill>
                  <a:srgbClr val="2F5496"/>
                </a:solidFill>
                <a:latin typeface="Calibri" panose="020F0502020204030204" pitchFamily="34" charset="0"/>
                <a:cs typeface="Calibri"/>
              </a:rPr>
              <a:t>De basis tonus van de bekkenbodemmusculatuur</a:t>
            </a:r>
          </a:p>
          <a:p>
            <a:pPr marL="806450" lvl="1" indent="-266700">
              <a:lnSpc>
                <a:spcPct val="105000"/>
              </a:lnSpc>
              <a:spcBef>
                <a:spcPts val="1000"/>
              </a:spcBef>
              <a:buClr>
                <a:srgbClr val="2F5496"/>
              </a:buClr>
              <a:buSzPct val="100000"/>
              <a:buFont typeface="Wingdings" panose="05000000000000000000" pitchFamily="2" charset="2"/>
              <a:buChar char="§"/>
            </a:pPr>
            <a:r>
              <a:rPr lang="nl-BE" sz="1600" dirty="0">
                <a:solidFill>
                  <a:srgbClr val="2F5496"/>
                </a:solidFill>
                <a:latin typeface="Calibri" panose="020F0502020204030204" pitchFamily="34" charset="0"/>
                <a:cs typeface="Calibri"/>
              </a:rPr>
              <a:t>De mate van contractie en relaxatie van de bekkenbodemmusculatuur</a:t>
            </a:r>
          </a:p>
          <a:p>
            <a:pPr marL="806450" lvl="1" indent="-266700">
              <a:lnSpc>
                <a:spcPct val="105000"/>
              </a:lnSpc>
              <a:spcBef>
                <a:spcPts val="1000"/>
              </a:spcBef>
              <a:buClr>
                <a:srgbClr val="2F5496"/>
              </a:buClr>
              <a:buSzPct val="100000"/>
              <a:buFont typeface="Wingdings" panose="05000000000000000000" pitchFamily="2" charset="2"/>
              <a:buChar char="§"/>
            </a:pPr>
            <a:r>
              <a:rPr lang="nl-BE" sz="1600" dirty="0">
                <a:solidFill>
                  <a:srgbClr val="2F5496"/>
                </a:solidFill>
                <a:latin typeface="Calibri" panose="020F0502020204030204" pitchFamily="34" charset="0"/>
                <a:cs typeface="Calibri"/>
              </a:rPr>
              <a:t>Bekijken positie blaas, baarmoeder en darm, is er eventuele prolaps? Deze kunnen LBP geven</a:t>
            </a:r>
          </a:p>
          <a:p>
            <a:pPr marL="806450" lvl="1" indent="-266700">
              <a:lnSpc>
                <a:spcPct val="105000"/>
              </a:lnSpc>
              <a:spcBef>
                <a:spcPts val="1000"/>
              </a:spcBef>
              <a:buClr>
                <a:srgbClr val="2F5496"/>
              </a:buClr>
              <a:buSzPct val="100000"/>
              <a:buFont typeface="Wingdings" panose="05000000000000000000" pitchFamily="2" charset="2"/>
              <a:buChar char="§"/>
            </a:pPr>
            <a:r>
              <a:rPr lang="nl-BE" sz="1600" dirty="0">
                <a:solidFill>
                  <a:srgbClr val="2F5496"/>
                </a:solidFill>
                <a:latin typeface="Calibri" panose="020F0502020204030204" pitchFamily="34" charset="0"/>
                <a:cs typeface="Calibri"/>
              </a:rPr>
              <a:t>Bij deze patiënt was inwendige palpatie per vagina (nog) niet mogelijk</a:t>
            </a:r>
          </a:p>
        </p:txBody>
      </p:sp>
    </p:spTree>
    <p:extLst>
      <p:ext uri="{BB962C8B-B14F-4D97-AF65-F5344CB8AC3E}">
        <p14:creationId xmlns:p14="http://schemas.microsoft.com/office/powerpoint/2010/main" val="5013556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38"/>
          <p:cNvSpPr txBox="1">
            <a:spLocks noGrp="1"/>
          </p:cNvSpPr>
          <p:nvPr>
            <p:ph type="title"/>
          </p:nvPr>
        </p:nvSpPr>
        <p:spPr>
          <a:xfrm>
            <a:off x="1397478" y="365125"/>
            <a:ext cx="995632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400"/>
              <a:buFont typeface="Calibri"/>
              <a:buNone/>
            </a:pPr>
            <a:r>
              <a:rPr lang="nl-NL" dirty="0"/>
              <a:t>Casuïstiek:</a:t>
            </a:r>
            <a:br>
              <a:rPr lang="nl-NL" dirty="0"/>
            </a:br>
            <a:r>
              <a:rPr lang="nl-NL" b="1" dirty="0"/>
              <a:t>Pelvische therapie</a:t>
            </a:r>
            <a:endParaRPr b="1" dirty="0"/>
          </a:p>
        </p:txBody>
      </p:sp>
      <p:sp>
        <p:nvSpPr>
          <p:cNvPr id="453" name="Google Shape;453;p38"/>
          <p:cNvSpPr txBox="1">
            <a:spLocks noGrp="1"/>
          </p:cNvSpPr>
          <p:nvPr>
            <p:ph type="body" idx="1"/>
          </p:nvPr>
        </p:nvSpPr>
        <p:spPr>
          <a:xfrm>
            <a:off x="1478758" y="2102737"/>
            <a:ext cx="9956322" cy="400310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F5496"/>
              </a:buClr>
              <a:buSzPts val="1000"/>
              <a:buNone/>
            </a:pPr>
            <a:br>
              <a:rPr lang="nl-NL" sz="1000" dirty="0"/>
            </a:br>
            <a:br>
              <a:rPr lang="nl-NL" sz="1200" dirty="0"/>
            </a:br>
            <a:endParaRPr sz="1800" b="1" i="0" u="none" strike="noStrike" dirty="0">
              <a:latin typeface="Calibri"/>
              <a:ea typeface="Calibri"/>
              <a:cs typeface="Calibri"/>
              <a:sym typeface="Calibri"/>
            </a:endParaRPr>
          </a:p>
          <a:p>
            <a:pPr marL="228600" lvl="0" indent="-114300" algn="just" rtl="0">
              <a:lnSpc>
                <a:spcPct val="90000"/>
              </a:lnSpc>
              <a:spcBef>
                <a:spcPts val="0"/>
              </a:spcBef>
              <a:spcAft>
                <a:spcPts val="0"/>
              </a:spcAft>
              <a:buClr>
                <a:srgbClr val="2F5496"/>
              </a:buClr>
              <a:buSzPts val="1800"/>
              <a:buNone/>
            </a:pPr>
            <a:endParaRPr sz="1800" dirty="0"/>
          </a:p>
          <a:p>
            <a:pPr marL="0" lvl="0" indent="0" algn="just" rtl="0">
              <a:lnSpc>
                <a:spcPct val="90000"/>
              </a:lnSpc>
              <a:spcBef>
                <a:spcPts val="1200"/>
              </a:spcBef>
              <a:spcAft>
                <a:spcPts val="0"/>
              </a:spcAft>
              <a:buClr>
                <a:srgbClr val="2F5496"/>
              </a:buClr>
              <a:buSzPts val="1800"/>
              <a:buNone/>
            </a:pPr>
            <a:endParaRPr sz="1800" dirty="0"/>
          </a:p>
          <a:p>
            <a:pPr marL="0" lvl="0" indent="0" algn="just" rtl="0">
              <a:lnSpc>
                <a:spcPct val="90000"/>
              </a:lnSpc>
              <a:spcBef>
                <a:spcPts val="2400"/>
              </a:spcBef>
              <a:spcAft>
                <a:spcPts val="0"/>
              </a:spcAft>
              <a:buClr>
                <a:srgbClr val="2F5496"/>
              </a:buClr>
              <a:buSzPts val="2800"/>
              <a:buNone/>
            </a:pPr>
            <a:endParaRPr dirty="0"/>
          </a:p>
        </p:txBody>
      </p:sp>
      <p:sp>
        <p:nvSpPr>
          <p:cNvPr id="454" name="Google Shape;454;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nl-NL"/>
              <a:t>58</a:t>
            </a:fld>
            <a:endParaRPr dirty="0"/>
          </a:p>
        </p:txBody>
      </p:sp>
      <p:sp>
        <p:nvSpPr>
          <p:cNvPr id="455" name="Google Shape;455;p38"/>
          <p:cNvSpPr txBox="1"/>
          <p:nvPr/>
        </p:nvSpPr>
        <p:spPr>
          <a:xfrm>
            <a:off x="1397478" y="1690688"/>
            <a:ext cx="10240340" cy="4818202"/>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nl-BE" sz="1800" b="1" kern="1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Aanpak: doelen </a:t>
            </a:r>
            <a:endParaRPr lang="nl-BE" sz="1800" kern="1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nl-BE" sz="1600" kern="1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Korte termijn: </a:t>
            </a:r>
          </a:p>
          <a:p>
            <a:pPr marL="534988" indent="-352425">
              <a:spcBef>
                <a:spcPts val="1000"/>
              </a:spcBef>
              <a:buClr>
                <a:srgbClr val="2F5496"/>
              </a:buClr>
              <a:buSzPct val="100000"/>
              <a:buFont typeface="Wingdings" panose="05000000000000000000" pitchFamily="2" charset="2"/>
              <a:buChar char="§"/>
            </a:pPr>
            <a:r>
              <a:rPr lang="nl-BE" dirty="0">
                <a:solidFill>
                  <a:srgbClr val="2F5496"/>
                </a:solidFill>
                <a:latin typeface="Calibri" panose="020F0502020204030204" pitchFamily="34" charset="0"/>
                <a:cs typeface="Calibri"/>
              </a:rPr>
              <a:t>Manuele therapie om mobiliteit te verbeteren: lumbaal, ilium en heup</a:t>
            </a:r>
          </a:p>
          <a:p>
            <a:pPr marL="534988" indent="-352425">
              <a:spcBef>
                <a:spcPts val="1000"/>
              </a:spcBef>
              <a:buClr>
                <a:srgbClr val="2F5496"/>
              </a:buClr>
              <a:buSzPct val="100000"/>
              <a:buFont typeface="Wingdings" panose="05000000000000000000" pitchFamily="2" charset="2"/>
              <a:buChar char="§"/>
            </a:pPr>
            <a:r>
              <a:rPr lang="nl-BE" dirty="0" err="1">
                <a:solidFill>
                  <a:srgbClr val="2F5496"/>
                </a:solidFill>
                <a:latin typeface="Calibri" panose="020F0502020204030204" pitchFamily="34" charset="0"/>
                <a:cs typeface="Calibri"/>
              </a:rPr>
              <a:t>Detonificatie</a:t>
            </a:r>
            <a:r>
              <a:rPr lang="nl-BE" dirty="0">
                <a:solidFill>
                  <a:srgbClr val="2F5496"/>
                </a:solidFill>
                <a:latin typeface="Calibri" panose="020F0502020204030204" pitchFamily="34" charset="0"/>
                <a:cs typeface="Calibri"/>
              </a:rPr>
              <a:t> </a:t>
            </a:r>
            <a:r>
              <a:rPr lang="nl-BE" dirty="0" err="1">
                <a:solidFill>
                  <a:srgbClr val="2F5496"/>
                </a:solidFill>
                <a:latin typeface="Calibri" panose="020F0502020204030204" pitchFamily="34" charset="0"/>
                <a:cs typeface="Calibri"/>
              </a:rPr>
              <a:t>hypertone</a:t>
            </a:r>
            <a:r>
              <a:rPr lang="nl-BE" dirty="0">
                <a:solidFill>
                  <a:srgbClr val="2F5496"/>
                </a:solidFill>
                <a:latin typeface="Calibri" panose="020F0502020204030204" pitchFamily="34" charset="0"/>
                <a:cs typeface="Calibri"/>
              </a:rPr>
              <a:t> musculatuur </a:t>
            </a:r>
          </a:p>
          <a:p>
            <a:pPr marL="534988" indent="-352425">
              <a:spcBef>
                <a:spcPts val="1000"/>
              </a:spcBef>
              <a:buClr>
                <a:srgbClr val="2F5496"/>
              </a:buClr>
              <a:buSzPct val="100000"/>
              <a:buFont typeface="Wingdings" panose="05000000000000000000" pitchFamily="2" charset="2"/>
              <a:buChar char="§"/>
            </a:pPr>
            <a:r>
              <a:rPr lang="nl-BE" dirty="0">
                <a:solidFill>
                  <a:srgbClr val="2F5496"/>
                </a:solidFill>
                <a:latin typeface="Calibri" panose="020F0502020204030204" pitchFamily="34" charset="0"/>
                <a:cs typeface="Calibri"/>
              </a:rPr>
              <a:t>Buikademhaling benadrukken </a:t>
            </a:r>
          </a:p>
          <a:p>
            <a:pPr marL="534988" indent="-352425">
              <a:spcBef>
                <a:spcPts val="1000"/>
              </a:spcBef>
              <a:buClr>
                <a:srgbClr val="2F5496"/>
              </a:buClr>
              <a:buSzPct val="100000"/>
              <a:buFont typeface="Wingdings" panose="05000000000000000000" pitchFamily="2" charset="2"/>
              <a:buChar char="§"/>
            </a:pPr>
            <a:r>
              <a:rPr lang="nl-BE" dirty="0">
                <a:solidFill>
                  <a:srgbClr val="2F5496"/>
                </a:solidFill>
                <a:latin typeface="Calibri" panose="020F0502020204030204" pitchFamily="34" charset="0"/>
                <a:cs typeface="Calibri"/>
              </a:rPr>
              <a:t>Pijneducatie pelvische regio - vulvodynie</a:t>
            </a:r>
          </a:p>
          <a:p>
            <a:pPr marL="534988" indent="-352425">
              <a:spcBef>
                <a:spcPts val="1000"/>
              </a:spcBef>
              <a:buClr>
                <a:srgbClr val="2F5496"/>
              </a:buClr>
              <a:buSzPct val="100000"/>
              <a:buFont typeface="Wingdings" panose="05000000000000000000" pitchFamily="2" charset="2"/>
              <a:buChar char="§"/>
            </a:pPr>
            <a:r>
              <a:rPr lang="nl-BE" dirty="0">
                <a:solidFill>
                  <a:srgbClr val="2F5496"/>
                </a:solidFill>
                <a:latin typeface="Calibri" panose="020F0502020204030204" pitchFamily="34" charset="0"/>
                <a:cs typeface="Calibri"/>
              </a:rPr>
              <a:t>Leren controleren van de spanning van de bekkenbodemmusculatuur: eventueel met biofeedback, manuele stretch van de spieren door de therapeut</a:t>
            </a:r>
          </a:p>
          <a:p>
            <a:pPr marL="534988" indent="-352425">
              <a:spcBef>
                <a:spcPts val="1000"/>
              </a:spcBef>
              <a:buClr>
                <a:srgbClr val="2F5496"/>
              </a:buClr>
              <a:buSzPct val="100000"/>
              <a:buFont typeface="Wingdings" panose="05000000000000000000" pitchFamily="2" charset="2"/>
              <a:buChar char="§"/>
            </a:pPr>
            <a:r>
              <a:rPr lang="nl-BE" dirty="0">
                <a:solidFill>
                  <a:srgbClr val="2F5496"/>
                </a:solidFill>
                <a:latin typeface="Calibri" panose="020F0502020204030204" pitchFamily="34" charset="0"/>
                <a:cs typeface="Calibri"/>
              </a:rPr>
              <a:t>Thuisoefeningen: stretch oefeningen en ontspanningsoefeningen voor de bekkenbodem </a:t>
            </a:r>
          </a:p>
          <a:p>
            <a:pPr lvl="0">
              <a:lnSpc>
                <a:spcPct val="107000"/>
              </a:lnSpc>
            </a:pPr>
            <a:endParaRPr lang="nl-BE" sz="1800" kern="1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nl-BE" sz="1600" kern="1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L</a:t>
            </a:r>
            <a:r>
              <a:rPr lang="nl-BE" sz="1600" kern="1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ange termijn:  </a:t>
            </a:r>
          </a:p>
          <a:p>
            <a:pPr marL="534988" lvl="0" indent="-352425">
              <a:lnSpc>
                <a:spcPct val="105000"/>
              </a:lnSpc>
              <a:spcBef>
                <a:spcPts val="1000"/>
              </a:spcBef>
              <a:buClr>
                <a:srgbClr val="2F5496"/>
              </a:buClr>
              <a:buSzPct val="100000"/>
              <a:buFont typeface="Wingdings" panose="05000000000000000000" pitchFamily="2" charset="2"/>
              <a:buChar char="§"/>
            </a:pPr>
            <a:r>
              <a:rPr lang="nl-BE" dirty="0">
                <a:solidFill>
                  <a:srgbClr val="2F5496"/>
                </a:solidFill>
                <a:latin typeface="Calibri" panose="020F0502020204030204" pitchFamily="34" charset="0"/>
                <a:cs typeface="Calibri"/>
              </a:rPr>
              <a:t>Verbeteren stabiliteit, kracht en uithouding van mm. Gluteii, buik- en rugspieren.</a:t>
            </a:r>
          </a:p>
          <a:p>
            <a:pPr marL="534988" lvl="0" indent="-352425">
              <a:lnSpc>
                <a:spcPct val="105000"/>
              </a:lnSpc>
              <a:spcBef>
                <a:spcPts val="1000"/>
              </a:spcBef>
              <a:buClr>
                <a:srgbClr val="2F5496"/>
              </a:buClr>
              <a:buSzPct val="100000"/>
              <a:buFont typeface="Wingdings" panose="05000000000000000000" pitchFamily="2" charset="2"/>
              <a:buChar char="§"/>
            </a:pPr>
            <a:r>
              <a:rPr lang="nl-BE" dirty="0">
                <a:solidFill>
                  <a:srgbClr val="2F5496"/>
                </a:solidFill>
                <a:latin typeface="Calibri" panose="020F0502020204030204" pitchFamily="34" charset="0"/>
                <a:cs typeface="Calibri"/>
              </a:rPr>
              <a:t>Stimuleren om iets te doen van beweging/sport. </a:t>
            </a:r>
          </a:p>
          <a:p>
            <a:pPr marL="534988" lvl="0" indent="-352425">
              <a:lnSpc>
                <a:spcPct val="105000"/>
              </a:lnSpc>
              <a:spcBef>
                <a:spcPts val="1000"/>
              </a:spcBef>
              <a:buClr>
                <a:srgbClr val="2F5496"/>
              </a:buClr>
              <a:buSzPct val="100000"/>
              <a:buFont typeface="Wingdings" panose="05000000000000000000" pitchFamily="2" charset="2"/>
              <a:buChar char="§"/>
            </a:pPr>
            <a:r>
              <a:rPr lang="nl-BE" dirty="0">
                <a:solidFill>
                  <a:srgbClr val="2F5496"/>
                </a:solidFill>
                <a:latin typeface="Calibri" panose="020F0502020204030204" pitchFamily="34" charset="0"/>
                <a:cs typeface="Calibri"/>
              </a:rPr>
              <a:t>Integratie van het gebruik van de bekkenbodem tijdens de ADL- activiteiten.</a:t>
            </a:r>
          </a:p>
        </p:txBody>
      </p:sp>
    </p:spTree>
    <p:extLst>
      <p:ext uri="{BB962C8B-B14F-4D97-AF65-F5344CB8AC3E}">
        <p14:creationId xmlns:p14="http://schemas.microsoft.com/office/powerpoint/2010/main" val="18770003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38"/>
          <p:cNvSpPr txBox="1">
            <a:spLocks noGrp="1"/>
          </p:cNvSpPr>
          <p:nvPr>
            <p:ph type="title"/>
          </p:nvPr>
        </p:nvSpPr>
        <p:spPr>
          <a:xfrm>
            <a:off x="1397478" y="365125"/>
            <a:ext cx="995632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400"/>
              <a:buFont typeface="Calibri"/>
              <a:buNone/>
            </a:pPr>
            <a:r>
              <a:rPr lang="nl-NL" dirty="0"/>
              <a:t>Casuïstiek:</a:t>
            </a:r>
            <a:br>
              <a:rPr lang="nl-NL" dirty="0"/>
            </a:br>
            <a:r>
              <a:rPr lang="nl-NL" b="1" dirty="0"/>
              <a:t>Pelvische therapie</a:t>
            </a:r>
            <a:endParaRPr b="1" dirty="0"/>
          </a:p>
        </p:txBody>
      </p:sp>
      <p:sp>
        <p:nvSpPr>
          <p:cNvPr id="454" name="Google Shape;454;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nl-NL"/>
              <a:t>59</a:t>
            </a:fld>
            <a:endParaRPr dirty="0"/>
          </a:p>
        </p:txBody>
      </p:sp>
      <p:sp>
        <p:nvSpPr>
          <p:cNvPr id="455" name="Google Shape;455;p38"/>
          <p:cNvSpPr txBox="1"/>
          <p:nvPr/>
        </p:nvSpPr>
        <p:spPr>
          <a:xfrm>
            <a:off x="1397478" y="1980418"/>
            <a:ext cx="9956322" cy="2897163"/>
          </a:xfrm>
          <a:prstGeom prst="rect">
            <a:avLst/>
          </a:prstGeom>
          <a:noFill/>
          <a:ln>
            <a:noFill/>
          </a:ln>
        </p:spPr>
        <p:txBody>
          <a:bodyPr spcFirstLastPara="1" wrap="square" lIns="91425" tIns="45700" rIns="91425" bIns="45700" anchor="t" anchorCtr="0">
            <a:spAutoFit/>
          </a:bodyPr>
          <a:lstStyle/>
          <a:p>
            <a:r>
              <a:rPr lang="nl-BE" sz="1800" b="1" u="sng"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Functie van pijn: </a:t>
            </a:r>
          </a:p>
          <a:p>
            <a:pPr marL="285750" indent="-285750">
              <a:buFont typeface="Arial" panose="020B0604020202020204" pitchFamily="34" charset="0"/>
              <a:buChar char="•"/>
            </a:pPr>
            <a:endParaRPr lang="nl-BE" sz="18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endParaRPr>
          </a:p>
          <a:p>
            <a:r>
              <a:rPr lang="nl-BE" sz="18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Vanuit biopsychosociaal pijnassassment a.d.h.v. Musculoskeletal Clinical Translation Framework: nociceptief/neuropathisch/nociplastisch/mixed?</a:t>
            </a:r>
          </a:p>
          <a:p>
            <a:endParaRPr lang="nl-BE" sz="18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endParaRPr>
          </a:p>
          <a:p>
            <a:pPr marL="534988" indent="-352425">
              <a:lnSpc>
                <a:spcPct val="105000"/>
              </a:lnSpc>
              <a:spcBef>
                <a:spcPts val="1000"/>
              </a:spcBef>
              <a:buClr>
                <a:srgbClr val="2F5496"/>
              </a:buClr>
              <a:buSzPct val="100000"/>
              <a:buFont typeface="Wingdings" panose="05000000000000000000" pitchFamily="2" charset="2"/>
              <a:buChar char="§"/>
            </a:pPr>
            <a:r>
              <a:rPr lang="nl-BE" sz="1800" dirty="0">
                <a:solidFill>
                  <a:srgbClr val="2F5496"/>
                </a:solidFill>
                <a:latin typeface="Calibri" panose="020F0502020204030204" pitchFamily="34" charset="0"/>
                <a:cs typeface="Calibri"/>
              </a:rPr>
              <a:t>Jarenlang pijn dus mogelijk </a:t>
            </a:r>
            <a:r>
              <a:rPr lang="nl-BE" sz="1800" b="1" dirty="0">
                <a:solidFill>
                  <a:srgbClr val="2F5496"/>
                </a:solidFill>
                <a:latin typeface="Calibri" panose="020F0502020204030204" pitchFamily="34" charset="0"/>
                <a:cs typeface="Calibri"/>
              </a:rPr>
              <a:t>nociplastisch</a:t>
            </a:r>
            <a:r>
              <a:rPr lang="nl-BE" sz="1800" dirty="0">
                <a:solidFill>
                  <a:srgbClr val="2F5496"/>
                </a:solidFill>
                <a:latin typeface="Calibri" panose="020F0502020204030204" pitchFamily="34" charset="0"/>
                <a:cs typeface="Calibri"/>
              </a:rPr>
              <a:t> =&gt; educatie i.f.v. bewegingsangst en mogelijk catastroferen met nadruk op bewegen om hypertonie te verminderen.</a:t>
            </a:r>
          </a:p>
          <a:p>
            <a:pPr marL="534988" indent="-352425">
              <a:lnSpc>
                <a:spcPct val="105000"/>
              </a:lnSpc>
              <a:spcBef>
                <a:spcPts val="1000"/>
              </a:spcBef>
              <a:buClr>
                <a:srgbClr val="2F5496"/>
              </a:buClr>
              <a:buSzPct val="100000"/>
              <a:buFont typeface="Wingdings" panose="05000000000000000000" pitchFamily="2" charset="2"/>
              <a:buChar char="§"/>
            </a:pPr>
            <a:r>
              <a:rPr lang="nl-BE" sz="1800" b="1" dirty="0">
                <a:solidFill>
                  <a:srgbClr val="2F5496"/>
                </a:solidFill>
                <a:latin typeface="Calibri" panose="020F0502020204030204" pitchFamily="34" charset="0"/>
                <a:cs typeface="Calibri"/>
              </a:rPr>
              <a:t>+ nociceptief</a:t>
            </a:r>
            <a:r>
              <a:rPr lang="nl-BE" sz="1800" dirty="0">
                <a:solidFill>
                  <a:srgbClr val="2F5496"/>
                </a:solidFill>
                <a:latin typeface="Calibri" panose="020F0502020204030204" pitchFamily="34" charset="0"/>
                <a:cs typeface="Calibri"/>
              </a:rPr>
              <a:t>. Geen reden om neuropatische pijnen te veronderstellen, hoewel mogelijk door bevalling -&gt; testen d.m.v. priktest en watje t.h.v. perineum i.f.v. vulvodynie. </a:t>
            </a:r>
          </a:p>
        </p:txBody>
      </p:sp>
    </p:spTree>
    <p:extLst>
      <p:ext uri="{BB962C8B-B14F-4D97-AF65-F5344CB8AC3E}">
        <p14:creationId xmlns:p14="http://schemas.microsoft.com/office/powerpoint/2010/main" val="2428759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6"/>
          <p:cNvSpPr txBox="1">
            <a:spLocks noGrp="1"/>
          </p:cNvSpPr>
          <p:nvPr>
            <p:ph type="title"/>
          </p:nvPr>
        </p:nvSpPr>
        <p:spPr>
          <a:xfrm>
            <a:off x="1397478" y="365125"/>
            <a:ext cx="995632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400"/>
              <a:buFont typeface="Calibri"/>
              <a:buNone/>
            </a:pPr>
            <a:r>
              <a:rPr lang="nl-NL" dirty="0"/>
              <a:t>Zijn de richtlijnen bekend? </a:t>
            </a:r>
            <a:br>
              <a:rPr lang="nl-NL" dirty="0"/>
            </a:br>
            <a:endParaRPr dirty="0"/>
          </a:p>
        </p:txBody>
      </p:sp>
      <p:sp>
        <p:nvSpPr>
          <p:cNvPr id="134" name="Google Shape;134;p6"/>
          <p:cNvSpPr txBox="1">
            <a:spLocks noGrp="1"/>
          </p:cNvSpPr>
          <p:nvPr>
            <p:ph type="body" idx="1"/>
          </p:nvPr>
        </p:nvSpPr>
        <p:spPr>
          <a:xfrm>
            <a:off x="1099457" y="1556658"/>
            <a:ext cx="10820399" cy="437741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F5496"/>
              </a:buClr>
              <a:buSzPts val="2800"/>
              <a:buNone/>
            </a:pPr>
            <a:endParaRPr dirty="0"/>
          </a:p>
          <a:p>
            <a:pPr marL="0" lvl="0" indent="0" algn="l" rtl="0">
              <a:lnSpc>
                <a:spcPct val="90000"/>
              </a:lnSpc>
              <a:spcBef>
                <a:spcPts val="1000"/>
              </a:spcBef>
              <a:spcAft>
                <a:spcPts val="0"/>
              </a:spcAft>
              <a:buClr>
                <a:srgbClr val="2F5496"/>
              </a:buClr>
              <a:buSzPts val="2800"/>
              <a:buNone/>
            </a:pPr>
            <a:endParaRPr dirty="0"/>
          </a:p>
          <a:p>
            <a:pPr marL="0" lvl="0" indent="0" algn="l" rtl="0">
              <a:lnSpc>
                <a:spcPct val="90000"/>
              </a:lnSpc>
              <a:spcBef>
                <a:spcPts val="1000"/>
              </a:spcBef>
              <a:spcAft>
                <a:spcPts val="0"/>
              </a:spcAft>
              <a:buClr>
                <a:srgbClr val="2F5496"/>
              </a:buClr>
              <a:buSzPts val="2800"/>
              <a:buNone/>
            </a:pPr>
            <a:endParaRPr dirty="0"/>
          </a:p>
        </p:txBody>
      </p:sp>
      <p:sp>
        <p:nvSpPr>
          <p:cNvPr id="135" name="Google Shape;135;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nl-NL"/>
              <a:t>6</a:t>
            </a:fld>
            <a:endParaRPr/>
          </a:p>
        </p:txBody>
      </p:sp>
      <p:sp>
        <p:nvSpPr>
          <p:cNvPr id="136" name="Google Shape;136;p6"/>
          <p:cNvSpPr txBox="1"/>
          <p:nvPr/>
        </p:nvSpPr>
        <p:spPr>
          <a:xfrm>
            <a:off x="1839686" y="2112963"/>
            <a:ext cx="8186057" cy="3600945"/>
          </a:xfrm>
          <a:prstGeom prst="rect">
            <a:avLst/>
          </a:prstGeom>
          <a:noFill/>
          <a:ln>
            <a:noFill/>
          </a:ln>
        </p:spPr>
        <p:txBody>
          <a:bodyPr spcFirstLastPara="1" wrap="square" lIns="91425" tIns="45700" rIns="91425" bIns="45700" anchor="t" anchorCtr="0">
            <a:spAutoFit/>
          </a:bodyPr>
          <a:lstStyle/>
          <a:p>
            <a:pPr algn="l"/>
            <a:r>
              <a:rPr lang="en-US" sz="2000" b="1" i="0" u="none" strike="noStrike" baseline="0"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Management of Low Back Pain: Do Physiotherapists Know the</a:t>
            </a:r>
          </a:p>
          <a:p>
            <a:pPr algn="l"/>
            <a:r>
              <a:rPr lang="nl-BE" sz="2000" b="1" i="0" u="none" strike="noStrike" baseline="0"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Evidence-Based Guidelines?</a:t>
            </a:r>
          </a:p>
          <a:p>
            <a:pPr algn="l"/>
            <a:r>
              <a:rPr lang="nl-BE" sz="2000" i="1" u="none" strike="noStrike" baseline="0"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Antoine </a:t>
            </a:r>
            <a:r>
              <a:rPr lang="nl-BE" sz="2000" i="1" u="none" strike="noStrike" baseline="0" dirty="0" err="1">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Fourré</a:t>
            </a:r>
            <a:r>
              <a:rPr lang="nl-BE" sz="2000" i="1" u="none" strike="noStrike" baseline="0"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 Rob Vanderstraeten, Laurence Ris, Hilde Bastiaens, Jozef Michielsen, Christophe </a:t>
            </a:r>
            <a:r>
              <a:rPr lang="nl-BE" sz="2000" i="1" u="none" strike="noStrike" baseline="0" dirty="0" err="1">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Demoulin</a:t>
            </a:r>
            <a:r>
              <a:rPr lang="nl-BE" sz="2000" i="1" u="none" strike="noStrike" baseline="0"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 Ben </a:t>
            </a:r>
            <a:r>
              <a:rPr lang="nl-BE" sz="2000" i="1" u="none" strike="noStrike" baseline="0" dirty="0" err="1">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Darlow</a:t>
            </a:r>
            <a:r>
              <a:rPr lang="nl-BE" sz="2000" i="1" u="none" strike="noStrike" baseline="0"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 and Nathalie </a:t>
            </a:r>
            <a:r>
              <a:rPr lang="nl-BE" sz="2000" i="1" u="none" strike="noStrike" baseline="0" dirty="0" err="1">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Roussel</a:t>
            </a:r>
            <a:r>
              <a:rPr lang="nl-BE" sz="2000" i="1" u="none" strike="noStrike" baseline="0"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 </a:t>
            </a:r>
          </a:p>
          <a:p>
            <a:pPr algn="l"/>
            <a:endParaRPr lang="nl-BE" sz="2000" i="1"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endParaRPr>
          </a:p>
          <a:p>
            <a:pPr marL="342900" indent="-342900" algn="l">
              <a:buFont typeface="Wingdings" panose="05000000000000000000" pitchFamily="2" charset="2"/>
              <a:buChar char="è"/>
            </a:pPr>
            <a:r>
              <a:rPr lang="nl-BE" sz="2000" i="1"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Het volledige artikel kunnen jullie raadplegen in de handleiding</a:t>
            </a:r>
          </a:p>
          <a:p>
            <a:pPr marL="342900" indent="-342900" algn="l">
              <a:buFont typeface="Wingdings" panose="05000000000000000000" pitchFamily="2" charset="2"/>
              <a:buChar char="è"/>
            </a:pPr>
            <a:r>
              <a:rPr lang="nl-BE" sz="2000" i="1"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Conclusie: slechts 1 op 3 kinesitherapeuten in België kent de richtlijnen rond lage rugpijn</a:t>
            </a:r>
          </a:p>
          <a:p>
            <a:pPr marL="342900" indent="-342900" algn="l">
              <a:buFont typeface="Wingdings" panose="05000000000000000000" pitchFamily="2" charset="2"/>
              <a:buChar char="è"/>
            </a:pPr>
            <a:r>
              <a:rPr lang="nl-BE" sz="2000" i="1"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Bijkomende vraag: hoeveel huisartsen kennen de richtlijnen?  </a:t>
            </a:r>
          </a:p>
          <a:p>
            <a:pPr marL="342900" indent="-342900" algn="l">
              <a:buFont typeface="Wingdings" panose="05000000000000000000" pitchFamily="2" charset="2"/>
              <a:buChar char="è"/>
            </a:pPr>
            <a:endParaRPr lang="nl-BE" sz="2000" i="1"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endParaRPr>
          </a:p>
          <a:p>
            <a:pPr marR="0" lvl="0" algn="l" rtl="0">
              <a:lnSpc>
                <a:spcPct val="100000"/>
              </a:lnSpc>
              <a:spcBef>
                <a:spcPts val="0"/>
              </a:spcBef>
              <a:spcAft>
                <a:spcPts val="0"/>
              </a:spcAft>
              <a:buClr>
                <a:srgbClr val="000000"/>
              </a:buClr>
              <a:buSzPts val="2800"/>
            </a:pPr>
            <a:r>
              <a:rPr lang="nl-NL" sz="2800" b="0" i="0" u="none" strike="noStrike" cap="none" dirty="0">
                <a:solidFill>
                  <a:schemeClr val="accent5">
                    <a:lumMod val="75000"/>
                  </a:schemeClr>
                </a:solidFill>
                <a:latin typeface="Calibri"/>
                <a:ea typeface="Calibri"/>
                <a:cs typeface="Calibri"/>
                <a:sym typeface="Calibri"/>
              </a:rPr>
              <a:t> </a:t>
            </a:r>
            <a:endParaRPr sz="2800" b="0" i="0" u="none" strike="noStrike" cap="none" dirty="0">
              <a:solidFill>
                <a:schemeClr val="accent5">
                  <a:lumMod val="75000"/>
                </a:schemeClr>
              </a:solidFill>
              <a:latin typeface="Calibri"/>
              <a:ea typeface="Calibri"/>
              <a:cs typeface="Calibri"/>
              <a:sym typeface="Calibri"/>
            </a:endParaRPr>
          </a:p>
        </p:txBody>
      </p:sp>
    </p:spTree>
    <p:extLst>
      <p:ext uri="{BB962C8B-B14F-4D97-AF65-F5344CB8AC3E}">
        <p14:creationId xmlns:p14="http://schemas.microsoft.com/office/powerpoint/2010/main" val="38998028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38"/>
          <p:cNvSpPr txBox="1">
            <a:spLocks noGrp="1"/>
          </p:cNvSpPr>
          <p:nvPr>
            <p:ph type="title"/>
          </p:nvPr>
        </p:nvSpPr>
        <p:spPr>
          <a:xfrm>
            <a:off x="1397478" y="365125"/>
            <a:ext cx="995632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400"/>
              <a:buFont typeface="Calibri"/>
              <a:buNone/>
            </a:pPr>
            <a:r>
              <a:rPr lang="nl-NL" dirty="0"/>
              <a:t>Casuïstiek:</a:t>
            </a:r>
            <a:br>
              <a:rPr lang="nl-NL" dirty="0"/>
            </a:br>
            <a:r>
              <a:rPr lang="nl-NL" b="1" dirty="0"/>
              <a:t>Pelvische therapie</a:t>
            </a:r>
            <a:endParaRPr b="1" dirty="0"/>
          </a:p>
        </p:txBody>
      </p:sp>
      <p:sp>
        <p:nvSpPr>
          <p:cNvPr id="453" name="Google Shape;453;p38"/>
          <p:cNvSpPr txBox="1">
            <a:spLocks noGrp="1"/>
          </p:cNvSpPr>
          <p:nvPr>
            <p:ph type="body" idx="1"/>
          </p:nvPr>
        </p:nvSpPr>
        <p:spPr>
          <a:xfrm>
            <a:off x="1478758" y="2102737"/>
            <a:ext cx="9956322" cy="400310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F5496"/>
              </a:buClr>
              <a:buSzPts val="1000"/>
              <a:buNone/>
            </a:pPr>
            <a:br>
              <a:rPr lang="nl-NL" sz="1000" dirty="0"/>
            </a:br>
            <a:br>
              <a:rPr lang="nl-NL" sz="1200" dirty="0"/>
            </a:br>
            <a:endParaRPr sz="1800" b="1" i="0" u="none" strike="noStrike" dirty="0">
              <a:latin typeface="Calibri"/>
              <a:ea typeface="Calibri"/>
              <a:cs typeface="Calibri"/>
              <a:sym typeface="Calibri"/>
            </a:endParaRPr>
          </a:p>
          <a:p>
            <a:pPr marL="228600" lvl="0" indent="-114300" algn="just" rtl="0">
              <a:lnSpc>
                <a:spcPct val="90000"/>
              </a:lnSpc>
              <a:spcBef>
                <a:spcPts val="0"/>
              </a:spcBef>
              <a:spcAft>
                <a:spcPts val="0"/>
              </a:spcAft>
              <a:buClr>
                <a:srgbClr val="2F5496"/>
              </a:buClr>
              <a:buSzPts val="1800"/>
              <a:buNone/>
            </a:pPr>
            <a:endParaRPr sz="1800" dirty="0"/>
          </a:p>
          <a:p>
            <a:pPr marL="0" lvl="0" indent="0" algn="just" rtl="0">
              <a:lnSpc>
                <a:spcPct val="90000"/>
              </a:lnSpc>
              <a:spcBef>
                <a:spcPts val="1200"/>
              </a:spcBef>
              <a:spcAft>
                <a:spcPts val="0"/>
              </a:spcAft>
              <a:buClr>
                <a:srgbClr val="2F5496"/>
              </a:buClr>
              <a:buSzPts val="1800"/>
              <a:buNone/>
            </a:pPr>
            <a:endParaRPr sz="1800" dirty="0"/>
          </a:p>
          <a:p>
            <a:pPr marL="0" lvl="0" indent="0" algn="just" rtl="0">
              <a:lnSpc>
                <a:spcPct val="90000"/>
              </a:lnSpc>
              <a:spcBef>
                <a:spcPts val="2400"/>
              </a:spcBef>
              <a:spcAft>
                <a:spcPts val="0"/>
              </a:spcAft>
              <a:buClr>
                <a:srgbClr val="2F5496"/>
              </a:buClr>
              <a:buSzPts val="2800"/>
              <a:buNone/>
            </a:pPr>
            <a:endParaRPr dirty="0"/>
          </a:p>
        </p:txBody>
      </p:sp>
      <p:sp>
        <p:nvSpPr>
          <p:cNvPr id="454" name="Google Shape;454;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nl-NL"/>
              <a:t>60</a:t>
            </a:fld>
            <a:endParaRPr dirty="0"/>
          </a:p>
        </p:txBody>
      </p:sp>
      <p:sp>
        <p:nvSpPr>
          <p:cNvPr id="455" name="Google Shape;455;p38"/>
          <p:cNvSpPr txBox="1"/>
          <p:nvPr/>
        </p:nvSpPr>
        <p:spPr>
          <a:xfrm>
            <a:off x="1397479" y="1941195"/>
            <a:ext cx="9315764" cy="2376123"/>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nl-BE" sz="1700" b="1" kern="1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H</a:t>
            </a:r>
            <a:r>
              <a:rPr lang="nl-BE" sz="1700" b="1" kern="1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oe gaat het nu met de patiënt?  </a:t>
            </a:r>
            <a:endParaRPr lang="nl-BE" sz="1700" kern="1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1700" kern="100" dirty="0">
                <a:solidFill>
                  <a:schemeClr val="accent1">
                    <a:lumMod val="50000"/>
                  </a:schemeClr>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Op korte termijn heeft ze de mobiliteit van haar lage rug en bekken verbeterd door middel van thuisoefeningen. Ze merkt eveneens dat </a:t>
            </a:r>
            <a:r>
              <a:rPr lang="nl-BE" sz="1700" kern="100" dirty="0">
                <a:solidFill>
                  <a:schemeClr val="accent1">
                    <a:lumMod val="50000"/>
                  </a:schemeClr>
                </a:solidFill>
                <a:highlight>
                  <a:srgbClr val="FFFFFF"/>
                </a:highlight>
                <a:latin typeface="Calibri" panose="020F0502020204030204" pitchFamily="34" charset="0"/>
                <a:ea typeface="Calibri" panose="020F0502020204030204" pitchFamily="34" charset="0"/>
                <a:cs typeface="Calibri" panose="020F0502020204030204" pitchFamily="34" charset="0"/>
              </a:rPr>
              <a:t>ze </a:t>
            </a:r>
            <a:r>
              <a:rPr lang="nl-BE" sz="1700" kern="100" dirty="0">
                <a:solidFill>
                  <a:schemeClr val="accent1">
                    <a:lumMod val="50000"/>
                  </a:schemeClr>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haar bekkenbodem geleidelijk meer ontspant. Echter, de drukte van het dagelijkse leven bemoeilijkt de consistentie in het toepassen van deze oefeningen. Gelukkig bieden tweewekelijkse sessies bij de kinesitherapeut goede ondersteuning en kan dit op langere termijn afgebouwd worden.  </a:t>
            </a:r>
            <a:endParaRPr lang="nl-BE" sz="1700" kern="1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nl-BE" sz="1800" kern="1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412597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39"/>
          <p:cNvSpPr txBox="1">
            <a:spLocks noGrp="1"/>
          </p:cNvSpPr>
          <p:nvPr>
            <p:ph type="subTitle" idx="1"/>
          </p:nvPr>
        </p:nvSpPr>
        <p:spPr>
          <a:xfrm>
            <a:off x="970721" y="4300446"/>
            <a:ext cx="10250557" cy="50682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C00000"/>
              </a:buClr>
              <a:buSzPts val="4000"/>
              <a:buNone/>
            </a:pPr>
            <a:r>
              <a:rPr lang="nl-NL" dirty="0"/>
              <a:t>Bedankt voor jullie deelname! </a:t>
            </a:r>
            <a:endParaRPr dirty="0"/>
          </a:p>
        </p:txBody>
      </p:sp>
      <p:sp>
        <p:nvSpPr>
          <p:cNvPr id="461" name="Google Shape;461;p39"/>
          <p:cNvSpPr txBox="1">
            <a:spLocks noGrp="1"/>
          </p:cNvSpPr>
          <p:nvPr>
            <p:ph type="sldNum" idx="4294967295"/>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nl-NL"/>
              <a:t>61</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6"/>
          <p:cNvSpPr txBox="1">
            <a:spLocks noGrp="1"/>
          </p:cNvSpPr>
          <p:nvPr>
            <p:ph type="title"/>
          </p:nvPr>
        </p:nvSpPr>
        <p:spPr>
          <a:xfrm>
            <a:off x="1397478" y="365125"/>
            <a:ext cx="995632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400"/>
              <a:buFont typeface="Calibri"/>
              <a:buNone/>
            </a:pPr>
            <a:r>
              <a:rPr lang="nl-NL"/>
              <a:t>Medische beeldvorming: </a:t>
            </a:r>
            <a:br>
              <a:rPr lang="nl-NL"/>
            </a:br>
            <a:endParaRPr/>
          </a:p>
        </p:txBody>
      </p:sp>
      <p:sp>
        <p:nvSpPr>
          <p:cNvPr id="134" name="Google Shape;134;p6"/>
          <p:cNvSpPr txBox="1">
            <a:spLocks noGrp="1"/>
          </p:cNvSpPr>
          <p:nvPr>
            <p:ph type="body" idx="1"/>
          </p:nvPr>
        </p:nvSpPr>
        <p:spPr>
          <a:xfrm>
            <a:off x="1295878" y="1789683"/>
            <a:ext cx="9956322" cy="414439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F5496"/>
              </a:buClr>
              <a:buSzPts val="2800"/>
              <a:buNone/>
            </a:pPr>
            <a:endParaRPr dirty="0"/>
          </a:p>
          <a:p>
            <a:pPr marL="0" lvl="0" indent="0" algn="l" rtl="0">
              <a:lnSpc>
                <a:spcPct val="90000"/>
              </a:lnSpc>
              <a:spcBef>
                <a:spcPts val="1000"/>
              </a:spcBef>
              <a:spcAft>
                <a:spcPts val="0"/>
              </a:spcAft>
              <a:buClr>
                <a:srgbClr val="2F5496"/>
              </a:buClr>
              <a:buSzPts val="2800"/>
              <a:buNone/>
            </a:pPr>
            <a:endParaRPr dirty="0"/>
          </a:p>
          <a:p>
            <a:pPr marL="0" lvl="0" indent="0" algn="l" rtl="0">
              <a:lnSpc>
                <a:spcPct val="90000"/>
              </a:lnSpc>
              <a:spcBef>
                <a:spcPts val="1000"/>
              </a:spcBef>
              <a:spcAft>
                <a:spcPts val="0"/>
              </a:spcAft>
              <a:buClr>
                <a:srgbClr val="2F5496"/>
              </a:buClr>
              <a:buSzPts val="2800"/>
              <a:buNone/>
            </a:pPr>
            <a:endParaRPr dirty="0"/>
          </a:p>
        </p:txBody>
      </p:sp>
      <p:sp>
        <p:nvSpPr>
          <p:cNvPr id="135" name="Google Shape;135;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nl-NL"/>
              <a:t>7</a:t>
            </a:fld>
            <a:endParaRPr/>
          </a:p>
        </p:txBody>
      </p:sp>
      <p:sp>
        <p:nvSpPr>
          <p:cNvPr id="136" name="Google Shape;136;p6"/>
          <p:cNvSpPr txBox="1"/>
          <p:nvPr/>
        </p:nvSpPr>
        <p:spPr>
          <a:xfrm>
            <a:off x="1941418" y="2474933"/>
            <a:ext cx="7685314" cy="867890"/>
          </a:xfrm>
          <a:prstGeom prst="rect">
            <a:avLst/>
          </a:prstGeom>
          <a:noFill/>
          <a:ln>
            <a:noFill/>
          </a:ln>
        </p:spPr>
        <p:txBody>
          <a:bodyPr spcFirstLastPara="1" wrap="square" lIns="91425" tIns="45700" rIns="91425" bIns="45700" anchor="t" anchorCtr="0">
            <a:spAutoFit/>
          </a:bodyPr>
          <a:lstStyle/>
          <a:p>
            <a:pPr marL="457200" indent="-457200">
              <a:lnSpc>
                <a:spcPct val="90000"/>
              </a:lnSpc>
              <a:buClr>
                <a:srgbClr val="2F5496"/>
              </a:buClr>
              <a:buSzPts val="2800"/>
              <a:buFont typeface="Wingdings" panose="05000000000000000000" pitchFamily="2" charset="2"/>
              <a:buChar char="§"/>
            </a:pPr>
            <a:r>
              <a:rPr lang="nl-NL" sz="2800" dirty="0">
                <a:solidFill>
                  <a:srgbClr val="2F5496"/>
                </a:solidFill>
                <a:latin typeface="Calibri"/>
                <a:ea typeface="Calibri"/>
                <a:cs typeface="Calibri"/>
                <a:sym typeface="Calibri"/>
              </a:rPr>
              <a:t>Wel of geen beeldvorming?</a:t>
            </a:r>
            <a:endParaRPr sz="2800" dirty="0">
              <a:solidFill>
                <a:srgbClr val="2F5496"/>
              </a:solidFill>
              <a:latin typeface="Calibri"/>
              <a:ea typeface="Calibri"/>
              <a:cs typeface="Calibri"/>
              <a:sym typeface="Calibri"/>
            </a:endParaRPr>
          </a:p>
          <a:p>
            <a:pPr marL="457200" indent="-457200">
              <a:lnSpc>
                <a:spcPct val="90000"/>
              </a:lnSpc>
              <a:buClr>
                <a:srgbClr val="2F5496"/>
              </a:buClr>
              <a:buSzPts val="2800"/>
              <a:buFont typeface="Wingdings" panose="05000000000000000000" pitchFamily="2" charset="2"/>
              <a:buChar char="§"/>
            </a:pPr>
            <a:r>
              <a:rPr lang="nl-NL" sz="2800" dirty="0">
                <a:solidFill>
                  <a:srgbClr val="2F5496"/>
                </a:solidFill>
                <a:latin typeface="Calibri"/>
                <a:ea typeface="Calibri"/>
                <a:cs typeface="Calibri"/>
                <a:sym typeface="Calibri"/>
              </a:rPr>
              <a:t>Hoe pakken jullie dit momenteel aan?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52"/>
          <p:cNvSpPr txBox="1">
            <a:spLocks noGrp="1"/>
          </p:cNvSpPr>
          <p:nvPr>
            <p:ph type="title"/>
          </p:nvPr>
        </p:nvSpPr>
        <p:spPr>
          <a:xfrm>
            <a:off x="1397478" y="365125"/>
            <a:ext cx="995632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400"/>
              <a:buFont typeface="Calibri"/>
              <a:buNone/>
            </a:pPr>
            <a:r>
              <a:rPr lang="nl-NL"/>
              <a:t>Nationale richtlijnen kinesitherapie (KCE): </a:t>
            </a:r>
            <a:br>
              <a:rPr lang="nl-NL"/>
            </a:br>
            <a:endParaRPr/>
          </a:p>
        </p:txBody>
      </p:sp>
      <p:sp>
        <p:nvSpPr>
          <p:cNvPr id="142" name="Google Shape;142;p52"/>
          <p:cNvSpPr txBox="1">
            <a:spLocks noGrp="1"/>
          </p:cNvSpPr>
          <p:nvPr>
            <p:ph type="body" idx="1"/>
          </p:nvPr>
        </p:nvSpPr>
        <p:spPr>
          <a:xfrm>
            <a:off x="1295878" y="1789683"/>
            <a:ext cx="9956322" cy="414439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F5496"/>
              </a:buClr>
              <a:buSzPts val="2800"/>
              <a:buNone/>
            </a:pPr>
            <a:endParaRPr/>
          </a:p>
          <a:p>
            <a:pPr marL="0" lvl="0" indent="0" algn="l" rtl="0">
              <a:lnSpc>
                <a:spcPct val="90000"/>
              </a:lnSpc>
              <a:spcBef>
                <a:spcPts val="1000"/>
              </a:spcBef>
              <a:spcAft>
                <a:spcPts val="0"/>
              </a:spcAft>
              <a:buClr>
                <a:srgbClr val="2F5496"/>
              </a:buClr>
              <a:buSzPts val="2800"/>
              <a:buNone/>
            </a:pPr>
            <a:endParaRPr/>
          </a:p>
          <a:p>
            <a:pPr marL="0" lvl="0" indent="0" algn="l" rtl="0">
              <a:lnSpc>
                <a:spcPct val="90000"/>
              </a:lnSpc>
              <a:spcBef>
                <a:spcPts val="1000"/>
              </a:spcBef>
              <a:spcAft>
                <a:spcPts val="0"/>
              </a:spcAft>
              <a:buClr>
                <a:srgbClr val="2F5496"/>
              </a:buClr>
              <a:buSzPts val="2800"/>
              <a:buNone/>
            </a:pPr>
            <a:endParaRPr/>
          </a:p>
        </p:txBody>
      </p:sp>
      <p:sp>
        <p:nvSpPr>
          <p:cNvPr id="143" name="Google Shape;143;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nl-NL"/>
              <a:t>8</a:t>
            </a:fld>
            <a:endParaRPr/>
          </a:p>
        </p:txBody>
      </p:sp>
      <p:pic>
        <p:nvPicPr>
          <p:cNvPr id="144" name="Google Shape;144;p52"/>
          <p:cNvPicPr preferRelativeResize="0"/>
          <p:nvPr/>
        </p:nvPicPr>
        <p:blipFill rotWithShape="1">
          <a:blip r:embed="rId3">
            <a:alphaModFix/>
          </a:blip>
          <a:srcRect/>
          <a:stretch/>
        </p:blipFill>
        <p:spPr>
          <a:xfrm>
            <a:off x="2236734" y="1104882"/>
            <a:ext cx="6880226" cy="666432"/>
          </a:xfrm>
          <a:prstGeom prst="rect">
            <a:avLst/>
          </a:prstGeom>
          <a:noFill/>
          <a:ln>
            <a:noFill/>
          </a:ln>
        </p:spPr>
      </p:pic>
      <p:pic>
        <p:nvPicPr>
          <p:cNvPr id="145" name="Google Shape;145;p52" descr="A diagram of a self management&#10;&#10;Description automatically generated with medium confidence"/>
          <p:cNvPicPr preferRelativeResize="0"/>
          <p:nvPr/>
        </p:nvPicPr>
        <p:blipFill rotWithShape="1">
          <a:blip r:embed="rId4">
            <a:alphaModFix/>
          </a:blip>
          <a:srcRect/>
          <a:stretch/>
        </p:blipFill>
        <p:spPr>
          <a:xfrm>
            <a:off x="2236734" y="1752945"/>
            <a:ext cx="6902266" cy="409910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7"/>
          <p:cNvSpPr txBox="1">
            <a:spLocks noGrp="1"/>
          </p:cNvSpPr>
          <p:nvPr>
            <p:ph type="title"/>
          </p:nvPr>
        </p:nvSpPr>
        <p:spPr>
          <a:xfrm>
            <a:off x="1397478" y="365125"/>
            <a:ext cx="995632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400"/>
              <a:buFont typeface="Calibri"/>
              <a:buNone/>
            </a:pPr>
            <a:r>
              <a:rPr lang="nl-NL"/>
              <a:t>Nationale richtlijnen kinesitherapie (KCE): </a:t>
            </a:r>
            <a:br>
              <a:rPr lang="nl-NL"/>
            </a:br>
            <a:endParaRPr/>
          </a:p>
        </p:txBody>
      </p:sp>
      <p:sp>
        <p:nvSpPr>
          <p:cNvPr id="151" name="Google Shape;151;p7"/>
          <p:cNvSpPr txBox="1">
            <a:spLocks noGrp="1"/>
          </p:cNvSpPr>
          <p:nvPr>
            <p:ph type="body" idx="1"/>
          </p:nvPr>
        </p:nvSpPr>
        <p:spPr>
          <a:xfrm>
            <a:off x="-1211375" y="365125"/>
            <a:ext cx="11112300" cy="48165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F5496"/>
              </a:buClr>
              <a:buSzPts val="2800"/>
              <a:buNone/>
            </a:pPr>
            <a:r>
              <a:rPr lang="nl-NL"/>
              <a:t>                                       </a:t>
            </a:r>
            <a:endParaRPr/>
          </a:p>
          <a:p>
            <a:pPr marL="0" lvl="0" indent="0" algn="l" rtl="0">
              <a:lnSpc>
                <a:spcPct val="90000"/>
              </a:lnSpc>
              <a:spcBef>
                <a:spcPts val="1000"/>
              </a:spcBef>
              <a:spcAft>
                <a:spcPts val="0"/>
              </a:spcAft>
              <a:buClr>
                <a:srgbClr val="2F5496"/>
              </a:buClr>
              <a:buSzPts val="2800"/>
              <a:buNone/>
            </a:pPr>
            <a:endParaRPr/>
          </a:p>
          <a:p>
            <a:pPr marL="0" lvl="0" indent="0" algn="l" rtl="0">
              <a:lnSpc>
                <a:spcPct val="90000"/>
              </a:lnSpc>
              <a:spcBef>
                <a:spcPts val="1000"/>
              </a:spcBef>
              <a:spcAft>
                <a:spcPts val="0"/>
              </a:spcAft>
              <a:buClr>
                <a:srgbClr val="2F5496"/>
              </a:buClr>
              <a:buSzPts val="2800"/>
              <a:buNone/>
            </a:pPr>
            <a:endParaRPr/>
          </a:p>
        </p:txBody>
      </p:sp>
      <p:sp>
        <p:nvSpPr>
          <p:cNvPr id="152" name="Google Shape;15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nl-NL"/>
              <a:t>9</a:t>
            </a:fld>
            <a:endParaRPr/>
          </a:p>
        </p:txBody>
      </p:sp>
      <p:pic>
        <p:nvPicPr>
          <p:cNvPr id="153" name="Google Shape;153;p7" descr="A white card with blue text&#10;&#10;Description automatically generated"/>
          <p:cNvPicPr preferRelativeResize="0"/>
          <p:nvPr/>
        </p:nvPicPr>
        <p:blipFill rotWithShape="1">
          <a:blip r:embed="rId3">
            <a:alphaModFix/>
          </a:blip>
          <a:srcRect/>
          <a:stretch/>
        </p:blipFill>
        <p:spPr>
          <a:xfrm>
            <a:off x="1397478" y="2029261"/>
            <a:ext cx="5660731" cy="1927577"/>
          </a:xfrm>
          <a:prstGeom prst="rect">
            <a:avLst/>
          </a:prstGeom>
          <a:noFill/>
          <a:ln>
            <a:noFill/>
          </a:ln>
        </p:spPr>
      </p:pic>
      <p:pic>
        <p:nvPicPr>
          <p:cNvPr id="154" name="Google Shape;154;p7" descr="A screenshot of a computer&#10;&#10;Description automatically generated"/>
          <p:cNvPicPr preferRelativeResize="0"/>
          <p:nvPr/>
        </p:nvPicPr>
        <p:blipFill rotWithShape="1">
          <a:blip r:embed="rId4">
            <a:alphaModFix/>
          </a:blip>
          <a:srcRect/>
          <a:stretch/>
        </p:blipFill>
        <p:spPr>
          <a:xfrm>
            <a:off x="7320280" y="1202841"/>
            <a:ext cx="2580639" cy="5020149"/>
          </a:xfrm>
          <a:prstGeom prst="rect">
            <a:avLst/>
          </a:prstGeom>
          <a:noFill/>
          <a:ln>
            <a:noFill/>
          </a:ln>
        </p:spPr>
      </p:pic>
      <p:sp>
        <p:nvSpPr>
          <p:cNvPr id="2" name="Tekstvak 1">
            <a:extLst>
              <a:ext uri="{FF2B5EF4-FFF2-40B4-BE49-F238E27FC236}">
                <a16:creationId xmlns:a16="http://schemas.microsoft.com/office/drawing/2014/main" id="{1EC0E24C-9DED-D94F-8B44-20654457D139}"/>
              </a:ext>
            </a:extLst>
          </p:cNvPr>
          <p:cNvSpPr txBox="1"/>
          <p:nvPr/>
        </p:nvSpPr>
        <p:spPr>
          <a:xfrm>
            <a:off x="1750142" y="5034116"/>
            <a:ext cx="4994788" cy="723275"/>
          </a:xfrm>
          <a:prstGeom prst="rect">
            <a:avLst/>
          </a:prstGeom>
          <a:noFill/>
        </p:spPr>
        <p:txBody>
          <a:bodyPr wrap="square" rtlCol="0">
            <a:spAutoFit/>
          </a:bodyPr>
          <a:lstStyle/>
          <a:p>
            <a:r>
              <a:rPr lang="nl-BE" sz="900" dirty="0">
                <a:latin typeface="Calibri" panose="020F0502020204030204" pitchFamily="34" charset="0"/>
                <a:ea typeface="Calibri" panose="020F0502020204030204" pitchFamily="34" charset="0"/>
                <a:cs typeface="Calibri" panose="020F0502020204030204" pitchFamily="34" charset="0"/>
              </a:rPr>
              <a:t>Meer info: </a:t>
            </a:r>
            <a:r>
              <a:rPr lang="nl-BE" sz="900" dirty="0">
                <a:latin typeface="Calibri" panose="020F0502020204030204" pitchFamily="34" charset="0"/>
                <a:ea typeface="Calibri" panose="020F0502020204030204" pitchFamily="34" charset="0"/>
                <a:cs typeface="Calibri" panose="020F0502020204030204" pitchFamily="34" charset="0"/>
                <a:hlinkClick r:id="rId5"/>
              </a:rPr>
              <a:t>https://kce.fgov.be/sites/default/files/2021-11/KCE_287A_Lage_rugpijn_en_radiculaire_pijn_Samenvatting.pdf</a:t>
            </a:r>
            <a:endParaRPr lang="nl-BE" sz="900" dirty="0">
              <a:latin typeface="Calibri" panose="020F0502020204030204" pitchFamily="34" charset="0"/>
              <a:ea typeface="Calibri" panose="020F0502020204030204" pitchFamily="34" charset="0"/>
              <a:cs typeface="Calibri" panose="020F0502020204030204" pitchFamily="34" charset="0"/>
            </a:endParaRPr>
          </a:p>
          <a:p>
            <a:endParaRPr lang="nl-BE" sz="900" dirty="0">
              <a:latin typeface="Calibri" panose="020F0502020204030204" pitchFamily="34" charset="0"/>
              <a:ea typeface="Calibri" panose="020F0502020204030204" pitchFamily="34" charset="0"/>
              <a:cs typeface="Calibri" panose="020F0502020204030204" pitchFamily="34" charset="0"/>
            </a:endParaRPr>
          </a:p>
          <a:p>
            <a:endParaRPr lang="nl-BE" dirty="0"/>
          </a:p>
        </p:txBody>
      </p:sp>
    </p:spTree>
  </p:cSld>
  <p:clrMapOvr>
    <a:masterClrMapping/>
  </p:clrMapOvr>
</p:sld>
</file>

<file path=ppt/theme/theme1.xml><?xml version="1.0" encoding="utf-8"?>
<a:theme xmlns:a="http://schemas.openxmlformats.org/drawingml/2006/main" name="Kantoorthema">
  <a:themeElements>
    <a:clrScheme name="Kanto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1040</TotalTime>
  <Words>4763</Words>
  <Application>Microsoft Office PowerPoint</Application>
  <PresentationFormat>Breedbeeld</PresentationFormat>
  <Paragraphs>509</Paragraphs>
  <Slides>61</Slides>
  <Notes>61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61</vt:i4>
      </vt:variant>
    </vt:vector>
  </HeadingPairs>
  <TitlesOfParts>
    <vt:vector size="66" baseType="lpstr">
      <vt:lpstr>Wingdings</vt:lpstr>
      <vt:lpstr>Calibri</vt:lpstr>
      <vt:lpstr>Arial</vt:lpstr>
      <vt:lpstr>Noto Sans Symbols</vt:lpstr>
      <vt:lpstr>Kantoorthema</vt:lpstr>
      <vt:lpstr>PowerPoint-presentatie</vt:lpstr>
      <vt:lpstr>Hoe ziet deze bijeenkomst eruit?</vt:lpstr>
      <vt:lpstr>Kennismaking:  Tafelronde</vt:lpstr>
      <vt:lpstr>Bespreking Lage rugpijn </vt:lpstr>
      <vt:lpstr>PowerPoint-presentatie</vt:lpstr>
      <vt:lpstr>Zijn de richtlijnen bekend?  </vt:lpstr>
      <vt:lpstr>Medische beeldvorming:  </vt:lpstr>
      <vt:lpstr>Nationale richtlijnen kinesitherapie (KCE):  </vt:lpstr>
      <vt:lpstr>Nationale richtlijnen kinesitherapie (KCE):  </vt:lpstr>
      <vt:lpstr>Nationale richtlijnen kinesitherapie (KCE):   </vt:lpstr>
      <vt:lpstr>Nationale richtlijnen kinesitherapie (KCE):   </vt:lpstr>
      <vt:lpstr>Nationale richtlijnen kinesitherapie (KCE):   </vt:lpstr>
      <vt:lpstr>Internationale richtlijnen kinesitherapie:     </vt:lpstr>
      <vt:lpstr>Richtlijnen eerstelijnszorg:    </vt:lpstr>
      <vt:lpstr>PowerPoint-presentatie</vt:lpstr>
      <vt:lpstr>Welke soorten pijn zijn er? </vt:lpstr>
      <vt:lpstr>PowerPoint-presentatie</vt:lpstr>
      <vt:lpstr>Competentieprofiel: Sportkinesitherapie </vt:lpstr>
      <vt:lpstr>Competentieprofiel: Fasciatherapie  </vt:lpstr>
      <vt:lpstr>Competentieprofiel: Manuele therapie </vt:lpstr>
      <vt:lpstr>Competentieprofiel: Pelvische therapie </vt:lpstr>
      <vt:lpstr>De mythes over lage rugpijn ontkracht:  </vt:lpstr>
      <vt:lpstr>De mythes over lage rugpijn ontkracht:   </vt:lpstr>
      <vt:lpstr>De mythes over lage rugpijn ontkracht:   </vt:lpstr>
      <vt:lpstr>De mythes over lage rugpijn ontkracht:   </vt:lpstr>
      <vt:lpstr>Extra: mythes over nociplastische pijn  </vt:lpstr>
      <vt:lpstr>PowerPoint-presentatie</vt:lpstr>
      <vt:lpstr>Casuïstiek: Sportkinesitherapie</vt:lpstr>
      <vt:lpstr>Casuïstiek: Sportkinesitherapie</vt:lpstr>
      <vt:lpstr>Casuïstiek: Sportkinesitherapie</vt:lpstr>
      <vt:lpstr>Casuïstiek: Sportkinesitherapie</vt:lpstr>
      <vt:lpstr>Casuïstiek: Sportkinesitherapie</vt:lpstr>
      <vt:lpstr>Casuïstiek: Sportkinesitherapie</vt:lpstr>
      <vt:lpstr>Casuïstiek: Sportkinesitherapie</vt:lpstr>
      <vt:lpstr>Casuïstiek: Sportkinesitherapie</vt:lpstr>
      <vt:lpstr>Casuïstiek: Sportkinesitherapie</vt:lpstr>
      <vt:lpstr>Casuïstiek: Fasciatherapie </vt:lpstr>
      <vt:lpstr>Casuïstiek: Fasciatherapie </vt:lpstr>
      <vt:lpstr>Casuïstiek: Fasciatherapie </vt:lpstr>
      <vt:lpstr>Casuïstiek: Fasciatherapie </vt:lpstr>
      <vt:lpstr>Casuïstiek: Fasciatherapie </vt:lpstr>
      <vt:lpstr>Casuïstiek: Fasciatherapie </vt:lpstr>
      <vt:lpstr>Casuïstiek: Fasciatherapie </vt:lpstr>
      <vt:lpstr>Casuïstiek: Fasciatherapie </vt:lpstr>
      <vt:lpstr>Casuïstiek: Fasciatherapie </vt:lpstr>
      <vt:lpstr>Casuïstiek: Fasciatherapie </vt:lpstr>
      <vt:lpstr>Casuïstiek: Fasciatherapie </vt:lpstr>
      <vt:lpstr>Casuïstiek: Fasciatherapie </vt:lpstr>
      <vt:lpstr>Casuïstiek: Manuele therapie</vt:lpstr>
      <vt:lpstr>Casuïstiek: Manuele therapie</vt:lpstr>
      <vt:lpstr>Casuïstiek: Manuele therapie</vt:lpstr>
      <vt:lpstr>Casuïstiek: Manuele therapie</vt:lpstr>
      <vt:lpstr>Casuïstiek: Manuele therapie</vt:lpstr>
      <vt:lpstr>Casuïstiek: Manuele therapie</vt:lpstr>
      <vt:lpstr>Casuïstiek: Pelvische therapie</vt:lpstr>
      <vt:lpstr>Casuïstiek: Pelvische therapie</vt:lpstr>
      <vt:lpstr>Casuïstiek: Pelvische therapie</vt:lpstr>
      <vt:lpstr>Casuïstiek: Pelvische therapie</vt:lpstr>
      <vt:lpstr>Casuïstiek: Pelvische therapie</vt:lpstr>
      <vt:lpstr>Casuïstiek: Pelvische therapie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Sita Vreeling</dc:creator>
  <cp:lastModifiedBy>Alev Akin</cp:lastModifiedBy>
  <cp:revision>62</cp:revision>
  <cp:lastPrinted>2024-04-16T07:44:03Z</cp:lastPrinted>
  <dcterms:created xsi:type="dcterms:W3CDTF">2020-08-24T09:17:30Z</dcterms:created>
  <dcterms:modified xsi:type="dcterms:W3CDTF">2024-06-11T07:21:00Z</dcterms:modified>
</cp:coreProperties>
</file>