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801" r:id="rId3"/>
  </p:sldMasterIdLst>
  <p:notesMasterIdLst>
    <p:notesMasterId r:id="rId16"/>
  </p:notesMasterIdLst>
  <p:handoutMasterIdLst>
    <p:handoutMasterId r:id="rId17"/>
  </p:handoutMasterIdLst>
  <p:sldIdLst>
    <p:sldId id="287" r:id="rId4"/>
    <p:sldId id="301" r:id="rId5"/>
    <p:sldId id="292" r:id="rId6"/>
    <p:sldId id="293" r:id="rId7"/>
    <p:sldId id="303" r:id="rId8"/>
    <p:sldId id="294" r:id="rId9"/>
    <p:sldId id="295" r:id="rId10"/>
    <p:sldId id="296" r:id="rId11"/>
    <p:sldId id="297" r:id="rId12"/>
    <p:sldId id="298" r:id="rId13"/>
    <p:sldId id="299" r:id="rId14"/>
    <p:sldId id="300" r:id="rId1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0" autoAdjust="0"/>
  </p:normalViewPr>
  <p:slideViewPr>
    <p:cSldViewPr>
      <p:cViewPr varScale="1">
        <p:scale>
          <a:sx n="77" d="100"/>
          <a:sy n="77" d="100"/>
        </p:scale>
        <p:origin x="78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605EF6-9FEE-4DFA-B454-9EA6B1B15C61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099600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C85EE8-4C28-4C39-8D04-DEC330A22593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062539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819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3A22A95-BDF5-40D5-B464-D1A34CABE36E}" type="slidenum">
              <a:rPr lang="nl-NL" altLang="nl-BE"/>
              <a:pPr eaLnBrk="1" hangingPunct="1"/>
              <a:t>1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27113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BCFEB4C-CC29-4747-9F22-08AE4F1F519F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20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00240"/>
            <a:ext cx="5111751" cy="41259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2000240"/>
            <a:ext cx="3008313" cy="41259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83BA-279D-430C-8EF5-04122120FAB3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E8B59-2CEA-43E6-9151-31581722834C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0246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484783"/>
            <a:ext cx="5486400" cy="38164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1094-EBF9-4251-8763-ED82BAF3F24F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BB582-E70D-4E99-B3EA-07DE86CA4FBF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66088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3758" cy="1143000"/>
          </a:xfrm>
        </p:spPr>
        <p:txBody>
          <a:bodyPr/>
          <a:lstStyle>
            <a:lvl1pPr>
              <a:defRPr baseline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28772-050A-47E9-843F-7FA204FAF96F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E1BCB-6BE0-4197-8E31-AEE6DFFA756E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65612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r">
              <a:defRPr sz="44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5E53D-9B36-4CDF-B572-06DC49554F58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FDFC8-A61B-463C-A847-D5CC686F5329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74406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slide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1"/>
          <p:cNvSpPr>
            <a:spLocks noGrp="1"/>
          </p:cNvSpPr>
          <p:nvPr>
            <p:ph type="pic" sz="quarter" idx="10"/>
          </p:nvPr>
        </p:nvSpPr>
        <p:spPr>
          <a:xfrm>
            <a:off x="0" y="-7104"/>
            <a:ext cx="9144000" cy="7020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>
              <a:buFont typeface="Arial"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Afbeelding 5" descr="AIN_LOGO_AIN_N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5135163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90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zaiek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3575097" y="3329940"/>
            <a:ext cx="2025055" cy="180721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5250144" y="0"/>
            <a:ext cx="1913858" cy="189996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1724026" y="0"/>
            <a:ext cx="3711976" cy="34290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708000" cy="342900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5436000" y="1730374"/>
            <a:ext cx="3708000" cy="3406775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Afbeelding 6" descr="AIN_LOGO_AIN_N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5135163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7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1"/>
          <p:cNvSpPr>
            <a:spLocks noGrp="1"/>
          </p:cNvSpPr>
          <p:nvPr>
            <p:ph type="pic" sz="quarter" idx="10"/>
          </p:nvPr>
        </p:nvSpPr>
        <p:spPr>
          <a:xfrm>
            <a:off x="0" y="-7104"/>
            <a:ext cx="9144000" cy="7020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>
              <a:buFont typeface="Arial"/>
              <a:buNone/>
              <a:defRPr/>
            </a:lvl1pPr>
          </a:lstStyle>
          <a:p>
            <a:endParaRPr lang="en-US"/>
          </a:p>
        </p:txBody>
      </p:sp>
      <p:pic>
        <p:nvPicPr>
          <p:cNvPr id="3" name="Afbeelding 2" descr="AIN_LOGO_AIN_N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350"/>
            <a:ext cx="1728000" cy="172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38" y="3435350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0"/>
          </p:nvPr>
        </p:nvSpPr>
        <p:spPr>
          <a:xfrm>
            <a:off x="0" y="-7104"/>
            <a:ext cx="9144000" cy="7020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>
              <a:buFont typeface="Arial"/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999" y="3435349"/>
            <a:ext cx="7497157" cy="1712913"/>
          </a:xfrm>
          <a:solidFill>
            <a:schemeClr val="bg1"/>
          </a:solidFill>
        </p:spPr>
        <p:txBody>
          <a:bodyPr lIns="720000" tIns="0" rIns="72000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Afbeelding 12" descr="AIN_LOGO_AIN_N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2" y="3435350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8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8837" y="746603"/>
            <a:ext cx="7437437" cy="553998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837" y="2231744"/>
            <a:ext cx="7437437" cy="17851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Afbeelding 7" descr="AIN_LOGO_AIN_N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5135163"/>
            <a:ext cx="864000" cy="864000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858837" y="1308414"/>
            <a:ext cx="7437438" cy="430887"/>
          </a:xfrm>
        </p:spPr>
        <p:txBody>
          <a:bodyPr/>
          <a:lstStyle>
            <a:lvl1pPr marL="0" indent="0">
              <a:buFont typeface="Arial"/>
              <a:buNone/>
              <a:defRPr sz="2800">
                <a:solidFill>
                  <a:srgbClr val="848484"/>
                </a:solidFill>
              </a:defRPr>
            </a:lvl1pPr>
          </a:lstStyle>
          <a:p>
            <a:pPr lvl="0"/>
            <a:r>
              <a:rPr lang="nl-NL" dirty="0"/>
              <a:t>tekststijl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4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6F8F2-D712-48F9-BD80-E8754A03D518}" type="datetimeFigureOut">
              <a:rPr lang="nl-BE" smtClean="0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4FAF-83FC-4633-8F61-4C4FE5B7FBDD}" type="slidenum">
              <a:rPr lang="nl-BE" altLang="nl-BE" smtClean="0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70864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46528C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1F40C-9947-4936-8778-A9770B5BB0A5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E6DC2-968E-4798-90EE-6ABFBCDCA401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82304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6F8F2-D712-48F9-BD80-E8754A03D518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C4FAF-83FC-4633-8F61-4C4FE5B7FBDD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62981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48" y="2714621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46528C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14348" y="1785927"/>
            <a:ext cx="7772400" cy="500066"/>
          </a:xfrm>
        </p:spPr>
        <p:txBody>
          <a:bodyPr anchor="b">
            <a:noAutofit/>
          </a:bodyPr>
          <a:lstStyle>
            <a:lvl1pPr marL="0" indent="0">
              <a:buNone/>
              <a:defRPr sz="4000">
                <a:solidFill>
                  <a:srgbClr val="46528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4BCF-6AD4-44FF-AEF4-4E5DCA13A1E1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5FCB2-2322-4A65-9B58-A482BB279654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98428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6B8F9-464B-4B15-BAE2-A68ED1B44D6D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336C6-8F1A-49B7-8B39-6E5B43E8BDFC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41083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6380D-FB8C-46FF-9DCD-C6D5304F9DB3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41BA6-552B-4E22-B7BF-8450E2A84EE7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06921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7072362" cy="1143000"/>
          </a:xfrm>
        </p:spPr>
        <p:txBody>
          <a:bodyPr/>
          <a:lstStyle>
            <a:lvl1pPr>
              <a:defRPr baseline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42F7-ECCF-4D78-A95B-4127F6400358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5D410-60FF-48B3-993D-65E61F0ACE61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97924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1FBF8-0A2B-4FAC-B601-54AB76F5A67C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28513-E937-4D96-8FFE-DB32CEFF0E5B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12105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2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7" descr="PowerPoint Kop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8" descr="PowerPoint Lij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86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nl-BE" altLang="nl-BE"/>
          </a:p>
        </p:txBody>
      </p:sp>
      <p:sp>
        <p:nvSpPr>
          <p:cNvPr id="205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modelstijlen te bewerken</a:t>
            </a:r>
          </a:p>
          <a:p>
            <a:pPr lvl="1"/>
            <a:r>
              <a:rPr lang="nl-NL" altLang="nl-BE" dirty="0"/>
              <a:t>Tweede niveau</a:t>
            </a:r>
          </a:p>
          <a:p>
            <a:pPr lvl="2"/>
            <a:r>
              <a:rPr lang="nl-NL" altLang="nl-BE" dirty="0"/>
              <a:t>Derde niveau</a:t>
            </a:r>
          </a:p>
          <a:p>
            <a:pPr lvl="3"/>
            <a:r>
              <a:rPr lang="nl-NL" altLang="nl-BE" dirty="0"/>
              <a:t>Vierde niveau</a:t>
            </a:r>
          </a:p>
          <a:p>
            <a:pPr lvl="4"/>
            <a:r>
              <a:rPr lang="nl-NL" altLang="nl-BE" dirty="0"/>
              <a:t>Vijfde niveau</a:t>
            </a:r>
            <a:endParaRPr lang="nl-BE" alt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B94A64E-B130-4A72-8858-6C6632EDB12A}" type="datetimeFigureOut">
              <a:rPr lang="nl-BE"/>
              <a:pPr>
                <a:defRPr/>
              </a:pPr>
              <a:t>24/11/2016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9D78165-D155-4119-B865-A63ED5618712}" type="slidenum">
              <a:rPr lang="nl-BE" altLang="nl-BE"/>
              <a:pPr/>
              <a:t>‹nr.›</a:t>
            </a:fld>
            <a:endParaRPr lang="nl-BE" altLang="nl-BE"/>
          </a:p>
        </p:txBody>
      </p:sp>
      <p:pic>
        <p:nvPicPr>
          <p:cNvPr id="2055" name="Afbeelding 6" descr="PowerPoint Kop Mast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Afbeelding 7" descr="PowerPoint Lijn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3D69B"/>
        </a:buClr>
        <a:buFont typeface="Arial" panose="020B0604020202020204" pitchFamily="34" charset="0"/>
        <a:buChar char="•"/>
        <a:defRPr sz="3200" kern="1200">
          <a:solidFill>
            <a:srgbClr val="46528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–"/>
        <a:defRPr sz="2800" kern="1200">
          <a:solidFill>
            <a:srgbClr val="46528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sz="2400" kern="1200">
          <a:solidFill>
            <a:srgbClr val="46528C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6528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46528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8837" y="746603"/>
            <a:ext cx="7437437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837" y="1828800"/>
            <a:ext cx="7437437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11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457200" rtl="0" eaLnBrk="1" latinLnBrk="0" hangingPunct="1">
        <a:spcBef>
          <a:spcPts val="0"/>
        </a:spcBef>
        <a:buSzPct val="100000"/>
        <a:buFontTx/>
        <a:buBlip>
          <a:blip r:embed="rId7"/>
        </a:buBlip>
        <a:defRPr sz="2000" kern="1200">
          <a:solidFill>
            <a:srgbClr val="085B65"/>
          </a:solidFill>
          <a:latin typeface="+mn-lt"/>
          <a:ea typeface="+mn-ea"/>
          <a:cs typeface="+mn-cs"/>
        </a:defRPr>
      </a:lvl1pPr>
      <a:lvl2pPr marL="808038" indent="-350838" algn="l" defTabSz="457200" rtl="0" eaLnBrk="1" latinLnBrk="0" hangingPunct="1">
        <a:spcBef>
          <a:spcPts val="0"/>
        </a:spcBef>
        <a:buSzPct val="100000"/>
        <a:buFontTx/>
        <a:buBlip>
          <a:blip r:embed="rId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5113" algn="l" defTabSz="457200" rtl="0" eaLnBrk="1" latinLnBrk="0" hangingPunct="1">
        <a:spcBef>
          <a:spcPts val="0"/>
        </a:spcBef>
        <a:buClr>
          <a:schemeClr val="tx1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5113" algn="l" defTabSz="457200" rtl="0" eaLnBrk="1" latinLnBrk="0" hangingPunct="1">
        <a:spcBef>
          <a:spcPts val="0"/>
        </a:spcBef>
        <a:buClr>
          <a:schemeClr val="tx1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265113" algn="l" defTabSz="457200" rtl="0" eaLnBrk="1" latinLnBrk="0" hangingPunct="1">
        <a:spcBef>
          <a:spcPts val="0"/>
        </a:spcBef>
        <a:buClr>
          <a:schemeClr val="tx1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9632" y="2420888"/>
            <a:ext cx="6400800" cy="7429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eaLnBrk="0" hangingPunct="0">
              <a:spcBef>
                <a:spcPct val="20000"/>
              </a:spcBef>
              <a:defRPr/>
            </a:pPr>
            <a:r>
              <a:rPr lang="nl-NL" altLang="nl-NL" sz="4800" kern="0" dirty="0">
                <a:latin typeface="+mn-lt"/>
                <a:cs typeface="+mn-cs"/>
              </a:rPr>
              <a:t>ARTS IN NOOD</a:t>
            </a:r>
          </a:p>
        </p:txBody>
      </p:sp>
      <p:sp>
        <p:nvSpPr>
          <p:cNvPr id="4099" name="Tekstvak 5"/>
          <p:cNvSpPr txBox="1">
            <a:spLocks noChangeArrowheads="1"/>
          </p:cNvSpPr>
          <p:nvPr/>
        </p:nvSpPr>
        <p:spPr bwMode="auto">
          <a:xfrm>
            <a:off x="1043608" y="3645024"/>
            <a:ext cx="69294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BE" altLang="nl-BE" sz="3200" dirty="0"/>
              <a:t>Kringvergadering 26 november 2016</a:t>
            </a:r>
          </a:p>
          <a:p>
            <a:pPr algn="ctr" eaLnBrk="1" hangingPunct="1"/>
            <a:endParaRPr lang="nl-BE" altLang="nl-BE" sz="3200" dirty="0"/>
          </a:p>
          <a:p>
            <a:pPr algn="ctr" eaLnBrk="1" hangingPunct="1"/>
            <a:r>
              <a:rPr lang="nl-BE" altLang="nl-BE" sz="3200" dirty="0"/>
              <a:t>DOMUS MEDICA</a:t>
            </a:r>
          </a:p>
          <a:p>
            <a:pPr algn="ctr" eaLnBrk="1" hangingPunct="1"/>
            <a:endParaRPr lang="nl-BE" altLang="nl-BE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/>
              <a:t>HULPPLATFORM</a:t>
            </a:r>
          </a:p>
        </p:txBody>
      </p:sp>
      <p:grpSp>
        <p:nvGrpSpPr>
          <p:cNvPr id="4" name="Groep 3"/>
          <p:cNvGrpSpPr/>
          <p:nvPr/>
        </p:nvGrpSpPr>
        <p:grpSpPr>
          <a:xfrm>
            <a:off x="167951" y="1922106"/>
            <a:ext cx="8406372" cy="4432041"/>
            <a:chOff x="167951" y="1922106"/>
            <a:chExt cx="8406372" cy="4432041"/>
          </a:xfrm>
        </p:grpSpPr>
        <p:sp>
          <p:nvSpPr>
            <p:cNvPr id="5" name="Rechthoek 4"/>
            <p:cNvSpPr/>
            <p:nvPr/>
          </p:nvSpPr>
          <p:spPr>
            <a:xfrm>
              <a:off x="167951" y="1922106"/>
              <a:ext cx="6876661" cy="4432041"/>
            </a:xfrm>
            <a:prstGeom prst="rect">
              <a:avLst/>
            </a:prstGeom>
            <a:noFill/>
            <a:ln w="34925" cap="rnd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6" name="Groep 5"/>
            <p:cNvGrpSpPr/>
            <p:nvPr/>
          </p:nvGrpSpPr>
          <p:grpSpPr>
            <a:xfrm>
              <a:off x="318642" y="2892900"/>
              <a:ext cx="2374644" cy="2563718"/>
              <a:chOff x="474678" y="2048911"/>
              <a:chExt cx="2899667" cy="2949509"/>
            </a:xfrm>
          </p:grpSpPr>
          <p:grpSp>
            <p:nvGrpSpPr>
              <p:cNvPr id="22" name="Groep 21"/>
              <p:cNvGrpSpPr/>
              <p:nvPr/>
            </p:nvGrpSpPr>
            <p:grpSpPr>
              <a:xfrm>
                <a:off x="961472" y="2048911"/>
                <a:ext cx="2412873" cy="2949509"/>
                <a:chOff x="1033121" y="2233258"/>
                <a:chExt cx="2412873" cy="1835723"/>
              </a:xfrm>
            </p:grpSpPr>
            <p:sp>
              <p:nvSpPr>
                <p:cNvPr id="24" name="Vrije vorm: vorm 23"/>
                <p:cNvSpPr/>
                <p:nvPr/>
              </p:nvSpPr>
              <p:spPr>
                <a:xfrm>
                  <a:off x="1704926" y="2233258"/>
                  <a:ext cx="1741068" cy="458930"/>
                </a:xfrm>
                <a:custGeom>
                  <a:avLst/>
                  <a:gdLst>
                    <a:gd name="connsiteX0" fmla="*/ 0 w 1741068"/>
                    <a:gd name="connsiteY0" fmla="*/ 45893 h 458930"/>
                    <a:gd name="connsiteX1" fmla="*/ 45893 w 1741068"/>
                    <a:gd name="connsiteY1" fmla="*/ 0 h 458930"/>
                    <a:gd name="connsiteX2" fmla="*/ 1695175 w 1741068"/>
                    <a:gd name="connsiteY2" fmla="*/ 0 h 458930"/>
                    <a:gd name="connsiteX3" fmla="*/ 1741068 w 1741068"/>
                    <a:gd name="connsiteY3" fmla="*/ 45893 h 458930"/>
                    <a:gd name="connsiteX4" fmla="*/ 1741068 w 1741068"/>
                    <a:gd name="connsiteY4" fmla="*/ 413037 h 458930"/>
                    <a:gd name="connsiteX5" fmla="*/ 1695175 w 1741068"/>
                    <a:gd name="connsiteY5" fmla="*/ 458930 h 458930"/>
                    <a:gd name="connsiteX6" fmla="*/ 45893 w 1741068"/>
                    <a:gd name="connsiteY6" fmla="*/ 458930 h 458930"/>
                    <a:gd name="connsiteX7" fmla="*/ 0 w 1741068"/>
                    <a:gd name="connsiteY7" fmla="*/ 413037 h 458930"/>
                    <a:gd name="connsiteX8" fmla="*/ 0 w 1741068"/>
                    <a:gd name="connsiteY8" fmla="*/ 45893 h 458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1068" h="458930">
                      <a:moveTo>
                        <a:pt x="0" y="45893"/>
                      </a:moveTo>
                      <a:cubicBezTo>
                        <a:pt x="0" y="20547"/>
                        <a:pt x="20547" y="0"/>
                        <a:pt x="45893" y="0"/>
                      </a:cubicBezTo>
                      <a:lnTo>
                        <a:pt x="1695175" y="0"/>
                      </a:lnTo>
                      <a:cubicBezTo>
                        <a:pt x="1720521" y="0"/>
                        <a:pt x="1741068" y="20547"/>
                        <a:pt x="1741068" y="45893"/>
                      </a:cubicBezTo>
                      <a:lnTo>
                        <a:pt x="1741068" y="413037"/>
                      </a:lnTo>
                      <a:cubicBezTo>
                        <a:pt x="1741068" y="438383"/>
                        <a:pt x="1720521" y="458930"/>
                        <a:pt x="1695175" y="458930"/>
                      </a:cubicBezTo>
                      <a:lnTo>
                        <a:pt x="45893" y="458930"/>
                      </a:lnTo>
                      <a:cubicBezTo>
                        <a:pt x="20547" y="458930"/>
                        <a:pt x="0" y="438383"/>
                        <a:pt x="0" y="413037"/>
                      </a:cubicBezTo>
                      <a:lnTo>
                        <a:pt x="0" y="45893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1542" tIns="51542" rIns="51542" bIns="51542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l-NL" sz="1000" dirty="0"/>
                    <a:t>HULPZOEKENDE </a:t>
                  </a:r>
                  <a:r>
                    <a:rPr lang="nl-NL" sz="1000" kern="1200" dirty="0"/>
                    <a:t>ARTS</a:t>
                  </a:r>
                </a:p>
              </p:txBody>
            </p:sp>
            <p:sp>
              <p:nvSpPr>
                <p:cNvPr id="25" name="Vrije vorm: vorm 24"/>
                <p:cNvSpPr/>
                <p:nvPr/>
              </p:nvSpPr>
              <p:spPr>
                <a:xfrm>
                  <a:off x="2472200" y="2720871"/>
                  <a:ext cx="206519" cy="172100"/>
                </a:xfrm>
                <a:custGeom>
                  <a:avLst/>
                  <a:gdLst>
                    <a:gd name="connsiteX0" fmla="*/ 0 w 172099"/>
                    <a:gd name="connsiteY0" fmla="*/ 41304 h 206518"/>
                    <a:gd name="connsiteX1" fmla="*/ 86050 w 172099"/>
                    <a:gd name="connsiteY1" fmla="*/ 41304 h 206518"/>
                    <a:gd name="connsiteX2" fmla="*/ 86050 w 172099"/>
                    <a:gd name="connsiteY2" fmla="*/ 0 h 206518"/>
                    <a:gd name="connsiteX3" fmla="*/ 172099 w 172099"/>
                    <a:gd name="connsiteY3" fmla="*/ 103259 h 206518"/>
                    <a:gd name="connsiteX4" fmla="*/ 86050 w 172099"/>
                    <a:gd name="connsiteY4" fmla="*/ 206518 h 206518"/>
                    <a:gd name="connsiteX5" fmla="*/ 86050 w 172099"/>
                    <a:gd name="connsiteY5" fmla="*/ 165214 h 206518"/>
                    <a:gd name="connsiteX6" fmla="*/ 0 w 172099"/>
                    <a:gd name="connsiteY6" fmla="*/ 165214 h 206518"/>
                    <a:gd name="connsiteX7" fmla="*/ 0 w 172099"/>
                    <a:gd name="connsiteY7" fmla="*/ 41304 h 20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099" h="206518">
                      <a:moveTo>
                        <a:pt x="137679" y="1"/>
                      </a:moveTo>
                      <a:lnTo>
                        <a:pt x="137679" y="103260"/>
                      </a:lnTo>
                      <a:lnTo>
                        <a:pt x="172099" y="103260"/>
                      </a:lnTo>
                      <a:lnTo>
                        <a:pt x="86050" y="206517"/>
                      </a:lnTo>
                      <a:lnTo>
                        <a:pt x="0" y="103260"/>
                      </a:lnTo>
                      <a:lnTo>
                        <a:pt x="34420" y="103260"/>
                      </a:lnTo>
                      <a:lnTo>
                        <a:pt x="34420" y="1"/>
                      </a:lnTo>
                      <a:lnTo>
                        <a:pt x="137679" y="1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41305" tIns="0" rIns="41304" bIns="51631" numCol="1" spcCol="1270" anchor="ctr" anchorCtr="0">
                  <a:noAutofit/>
                </a:bodyPr>
                <a:lstStyle/>
                <a:p>
                  <a:pPr marL="0" lvl="0" indent="0" algn="ctr" defTabSz="355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nl-NL" sz="800" kern="1200"/>
                </a:p>
              </p:txBody>
            </p:sp>
            <p:sp>
              <p:nvSpPr>
                <p:cNvPr id="26" name="Vrije vorm: vorm 25"/>
                <p:cNvSpPr/>
                <p:nvPr/>
              </p:nvSpPr>
              <p:spPr>
                <a:xfrm>
                  <a:off x="1033121" y="2907315"/>
                  <a:ext cx="1741068" cy="458930"/>
                </a:xfrm>
                <a:custGeom>
                  <a:avLst/>
                  <a:gdLst>
                    <a:gd name="connsiteX0" fmla="*/ 0 w 1741068"/>
                    <a:gd name="connsiteY0" fmla="*/ 45893 h 458930"/>
                    <a:gd name="connsiteX1" fmla="*/ 45893 w 1741068"/>
                    <a:gd name="connsiteY1" fmla="*/ 0 h 458930"/>
                    <a:gd name="connsiteX2" fmla="*/ 1695175 w 1741068"/>
                    <a:gd name="connsiteY2" fmla="*/ 0 h 458930"/>
                    <a:gd name="connsiteX3" fmla="*/ 1741068 w 1741068"/>
                    <a:gd name="connsiteY3" fmla="*/ 45893 h 458930"/>
                    <a:gd name="connsiteX4" fmla="*/ 1741068 w 1741068"/>
                    <a:gd name="connsiteY4" fmla="*/ 413037 h 458930"/>
                    <a:gd name="connsiteX5" fmla="*/ 1695175 w 1741068"/>
                    <a:gd name="connsiteY5" fmla="*/ 458930 h 458930"/>
                    <a:gd name="connsiteX6" fmla="*/ 45893 w 1741068"/>
                    <a:gd name="connsiteY6" fmla="*/ 458930 h 458930"/>
                    <a:gd name="connsiteX7" fmla="*/ 0 w 1741068"/>
                    <a:gd name="connsiteY7" fmla="*/ 413037 h 458930"/>
                    <a:gd name="connsiteX8" fmla="*/ 0 w 1741068"/>
                    <a:gd name="connsiteY8" fmla="*/ 45893 h 458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1068" h="458930">
                      <a:moveTo>
                        <a:pt x="0" y="45893"/>
                      </a:moveTo>
                      <a:cubicBezTo>
                        <a:pt x="0" y="20547"/>
                        <a:pt x="20547" y="0"/>
                        <a:pt x="45893" y="0"/>
                      </a:cubicBezTo>
                      <a:lnTo>
                        <a:pt x="1695175" y="0"/>
                      </a:lnTo>
                      <a:cubicBezTo>
                        <a:pt x="1720521" y="0"/>
                        <a:pt x="1741068" y="20547"/>
                        <a:pt x="1741068" y="45893"/>
                      </a:cubicBezTo>
                      <a:lnTo>
                        <a:pt x="1741068" y="413037"/>
                      </a:lnTo>
                      <a:cubicBezTo>
                        <a:pt x="1741068" y="438383"/>
                        <a:pt x="1720521" y="458930"/>
                        <a:pt x="1695175" y="458930"/>
                      </a:cubicBezTo>
                      <a:lnTo>
                        <a:pt x="45893" y="458930"/>
                      </a:lnTo>
                      <a:cubicBezTo>
                        <a:pt x="20547" y="458930"/>
                        <a:pt x="0" y="438383"/>
                        <a:pt x="0" y="413037"/>
                      </a:cubicBezTo>
                      <a:lnTo>
                        <a:pt x="0" y="45893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1542" tIns="51542" rIns="51542" bIns="51542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l-NL" sz="1000" kern="1200" dirty="0"/>
                    <a:t>PROJECT- COÖRDINATOR</a:t>
                  </a:r>
                </a:p>
              </p:txBody>
            </p:sp>
            <p:sp>
              <p:nvSpPr>
                <p:cNvPr id="27" name="Vrije vorm: vorm 26"/>
                <p:cNvSpPr/>
                <p:nvPr/>
              </p:nvSpPr>
              <p:spPr>
                <a:xfrm>
                  <a:off x="2472200" y="3409268"/>
                  <a:ext cx="206519" cy="172100"/>
                </a:xfrm>
                <a:custGeom>
                  <a:avLst/>
                  <a:gdLst>
                    <a:gd name="connsiteX0" fmla="*/ 0 w 172099"/>
                    <a:gd name="connsiteY0" fmla="*/ 41304 h 206518"/>
                    <a:gd name="connsiteX1" fmla="*/ 86050 w 172099"/>
                    <a:gd name="connsiteY1" fmla="*/ 41304 h 206518"/>
                    <a:gd name="connsiteX2" fmla="*/ 86050 w 172099"/>
                    <a:gd name="connsiteY2" fmla="*/ 0 h 206518"/>
                    <a:gd name="connsiteX3" fmla="*/ 172099 w 172099"/>
                    <a:gd name="connsiteY3" fmla="*/ 103259 h 206518"/>
                    <a:gd name="connsiteX4" fmla="*/ 86050 w 172099"/>
                    <a:gd name="connsiteY4" fmla="*/ 206518 h 206518"/>
                    <a:gd name="connsiteX5" fmla="*/ 86050 w 172099"/>
                    <a:gd name="connsiteY5" fmla="*/ 165214 h 206518"/>
                    <a:gd name="connsiteX6" fmla="*/ 0 w 172099"/>
                    <a:gd name="connsiteY6" fmla="*/ 165214 h 206518"/>
                    <a:gd name="connsiteX7" fmla="*/ 0 w 172099"/>
                    <a:gd name="connsiteY7" fmla="*/ 41304 h 20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099" h="206518">
                      <a:moveTo>
                        <a:pt x="137679" y="1"/>
                      </a:moveTo>
                      <a:lnTo>
                        <a:pt x="137679" y="103260"/>
                      </a:lnTo>
                      <a:lnTo>
                        <a:pt x="172099" y="103260"/>
                      </a:lnTo>
                      <a:lnTo>
                        <a:pt x="86050" y="206517"/>
                      </a:lnTo>
                      <a:lnTo>
                        <a:pt x="0" y="103260"/>
                      </a:lnTo>
                      <a:lnTo>
                        <a:pt x="34420" y="103260"/>
                      </a:lnTo>
                      <a:lnTo>
                        <a:pt x="34420" y="1"/>
                      </a:lnTo>
                      <a:lnTo>
                        <a:pt x="137679" y="1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41305" tIns="0" rIns="41304" bIns="51631" numCol="1" spcCol="1270" anchor="ctr" anchorCtr="0">
                  <a:noAutofit/>
                </a:bodyPr>
                <a:lstStyle/>
                <a:p>
                  <a:pPr marL="0" lvl="0" indent="0" algn="ctr" defTabSz="355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nl-NL" sz="800" kern="1200"/>
                </a:p>
              </p:txBody>
            </p:sp>
            <p:sp>
              <p:nvSpPr>
                <p:cNvPr id="28" name="Vrije vorm: vorm 27"/>
                <p:cNvSpPr/>
                <p:nvPr/>
              </p:nvSpPr>
              <p:spPr>
                <a:xfrm>
                  <a:off x="1704926" y="3610051"/>
                  <a:ext cx="1741068" cy="458930"/>
                </a:xfrm>
                <a:custGeom>
                  <a:avLst/>
                  <a:gdLst>
                    <a:gd name="connsiteX0" fmla="*/ 0 w 1741068"/>
                    <a:gd name="connsiteY0" fmla="*/ 45893 h 458930"/>
                    <a:gd name="connsiteX1" fmla="*/ 45893 w 1741068"/>
                    <a:gd name="connsiteY1" fmla="*/ 0 h 458930"/>
                    <a:gd name="connsiteX2" fmla="*/ 1695175 w 1741068"/>
                    <a:gd name="connsiteY2" fmla="*/ 0 h 458930"/>
                    <a:gd name="connsiteX3" fmla="*/ 1741068 w 1741068"/>
                    <a:gd name="connsiteY3" fmla="*/ 45893 h 458930"/>
                    <a:gd name="connsiteX4" fmla="*/ 1741068 w 1741068"/>
                    <a:gd name="connsiteY4" fmla="*/ 413037 h 458930"/>
                    <a:gd name="connsiteX5" fmla="*/ 1695175 w 1741068"/>
                    <a:gd name="connsiteY5" fmla="*/ 458930 h 458930"/>
                    <a:gd name="connsiteX6" fmla="*/ 45893 w 1741068"/>
                    <a:gd name="connsiteY6" fmla="*/ 458930 h 458930"/>
                    <a:gd name="connsiteX7" fmla="*/ 0 w 1741068"/>
                    <a:gd name="connsiteY7" fmla="*/ 413037 h 458930"/>
                    <a:gd name="connsiteX8" fmla="*/ 0 w 1741068"/>
                    <a:gd name="connsiteY8" fmla="*/ 45893 h 458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1068" h="458930">
                      <a:moveTo>
                        <a:pt x="0" y="45893"/>
                      </a:moveTo>
                      <a:cubicBezTo>
                        <a:pt x="0" y="20547"/>
                        <a:pt x="20547" y="0"/>
                        <a:pt x="45893" y="0"/>
                      </a:cubicBezTo>
                      <a:lnTo>
                        <a:pt x="1695175" y="0"/>
                      </a:lnTo>
                      <a:cubicBezTo>
                        <a:pt x="1720521" y="0"/>
                        <a:pt x="1741068" y="20547"/>
                        <a:pt x="1741068" y="45893"/>
                      </a:cubicBezTo>
                      <a:lnTo>
                        <a:pt x="1741068" y="413037"/>
                      </a:lnTo>
                      <a:cubicBezTo>
                        <a:pt x="1741068" y="438383"/>
                        <a:pt x="1720521" y="458930"/>
                        <a:pt x="1695175" y="458930"/>
                      </a:cubicBezTo>
                      <a:lnTo>
                        <a:pt x="45893" y="458930"/>
                      </a:lnTo>
                      <a:cubicBezTo>
                        <a:pt x="20547" y="458930"/>
                        <a:pt x="0" y="438383"/>
                        <a:pt x="0" y="413037"/>
                      </a:cubicBezTo>
                      <a:lnTo>
                        <a:pt x="0" y="45893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1542" tIns="51542" rIns="51542" bIns="51542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l-NL" sz="1000" kern="1200" dirty="0"/>
                    <a:t>VERTROUWENS-PERSOON</a:t>
                  </a:r>
                </a:p>
              </p:txBody>
            </p:sp>
          </p:grpSp>
          <p:sp>
            <p:nvSpPr>
              <p:cNvPr id="23" name="Pijl: gekromd links 22"/>
              <p:cNvSpPr/>
              <p:nvPr/>
            </p:nvSpPr>
            <p:spPr>
              <a:xfrm rot="10800000">
                <a:off x="474678" y="2316001"/>
                <a:ext cx="1158598" cy="2601232"/>
              </a:xfrm>
              <a:prstGeom prst="curved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oep 6"/>
            <p:cNvGrpSpPr/>
            <p:nvPr/>
          </p:nvGrpSpPr>
          <p:grpSpPr>
            <a:xfrm>
              <a:off x="3161903" y="2781684"/>
              <a:ext cx="2832741" cy="2867241"/>
              <a:chOff x="3469814" y="2192694"/>
              <a:chExt cx="3088433" cy="3079102"/>
            </a:xfrm>
          </p:grpSpPr>
          <p:sp>
            <p:nvSpPr>
              <p:cNvPr id="19" name="Ovaal 18"/>
              <p:cNvSpPr/>
              <p:nvPr/>
            </p:nvSpPr>
            <p:spPr>
              <a:xfrm>
                <a:off x="3469814" y="2192694"/>
                <a:ext cx="3088433" cy="307910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0" name="Vrije vorm: vorm 19"/>
              <p:cNvSpPr/>
              <p:nvPr/>
            </p:nvSpPr>
            <p:spPr>
              <a:xfrm>
                <a:off x="4065099" y="2740203"/>
                <a:ext cx="1741068" cy="737376"/>
              </a:xfrm>
              <a:custGeom>
                <a:avLst/>
                <a:gdLst>
                  <a:gd name="connsiteX0" fmla="*/ 0 w 1741068"/>
                  <a:gd name="connsiteY0" fmla="*/ 45893 h 458930"/>
                  <a:gd name="connsiteX1" fmla="*/ 45893 w 1741068"/>
                  <a:gd name="connsiteY1" fmla="*/ 0 h 458930"/>
                  <a:gd name="connsiteX2" fmla="*/ 1695175 w 1741068"/>
                  <a:gd name="connsiteY2" fmla="*/ 0 h 458930"/>
                  <a:gd name="connsiteX3" fmla="*/ 1741068 w 1741068"/>
                  <a:gd name="connsiteY3" fmla="*/ 45893 h 458930"/>
                  <a:gd name="connsiteX4" fmla="*/ 1741068 w 1741068"/>
                  <a:gd name="connsiteY4" fmla="*/ 413037 h 458930"/>
                  <a:gd name="connsiteX5" fmla="*/ 1695175 w 1741068"/>
                  <a:gd name="connsiteY5" fmla="*/ 458930 h 458930"/>
                  <a:gd name="connsiteX6" fmla="*/ 45893 w 1741068"/>
                  <a:gd name="connsiteY6" fmla="*/ 458930 h 458930"/>
                  <a:gd name="connsiteX7" fmla="*/ 0 w 1741068"/>
                  <a:gd name="connsiteY7" fmla="*/ 413037 h 458930"/>
                  <a:gd name="connsiteX8" fmla="*/ 0 w 1741068"/>
                  <a:gd name="connsiteY8" fmla="*/ 45893 h 458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1068" h="458930">
                    <a:moveTo>
                      <a:pt x="0" y="45893"/>
                    </a:moveTo>
                    <a:cubicBezTo>
                      <a:pt x="0" y="20547"/>
                      <a:pt x="20547" y="0"/>
                      <a:pt x="45893" y="0"/>
                    </a:cubicBezTo>
                    <a:lnTo>
                      <a:pt x="1695175" y="0"/>
                    </a:lnTo>
                    <a:cubicBezTo>
                      <a:pt x="1720521" y="0"/>
                      <a:pt x="1741068" y="20547"/>
                      <a:pt x="1741068" y="45893"/>
                    </a:cubicBezTo>
                    <a:lnTo>
                      <a:pt x="1741068" y="413037"/>
                    </a:lnTo>
                    <a:cubicBezTo>
                      <a:pt x="1741068" y="438383"/>
                      <a:pt x="1720521" y="458930"/>
                      <a:pt x="1695175" y="458930"/>
                    </a:cubicBezTo>
                    <a:lnTo>
                      <a:pt x="45893" y="458930"/>
                    </a:lnTo>
                    <a:cubicBezTo>
                      <a:pt x="20547" y="458930"/>
                      <a:pt x="0" y="438383"/>
                      <a:pt x="0" y="413037"/>
                    </a:cubicBezTo>
                    <a:lnTo>
                      <a:pt x="0" y="45893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542" tIns="51542" rIns="51542" bIns="51542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1000" dirty="0"/>
                  <a:t>HULPZOEKENDE ARTS</a:t>
                </a:r>
              </a:p>
            </p:txBody>
          </p:sp>
          <p:sp>
            <p:nvSpPr>
              <p:cNvPr id="21" name="Vrije vorm: vorm 20"/>
              <p:cNvSpPr/>
              <p:nvPr/>
            </p:nvSpPr>
            <p:spPr>
              <a:xfrm>
                <a:off x="3986591" y="3938761"/>
                <a:ext cx="1895784" cy="758202"/>
              </a:xfrm>
              <a:custGeom>
                <a:avLst/>
                <a:gdLst>
                  <a:gd name="connsiteX0" fmla="*/ 0 w 1741068"/>
                  <a:gd name="connsiteY0" fmla="*/ 45893 h 458930"/>
                  <a:gd name="connsiteX1" fmla="*/ 45893 w 1741068"/>
                  <a:gd name="connsiteY1" fmla="*/ 0 h 458930"/>
                  <a:gd name="connsiteX2" fmla="*/ 1695175 w 1741068"/>
                  <a:gd name="connsiteY2" fmla="*/ 0 h 458930"/>
                  <a:gd name="connsiteX3" fmla="*/ 1741068 w 1741068"/>
                  <a:gd name="connsiteY3" fmla="*/ 45893 h 458930"/>
                  <a:gd name="connsiteX4" fmla="*/ 1741068 w 1741068"/>
                  <a:gd name="connsiteY4" fmla="*/ 413037 h 458930"/>
                  <a:gd name="connsiteX5" fmla="*/ 1695175 w 1741068"/>
                  <a:gd name="connsiteY5" fmla="*/ 458930 h 458930"/>
                  <a:gd name="connsiteX6" fmla="*/ 45893 w 1741068"/>
                  <a:gd name="connsiteY6" fmla="*/ 458930 h 458930"/>
                  <a:gd name="connsiteX7" fmla="*/ 0 w 1741068"/>
                  <a:gd name="connsiteY7" fmla="*/ 413037 h 458930"/>
                  <a:gd name="connsiteX8" fmla="*/ 0 w 1741068"/>
                  <a:gd name="connsiteY8" fmla="*/ 45893 h 458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1068" h="458930">
                    <a:moveTo>
                      <a:pt x="0" y="45893"/>
                    </a:moveTo>
                    <a:cubicBezTo>
                      <a:pt x="0" y="20547"/>
                      <a:pt x="20547" y="0"/>
                      <a:pt x="45893" y="0"/>
                    </a:cubicBezTo>
                    <a:lnTo>
                      <a:pt x="1695175" y="0"/>
                    </a:lnTo>
                    <a:cubicBezTo>
                      <a:pt x="1720521" y="0"/>
                      <a:pt x="1741068" y="20547"/>
                      <a:pt x="1741068" y="45893"/>
                    </a:cubicBezTo>
                    <a:lnTo>
                      <a:pt x="1741068" y="413037"/>
                    </a:lnTo>
                    <a:cubicBezTo>
                      <a:pt x="1741068" y="438383"/>
                      <a:pt x="1720521" y="458930"/>
                      <a:pt x="1695175" y="458930"/>
                    </a:cubicBezTo>
                    <a:lnTo>
                      <a:pt x="45893" y="458930"/>
                    </a:lnTo>
                    <a:cubicBezTo>
                      <a:pt x="20547" y="458930"/>
                      <a:pt x="0" y="438383"/>
                      <a:pt x="0" y="413037"/>
                    </a:cubicBezTo>
                    <a:lnTo>
                      <a:pt x="0" y="45893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542" tIns="51542" rIns="51542" bIns="51542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l-NL" sz="1000" kern="1200" dirty="0"/>
                  <a:t>VERTROUWENSPERSOON</a:t>
                </a:r>
              </a:p>
            </p:txBody>
          </p:sp>
        </p:grpSp>
        <p:sp>
          <p:nvSpPr>
            <p:cNvPr id="9" name="Tekstvak 8"/>
            <p:cNvSpPr txBox="1"/>
            <p:nvPr/>
          </p:nvSpPr>
          <p:spPr>
            <a:xfrm>
              <a:off x="1477240" y="1996751"/>
              <a:ext cx="973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b="1" dirty="0"/>
                <a:t>Stap 1</a:t>
              </a: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4089654" y="2043841"/>
              <a:ext cx="973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b="1" dirty="0"/>
                <a:t>Stap 2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7600530" y="2043841"/>
              <a:ext cx="973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b="1" dirty="0"/>
                <a:t>Stap 3</a:t>
              </a: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7819053" y="2636912"/>
              <a:ext cx="345233" cy="3693319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BE" dirty="0"/>
                <a:t>HULPVERLENER</a:t>
              </a:r>
            </a:p>
            <a:p>
              <a:r>
                <a:rPr lang="nl-BE" dirty="0"/>
                <a:t>S</a:t>
              </a:r>
            </a:p>
          </p:txBody>
        </p:sp>
        <p:sp>
          <p:nvSpPr>
            <p:cNvPr id="13" name="Pijl: gestreept rechts 12"/>
            <p:cNvSpPr/>
            <p:nvPr/>
          </p:nvSpPr>
          <p:spPr>
            <a:xfrm>
              <a:off x="7161299" y="4086362"/>
              <a:ext cx="485191" cy="257883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14" name="Groep 13"/>
            <p:cNvGrpSpPr/>
            <p:nvPr/>
          </p:nvGrpSpPr>
          <p:grpSpPr>
            <a:xfrm>
              <a:off x="5360513" y="3659213"/>
              <a:ext cx="1987300" cy="1072214"/>
              <a:chOff x="5360513" y="3659213"/>
              <a:chExt cx="1987300" cy="1072214"/>
            </a:xfrm>
          </p:grpSpPr>
          <p:sp>
            <p:nvSpPr>
              <p:cNvPr id="17" name="Ovaal 16"/>
              <p:cNvSpPr/>
              <p:nvPr/>
            </p:nvSpPr>
            <p:spPr>
              <a:xfrm>
                <a:off x="5360513" y="3659213"/>
                <a:ext cx="1572142" cy="1072214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65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400" dirty="0"/>
              </a:p>
            </p:txBody>
          </p:sp>
          <p:sp>
            <p:nvSpPr>
              <p:cNvPr id="18" name="Tekstvak 17"/>
              <p:cNvSpPr txBox="1"/>
              <p:nvPr/>
            </p:nvSpPr>
            <p:spPr>
              <a:xfrm>
                <a:off x="5388384" y="4041431"/>
                <a:ext cx="19594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400" dirty="0">
                    <a:solidFill>
                      <a:schemeClr val="bg1"/>
                    </a:solidFill>
                  </a:rPr>
                  <a:t>PROBLEMATIEK</a:t>
                </a:r>
              </a:p>
            </p:txBody>
          </p:sp>
        </p:grpSp>
        <p:sp>
          <p:nvSpPr>
            <p:cNvPr id="15" name="Pijl: gestreept rechts 14"/>
            <p:cNvSpPr/>
            <p:nvPr/>
          </p:nvSpPr>
          <p:spPr>
            <a:xfrm rot="1049023">
              <a:off x="2827845" y="3162579"/>
              <a:ext cx="485191" cy="257883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Pijl: gestreept rechts 15"/>
            <p:cNvSpPr/>
            <p:nvPr/>
          </p:nvSpPr>
          <p:spPr>
            <a:xfrm rot="20370871">
              <a:off x="2803335" y="4965309"/>
              <a:ext cx="485191" cy="257883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127903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/>
              <a:t>HULPPLATFORM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58837" y="2231744"/>
            <a:ext cx="7437437" cy="3385542"/>
          </a:xfrm>
        </p:spPr>
        <p:txBody>
          <a:bodyPr/>
          <a:lstStyle/>
          <a:p>
            <a:r>
              <a:rPr lang="nl-BE" dirty="0"/>
              <a:t>VERTROUWENSPERSOON</a:t>
            </a:r>
          </a:p>
          <a:p>
            <a:pPr lvl="1"/>
            <a:r>
              <a:rPr lang="nl-BE" dirty="0"/>
              <a:t>ARTS</a:t>
            </a:r>
          </a:p>
          <a:p>
            <a:pPr lvl="1"/>
            <a:r>
              <a:rPr lang="nl-BE" dirty="0"/>
              <a:t>VERTROUWELIJK</a:t>
            </a:r>
          </a:p>
          <a:p>
            <a:pPr lvl="1"/>
            <a:r>
              <a:rPr lang="nl-BE" dirty="0"/>
              <a:t>EMPATHISCH</a:t>
            </a:r>
          </a:p>
          <a:p>
            <a:pPr lvl="1"/>
            <a:r>
              <a:rPr lang="nl-BE" dirty="0"/>
              <a:t>BEGELEIDER</a:t>
            </a:r>
          </a:p>
          <a:p>
            <a:pPr lvl="1"/>
            <a:r>
              <a:rPr lang="nl-BE" dirty="0"/>
              <a:t>NATIONAAL NETWERK</a:t>
            </a:r>
          </a:p>
          <a:p>
            <a:pPr lvl="1"/>
            <a:r>
              <a:rPr lang="nl-BE" dirty="0"/>
              <a:t>INTERVISIE &amp; OPLEIDING</a:t>
            </a:r>
          </a:p>
          <a:p>
            <a:pPr lvl="1"/>
            <a:r>
              <a:rPr lang="nl-BE" dirty="0"/>
              <a:t>ONDERSTEUNING</a:t>
            </a:r>
            <a:br>
              <a:rPr lang="nl-BE" dirty="0"/>
            </a:br>
            <a:endParaRPr lang="nl-BE" dirty="0"/>
          </a:p>
          <a:p>
            <a:r>
              <a:rPr lang="nl-BE" dirty="0"/>
              <a:t>FORMULIER KANDIDAAT</a:t>
            </a:r>
            <a:br>
              <a:rPr lang="nl-BE" dirty="0"/>
            </a:br>
            <a:r>
              <a:rPr lang="nl-BE" dirty="0"/>
              <a:t>VERTROUWENSPERSOON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246" y="1040837"/>
            <a:ext cx="3087266" cy="411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2" descr="210823S_1OR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r="6572"/>
          <a:stretch>
            <a:fillRect/>
          </a:stretch>
        </p:blipFill>
        <p:spPr>
          <a:xfrm>
            <a:off x="0" y="0"/>
            <a:ext cx="9195530" cy="70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/>
              <a:t>VOOR HULP EN INFO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 bwMode="auto">
          <a:xfrm>
            <a:off x="755796" y="1474609"/>
            <a:ext cx="3672408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D69B"/>
              </a:buClr>
              <a:buFont typeface="Arial" panose="020B0604020202020204" pitchFamily="34" charset="0"/>
              <a:buChar char="•"/>
              <a:defRPr sz="3200" kern="1200">
                <a:solidFill>
                  <a:srgbClr val="46528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46C0A"/>
              </a:buClr>
              <a:buFont typeface="Arial" panose="020B0604020202020204" pitchFamily="34" charset="0"/>
              <a:buChar char="–"/>
              <a:defRPr sz="2800" kern="1200">
                <a:solidFill>
                  <a:srgbClr val="46528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528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6528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46528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BE" sz="2800" b="1" dirty="0">
                <a:solidFill>
                  <a:schemeClr val="bg1"/>
                </a:solidFill>
              </a:rPr>
            </a:br>
            <a:endParaRPr lang="nl-BE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BE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2800" dirty="0">
                <a:solidFill>
                  <a:schemeClr val="bg1"/>
                </a:solidFill>
              </a:rPr>
              <a:t>info@artsinnood.be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bg1"/>
                </a:solidFill>
              </a:rPr>
              <a:t>www.artsinnood.be</a:t>
            </a:r>
            <a:br>
              <a:rPr lang="nl-BE" sz="2800" b="1" dirty="0">
                <a:solidFill>
                  <a:schemeClr val="bg1"/>
                </a:solidFill>
              </a:rPr>
            </a:br>
            <a:endParaRPr lang="nl-BE" sz="2800" b="1" dirty="0">
              <a:solidFill>
                <a:schemeClr val="bg1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755576" y="1673128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400" b="1" dirty="0">
                <a:solidFill>
                  <a:schemeClr val="bg1"/>
                </a:solidFill>
              </a:rPr>
              <a:t>0800 23 460</a:t>
            </a:r>
            <a:endParaRPr lang="nl-BE" sz="4400" b="1" dirty="0"/>
          </a:p>
        </p:txBody>
      </p:sp>
      <p:pic>
        <p:nvPicPr>
          <p:cNvPr id="10" name="Afbeelding 9" descr="AIN_LOGO_AIN_N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3675"/>
            <a:ext cx="1728000" cy="1728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0" y="435882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9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" r="2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BE" dirty="0"/>
              <a:t>PROJECT COÖRDINATOR</a:t>
            </a:r>
            <a:br>
              <a:rPr lang="nl-BE" dirty="0"/>
            </a:br>
            <a:r>
              <a:rPr lang="nl-BE" dirty="0"/>
              <a:t>KOEN MATTON</a:t>
            </a:r>
          </a:p>
        </p:txBody>
      </p:sp>
    </p:spTree>
    <p:extLst>
      <p:ext uri="{BB962C8B-B14F-4D97-AF65-F5344CB8AC3E}">
        <p14:creationId xmlns:p14="http://schemas.microsoft.com/office/powerpoint/2010/main" val="52219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58837" y="746603"/>
            <a:ext cx="7437437" cy="553998"/>
          </a:xfrm>
        </p:spPr>
        <p:txBody>
          <a:bodyPr/>
          <a:lstStyle/>
          <a:p>
            <a:r>
              <a:rPr lang="nl-BE" dirty="0"/>
              <a:t>Missie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844824"/>
            <a:ext cx="7437437" cy="4005568"/>
          </a:xfrm>
        </p:spPr>
        <p:txBody>
          <a:bodyPr>
            <a:normAutofit fontScale="40000" lnSpcReduction="20000"/>
          </a:bodyPr>
          <a:lstStyle/>
          <a:p>
            <a:r>
              <a:rPr lang="nl-BE" sz="5000" i="1" dirty="0"/>
              <a:t>ARTS IN NOOD </a:t>
            </a:r>
            <a:r>
              <a:rPr lang="nl-BE" sz="5000" dirty="0"/>
              <a:t>RICHT ZICH OP </a:t>
            </a:r>
          </a:p>
          <a:p>
            <a:endParaRPr lang="nl-BE" sz="5000" dirty="0"/>
          </a:p>
          <a:p>
            <a:pPr lvl="1"/>
            <a:r>
              <a:rPr lang="nl-BE" sz="5000" dirty="0"/>
              <a:t>PSYCHOSOCIALE PROBLEMEN</a:t>
            </a:r>
            <a:br>
              <a:rPr lang="nl-BE" sz="5000" dirty="0"/>
            </a:br>
            <a:r>
              <a:rPr lang="nl-BE" sz="5000" dirty="0"/>
              <a:t>VAN ARTSEN </a:t>
            </a:r>
          </a:p>
          <a:p>
            <a:pPr lvl="1"/>
            <a:endParaRPr lang="nl-BE" sz="5000" dirty="0"/>
          </a:p>
          <a:p>
            <a:pPr lvl="1"/>
            <a:r>
              <a:rPr lang="nl-BE" sz="5000" dirty="0"/>
              <a:t>DIE INVLOED KUNNEN HEBBEN</a:t>
            </a:r>
            <a:br>
              <a:rPr lang="nl-BE" sz="5000" dirty="0"/>
            </a:br>
            <a:r>
              <a:rPr lang="nl-BE" sz="5000" dirty="0"/>
              <a:t>OP DE KWALITEIT VAN DE ZORG</a:t>
            </a:r>
          </a:p>
          <a:p>
            <a:pPr lvl="1"/>
            <a:endParaRPr lang="nl-BE" sz="2000" dirty="0"/>
          </a:p>
          <a:p>
            <a:pPr marL="0" indent="0">
              <a:buNone/>
            </a:pPr>
            <a:endParaRPr lang="nl-BE" sz="5000" dirty="0"/>
          </a:p>
          <a:p>
            <a:r>
              <a:rPr lang="nl-BE" sz="5000" dirty="0"/>
              <a:t>TEN DIENSTE VAN </a:t>
            </a:r>
          </a:p>
          <a:p>
            <a:endParaRPr lang="nl-BE" sz="6200" dirty="0"/>
          </a:p>
          <a:p>
            <a:pPr lvl="1"/>
            <a:r>
              <a:rPr lang="nl-BE" sz="5000" dirty="0"/>
              <a:t>ALLE ARTSEN</a:t>
            </a:r>
          </a:p>
          <a:p>
            <a:pPr lvl="1"/>
            <a:endParaRPr lang="nl-BE" sz="5000" dirty="0"/>
          </a:p>
          <a:p>
            <a:pPr lvl="1"/>
            <a:r>
              <a:rPr lang="nl-BE" sz="5000" dirty="0"/>
              <a:t>ARTSEN IN OPLEIDING</a:t>
            </a:r>
          </a:p>
          <a:p>
            <a:pPr lvl="1"/>
            <a:endParaRPr lang="nl-BE" sz="5000" dirty="0"/>
          </a:p>
          <a:p>
            <a:pPr lvl="1"/>
            <a:r>
              <a:rPr lang="nl-BE" sz="5000" dirty="0"/>
              <a:t>STAGIAIR-ARTSEN</a:t>
            </a:r>
          </a:p>
          <a:p>
            <a:pPr marL="457200" lvl="1" indent="0">
              <a:buNone/>
            </a:pPr>
            <a:endParaRPr lang="nl-BE" sz="20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738" y="4869160"/>
            <a:ext cx="1221262" cy="122126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8837" y="746603"/>
            <a:ext cx="7437437" cy="553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nl-BE" dirty="0"/>
          </a:p>
        </p:txBody>
      </p:sp>
      <p:pic>
        <p:nvPicPr>
          <p:cNvPr id="10" name="Tijdelijke aanduiding voor afbeelding 2"/>
          <p:cNvPicPr>
            <a:picLocks noChangeAspect="1"/>
          </p:cNvPicPr>
          <p:nvPr/>
        </p:nvPicPr>
        <p:blipFill>
          <a:blip r:embed="rId3"/>
          <a:srcRect l="1832" r="1832"/>
          <a:stretch>
            <a:fillRect/>
          </a:stretch>
        </p:blipFill>
        <p:spPr>
          <a:xfrm>
            <a:off x="5862803" y="1844825"/>
            <a:ext cx="3291745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55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DOELSTELLINGEN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8837" y="2231744"/>
            <a:ext cx="7437437" cy="4221592"/>
          </a:xfrm>
        </p:spPr>
        <p:txBody>
          <a:bodyPr>
            <a:normAutofit fontScale="92500" lnSpcReduction="10000"/>
          </a:bodyPr>
          <a:lstStyle/>
          <a:p>
            <a:r>
              <a:rPr lang="nl-BE" sz="2200" dirty="0"/>
              <a:t>VERZAMELEN EN TER BESCHIKKING STELLEN VAN </a:t>
            </a:r>
            <a:r>
              <a:rPr lang="nl-BE" sz="2200" b="1" u="sng" dirty="0"/>
              <a:t>KENNIS</a:t>
            </a:r>
            <a:r>
              <a:rPr lang="nl-BE" sz="2200" dirty="0"/>
              <a:t> </a:t>
            </a:r>
            <a:br>
              <a:rPr lang="nl-BE" sz="2200" dirty="0"/>
            </a:br>
            <a:endParaRPr lang="nl-BE" sz="2200" dirty="0"/>
          </a:p>
          <a:p>
            <a:r>
              <a:rPr lang="nl-BE" sz="2200" b="1" u="sng" dirty="0"/>
              <a:t>SENSIBILISEREN</a:t>
            </a:r>
            <a:r>
              <a:rPr lang="nl-BE" sz="2200" dirty="0"/>
              <a:t> ROND EEN KWETSBAARDER IMAGO VAN DE ARTS EN EEN MEER OPEN COMMUNICATIE ONDER COLLEGA’S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ONDERSTEUNEN VAN DE IMPLEMENTATIE VAN </a:t>
            </a:r>
            <a:r>
              <a:rPr lang="nl-BE" sz="2200" b="1" u="sng" dirty="0"/>
              <a:t>PREVENTIE</a:t>
            </a:r>
            <a:r>
              <a:rPr lang="nl-BE" sz="2200" dirty="0"/>
              <a:t>MAATREGELEN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OPRICHTEN VAN EEN DISCREET EN VERTROUWELIJK </a:t>
            </a:r>
            <a:r>
              <a:rPr lang="nl-BE" sz="2200" b="1" u="sng" dirty="0"/>
              <a:t>HULPPLATFORM</a:t>
            </a:r>
            <a:br>
              <a:rPr lang="nl-BE" sz="2200" dirty="0"/>
            </a:br>
            <a:endParaRPr lang="nl-BE" sz="2200" dirty="0"/>
          </a:p>
          <a:p>
            <a:r>
              <a:rPr lang="nl-BE" sz="2200" b="1" dirty="0"/>
              <a:t>SAMENWERKEN</a:t>
            </a:r>
            <a:r>
              <a:rPr lang="nl-BE" sz="2200" dirty="0"/>
              <a:t> MET ALLE STAKEHOLDERS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0673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8837" y="2231744"/>
            <a:ext cx="7437437" cy="4221592"/>
          </a:xfrm>
        </p:spPr>
        <p:txBody>
          <a:bodyPr>
            <a:normAutofit fontScale="92500" lnSpcReduction="20000"/>
          </a:bodyPr>
          <a:lstStyle/>
          <a:p>
            <a:r>
              <a:rPr lang="nl-BE" sz="2200" dirty="0"/>
              <a:t>NATIONAAL PROJECT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VOOR ALLE ARTSEN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COÖRDINATIE MET PARTNER-PROJECTEN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AANSPREEKPUNT VOOR BELEIDSMAKERS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PROFESSIONELE STRUCTUUR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FINANCIËLE OMKADERING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RUIME SCOOP</a:t>
            </a:r>
            <a:br>
              <a:rPr lang="nl-BE" sz="2200" dirty="0"/>
            </a:br>
            <a:endParaRPr lang="nl-BE" sz="2200" dirty="0"/>
          </a:p>
          <a:p>
            <a:r>
              <a:rPr lang="nl-BE" sz="2200" dirty="0"/>
              <a:t>BIJSCHOLING VERTROUWENSARTSEN</a:t>
            </a:r>
            <a:br>
              <a:rPr lang="nl-BE" sz="2200" dirty="0"/>
            </a:br>
            <a:endParaRPr lang="nl-BE" dirty="0"/>
          </a:p>
        </p:txBody>
      </p:sp>
      <p:pic>
        <p:nvPicPr>
          <p:cNvPr id="5" name="Tijdelijke aanduiding voor afbeelding 5" descr="LR56667565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33313" r="57038" b="-62"/>
          <a:stretch/>
        </p:blipFill>
        <p:spPr>
          <a:xfrm>
            <a:off x="6567294" y="2780928"/>
            <a:ext cx="2576705" cy="2380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000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KENNIS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/>
          </p:nvPr>
        </p:nvSpPr>
        <p:spPr>
          <a:xfrm>
            <a:off x="858837" y="1308414"/>
            <a:ext cx="7437438" cy="738664"/>
          </a:xfrm>
        </p:spPr>
        <p:txBody>
          <a:bodyPr/>
          <a:lstStyle/>
          <a:p>
            <a:r>
              <a:rPr lang="nl-BE" sz="2000" dirty="0"/>
              <a:t>VERZAMELEN EN TER BESCHIKKING STELLEN VAN KENNIS</a:t>
            </a:r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9855" t="8984" r="15144" b="24523"/>
          <a:stretch/>
        </p:blipFill>
        <p:spPr>
          <a:xfrm>
            <a:off x="-36512" y="1844824"/>
            <a:ext cx="9217024" cy="4536462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4581534" y="3179673"/>
            <a:ext cx="711895" cy="2880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/>
          <p:cNvSpPr/>
          <p:nvPr/>
        </p:nvSpPr>
        <p:spPr>
          <a:xfrm rot="16200000">
            <a:off x="5936959" y="3425804"/>
            <a:ext cx="1950605" cy="122413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4499992" y="2532425"/>
            <a:ext cx="711895" cy="2880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6865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KENNIS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/>
              <a:t>VERZAMELEN EN TER BESCHIKKING STELLEN VAN KENNIS</a:t>
            </a:r>
            <a:endParaRPr lang="nl-BE" sz="2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l="7858" t="9510" r="17037" b="4756"/>
          <a:stretch/>
        </p:blipFill>
        <p:spPr>
          <a:xfrm>
            <a:off x="484" y="1331741"/>
            <a:ext cx="9154141" cy="5673660"/>
          </a:xfrm>
          <a:prstGeom prst="rect">
            <a:avLst/>
          </a:prstGeom>
        </p:spPr>
      </p:pic>
      <p:sp>
        <p:nvSpPr>
          <p:cNvPr id="10" name="Ovaal 9"/>
          <p:cNvSpPr/>
          <p:nvPr/>
        </p:nvSpPr>
        <p:spPr>
          <a:xfrm>
            <a:off x="2771800" y="3212976"/>
            <a:ext cx="6552728" cy="29523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397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SENSIBILISERING EN PREVENTIE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59" r="-10786" b="11268"/>
          <a:stretch/>
        </p:blipFill>
        <p:spPr>
          <a:xfrm>
            <a:off x="5882" y="1556792"/>
            <a:ext cx="10110734" cy="4464496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 rot="16200000">
            <a:off x="4859212" y="3263088"/>
            <a:ext cx="2886075" cy="244792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3851920" y="3062072"/>
            <a:ext cx="1063132" cy="4476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6588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/>
              <a:t>HULPPLATFORM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858837" y="2231744"/>
            <a:ext cx="7437437" cy="3693319"/>
          </a:xfrm>
        </p:spPr>
        <p:txBody>
          <a:bodyPr/>
          <a:lstStyle/>
          <a:p>
            <a:r>
              <a:rPr lang="nl-BE" dirty="0"/>
              <a:t>DOEL IS DE ARTS TE BEGELEIDEN NAAR HULP:</a:t>
            </a:r>
            <a:br>
              <a:rPr lang="nl-BE" dirty="0"/>
            </a:br>
            <a:endParaRPr lang="nl-BE" dirty="0"/>
          </a:p>
          <a:p>
            <a:pPr lvl="1"/>
            <a:r>
              <a:rPr lang="nl-BE" dirty="0"/>
              <a:t>BEROEPSGEHEIM</a:t>
            </a:r>
            <a:br>
              <a:rPr lang="nl-BE" dirty="0"/>
            </a:br>
            <a:endParaRPr lang="nl-BE" dirty="0"/>
          </a:p>
          <a:p>
            <a:pPr lvl="1"/>
            <a:r>
              <a:rPr lang="nl-BE" dirty="0"/>
              <a:t>IN VERTROUWEN</a:t>
            </a:r>
            <a:br>
              <a:rPr lang="nl-BE" dirty="0"/>
            </a:br>
            <a:endParaRPr lang="nl-BE" dirty="0"/>
          </a:p>
          <a:p>
            <a:pPr lvl="1"/>
            <a:r>
              <a:rPr lang="nl-BE" dirty="0"/>
              <a:t>LAAGDREMPELIG</a:t>
            </a:r>
            <a:br>
              <a:rPr lang="nl-BE" dirty="0"/>
            </a:br>
            <a:endParaRPr lang="nl-BE" dirty="0"/>
          </a:p>
          <a:p>
            <a:pPr lvl="1"/>
            <a:r>
              <a:rPr lang="nl-BE" dirty="0"/>
              <a:t>DISCREET</a:t>
            </a:r>
            <a:br>
              <a:rPr lang="nl-BE" dirty="0"/>
            </a:br>
            <a:endParaRPr lang="nl-BE" dirty="0"/>
          </a:p>
          <a:p>
            <a:pPr lvl="1"/>
            <a:r>
              <a:rPr lang="nl-BE" dirty="0"/>
              <a:t>VOLLEDIG GESCHEIDEN VAN HET DISCIPLINAIRE </a:t>
            </a:r>
          </a:p>
          <a:p>
            <a:pPr lvl="1"/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569328"/>
            <a:ext cx="3357195" cy="25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167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sjabloon_Domus_Medica">
  <a:themeElements>
    <a:clrScheme name="wvvh2003 1">
      <a:dk1>
        <a:srgbClr val="000000"/>
      </a:dk1>
      <a:lt1>
        <a:srgbClr val="FFFFFF"/>
      </a:lt1>
      <a:dk2>
        <a:srgbClr val="293868"/>
      </a:dk2>
      <a:lt2>
        <a:srgbClr val="D28700"/>
      </a:lt2>
      <a:accent1>
        <a:srgbClr val="AEC56D"/>
      </a:accent1>
      <a:accent2>
        <a:srgbClr val="A20033"/>
      </a:accent2>
      <a:accent3>
        <a:srgbClr val="ACAEB9"/>
      </a:accent3>
      <a:accent4>
        <a:srgbClr val="DADADA"/>
      </a:accent4>
      <a:accent5>
        <a:srgbClr val="D3DFBA"/>
      </a:accent5>
      <a:accent6>
        <a:srgbClr val="92002D"/>
      </a:accent6>
      <a:hlink>
        <a:srgbClr val="CCCCFF"/>
      </a:hlink>
      <a:folHlink>
        <a:srgbClr val="DED672"/>
      </a:folHlink>
    </a:clrScheme>
    <a:fontScheme name="wvvh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vvh2003 1">
        <a:dk1>
          <a:srgbClr val="000000"/>
        </a:dk1>
        <a:lt1>
          <a:srgbClr val="FFFFFF"/>
        </a:lt1>
        <a:dk2>
          <a:srgbClr val="293868"/>
        </a:dk2>
        <a:lt2>
          <a:srgbClr val="D28700"/>
        </a:lt2>
        <a:accent1>
          <a:srgbClr val="AEC56D"/>
        </a:accent1>
        <a:accent2>
          <a:srgbClr val="A20033"/>
        </a:accent2>
        <a:accent3>
          <a:srgbClr val="ACAEB9"/>
        </a:accent3>
        <a:accent4>
          <a:srgbClr val="DADADA"/>
        </a:accent4>
        <a:accent5>
          <a:srgbClr val="D3DFBA"/>
        </a:accent5>
        <a:accent6>
          <a:srgbClr val="92002D"/>
        </a:accent6>
        <a:hlink>
          <a:srgbClr val="CCCCFF"/>
        </a:hlink>
        <a:folHlink>
          <a:srgbClr val="DED67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M ppt sjabloon [Compatibiliteitsmodus]" id="{EEF600CC-584D-48B4-BDBD-1A01D818E112}" vid="{65E0FC0C-C573-4374-B788-C9E6F0AEFDFF}"/>
    </a:ext>
  </a:extLst>
</a:theme>
</file>

<file path=ppt/theme/theme2.xml><?xml version="1.0" encoding="utf-8"?>
<a:theme xmlns:a="http://schemas.openxmlformats.org/drawingml/2006/main" name="Volgendepaginas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M ppt sjabloon [Compatibiliteitsmodus]" id="{EEF600CC-584D-48B4-BDBD-1A01D818E112}" vid="{DCE87D9F-8409-4657-8550-1F81F03986E9}"/>
    </a:ext>
  </a:extLst>
</a:theme>
</file>

<file path=ppt/theme/theme3.xml><?xml version="1.0" encoding="utf-8"?>
<a:theme xmlns:a="http://schemas.openxmlformats.org/drawingml/2006/main" name="1_NL_AIN">
  <a:themeElements>
    <a:clrScheme name="AIN">
      <a:dk1>
        <a:srgbClr val="848484"/>
      </a:dk1>
      <a:lt1>
        <a:sysClr val="window" lastClr="FFFFFF"/>
      </a:lt1>
      <a:dk2>
        <a:srgbClr val="085B65"/>
      </a:dk2>
      <a:lt2>
        <a:srgbClr val="FFFFFF"/>
      </a:lt2>
      <a:accent1>
        <a:srgbClr val="085B65"/>
      </a:accent1>
      <a:accent2>
        <a:srgbClr val="419DD2"/>
      </a:accent2>
      <a:accent3>
        <a:srgbClr val="9BBB59"/>
      </a:accent3>
      <a:accent4>
        <a:srgbClr val="808080"/>
      </a:accent4>
      <a:accent5>
        <a:srgbClr val="AFAFAF"/>
      </a:accent5>
      <a:accent6>
        <a:srgbClr val="C8C8C8"/>
      </a:accent6>
      <a:hlink>
        <a:srgbClr val="808080"/>
      </a:hlink>
      <a:folHlink>
        <a:srgbClr val="808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 witte achtergrond ppt sjabloon</Template>
  <TotalTime>249</TotalTime>
  <Words>98</Words>
  <Application>Microsoft Office PowerPoint</Application>
  <PresentationFormat>Diavoorstelling (4:3)</PresentationFormat>
  <Paragraphs>76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Lucida Grande</vt:lpstr>
      <vt:lpstr>Presentatiesjabloon_Domus_Medica</vt:lpstr>
      <vt:lpstr>Volgendepaginas</vt:lpstr>
      <vt:lpstr>1_NL_AIN</vt:lpstr>
      <vt:lpstr>PowerPoint-presentatie</vt:lpstr>
      <vt:lpstr>PROJECT COÖRDINATOR KOEN MATTON</vt:lpstr>
      <vt:lpstr>Missie</vt:lpstr>
      <vt:lpstr>DOELSTELLINGEN</vt:lpstr>
      <vt:lpstr>voordelen</vt:lpstr>
      <vt:lpstr>KENNIS</vt:lpstr>
      <vt:lpstr>KENNIS</vt:lpstr>
      <vt:lpstr>SENSIBILISERING EN PREVENTIE</vt:lpstr>
      <vt:lpstr>HULPPLATFORM</vt:lpstr>
      <vt:lpstr>HULPPLATFORM</vt:lpstr>
      <vt:lpstr>HULPPLATFORM</vt:lpstr>
      <vt:lpstr>VOOR HULP EN INFO</vt:lpstr>
    </vt:vector>
  </TitlesOfParts>
  <Company>Domus Medica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Koen Matton</dc:creator>
  <cp:lastModifiedBy>Koen Matton</cp:lastModifiedBy>
  <cp:revision>29</cp:revision>
  <dcterms:created xsi:type="dcterms:W3CDTF">2016-11-22T10:09:28Z</dcterms:created>
  <dcterms:modified xsi:type="dcterms:W3CDTF">2016-11-24T16:10:26Z</dcterms:modified>
</cp:coreProperties>
</file>