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726" r:id="rId3"/>
  </p:sldMasterIdLst>
  <p:notesMasterIdLst>
    <p:notesMasterId r:id="rId35"/>
  </p:notesMasterIdLst>
  <p:handoutMasterIdLst>
    <p:handoutMasterId r:id="rId36"/>
  </p:handoutMasterIdLst>
  <p:sldIdLst>
    <p:sldId id="287" r:id="rId4"/>
    <p:sldId id="292" r:id="rId5"/>
    <p:sldId id="293" r:id="rId6"/>
    <p:sldId id="294" r:id="rId7"/>
    <p:sldId id="295" r:id="rId8"/>
    <p:sldId id="309" r:id="rId9"/>
    <p:sldId id="308" r:id="rId10"/>
    <p:sldId id="323" r:id="rId11"/>
    <p:sldId id="311" r:id="rId12"/>
    <p:sldId id="297" r:id="rId13"/>
    <p:sldId id="296" r:id="rId14"/>
    <p:sldId id="300" r:id="rId15"/>
    <p:sldId id="299" r:id="rId16"/>
    <p:sldId id="298" r:id="rId17"/>
    <p:sldId id="301" r:id="rId18"/>
    <p:sldId id="313" r:id="rId19"/>
    <p:sldId id="315" r:id="rId20"/>
    <p:sldId id="314" r:id="rId21"/>
    <p:sldId id="321" r:id="rId22"/>
    <p:sldId id="304" r:id="rId23"/>
    <p:sldId id="316" r:id="rId24"/>
    <p:sldId id="310" r:id="rId25"/>
    <p:sldId id="306" r:id="rId26"/>
    <p:sldId id="318" r:id="rId27"/>
    <p:sldId id="307" r:id="rId28"/>
    <p:sldId id="324" r:id="rId29"/>
    <p:sldId id="319" r:id="rId30"/>
    <p:sldId id="320" r:id="rId31"/>
    <p:sldId id="325" r:id="rId32"/>
    <p:sldId id="312" r:id="rId33"/>
    <p:sldId id="305" r:id="rId3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0" autoAdjust="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605EF6-9FEE-4DFA-B454-9EA6B1B15C61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9960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C85EE8-4C28-4C39-8D04-DEC330A2259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625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A22A95-BDF5-40D5-B464-D1A34CABE36E}" type="slidenum">
              <a:rPr lang="nl-NL" altLang="nl-BE"/>
              <a:pPr eaLnBrk="1" hangingPunct="1"/>
              <a:t>1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27113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CFEB4C-CC29-4747-9F22-08AE4F1F519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0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BB582-E70D-4E99-B3EA-07DE86CA4FB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6088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1BCB-6BE0-4197-8E31-AEE6DFFA756E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5612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r">
              <a:defRPr sz="4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DFC8-A61B-463C-A847-D5CC686F532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440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6528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F40C-9947-4936-8778-A9770B5BB0A5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6DC2-968E-4798-90EE-6ABFBCDCA40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2385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F8F2-D712-48F9-BD80-E8754A03D518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C4FAF-83FC-4633-8F61-4C4FE5B7FBDD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64811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71462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46528C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4348" y="1785927"/>
            <a:ext cx="7772400" cy="500066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4652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4BCF-6AD4-44FF-AEF4-4E5DCA13A1E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FCB2-2322-4A65-9B58-A482BB27965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3366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B8F9-464B-4B15-BAE2-A68ED1B44D6D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336C6-8F1A-49B7-8B39-6E5B43E8BDF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43611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380D-FB8C-46FF-9DCD-C6D5304F9DB3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1BA6-552B-4E22-B7BF-8450E2A84EE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45728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072362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42F7-ECCF-4D78-A95B-4127F6400358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5D410-60FF-48B3-993D-65E61F0ACE6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7531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FBF8-0A2B-4FAC-B601-54AB76F5A67C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28513-E937-4D96-8FFE-DB32CEFF0E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246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6528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6DC2-968E-4798-90EE-6ABFBCDCA40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2304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00240"/>
            <a:ext cx="5111751" cy="4125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2000240"/>
            <a:ext cx="3008313" cy="4125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83BA-279D-430C-8EF5-04122120FAB3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8B59-2CEA-43E6-9151-31581722834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9076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1094-EBF9-4251-8763-ED82BAF3F24F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BB582-E70D-4E99-B3EA-07DE86CA4FB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50071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8772-050A-47E9-843F-7FA204FAF96F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1BCB-6BE0-4197-8E31-AEE6DFFA756E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87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r">
              <a:defRPr sz="4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E53D-9B36-4CDF-B572-06DC49554F58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DFC8-A61B-463C-A847-D5CC686F5329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7730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C4FAF-83FC-4633-8F61-4C4FE5B7FBDD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2981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71462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46528C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4348" y="1785927"/>
            <a:ext cx="7772400" cy="500066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4652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FCB2-2322-4A65-9B58-A482BB27965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842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336C6-8F1A-49B7-8B39-6E5B43E8BDF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1083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1BA6-552B-4E22-B7BF-8450E2A84EE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0692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072362" cy="1143000"/>
          </a:xfrm>
        </p:spPr>
        <p:txBody>
          <a:bodyPr/>
          <a:lstStyle>
            <a:lvl1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5D410-60FF-48B3-993D-65E61F0ACE61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9792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28513-E937-4D96-8FFE-DB32CEFF0E5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2105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00240"/>
            <a:ext cx="5111751" cy="4125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2000240"/>
            <a:ext cx="3008313" cy="4125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8B59-2CEA-43E6-9151-31581722834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246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 descr="PowerPoint Kop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8" descr="PowerPoint Lij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 smtClean="0"/>
              <a:t>Klik om de modelstijlen te bewerken</a:t>
            </a:r>
          </a:p>
          <a:p>
            <a:pPr lvl="1"/>
            <a:r>
              <a:rPr lang="nl-NL" altLang="nl-BE" dirty="0" smtClean="0"/>
              <a:t>Tweede niveau</a:t>
            </a:r>
          </a:p>
          <a:p>
            <a:pPr lvl="2"/>
            <a:r>
              <a:rPr lang="nl-NL" altLang="nl-BE" dirty="0" smtClean="0"/>
              <a:t>Derde niveau</a:t>
            </a:r>
          </a:p>
          <a:p>
            <a:pPr lvl="3"/>
            <a:r>
              <a:rPr lang="nl-NL" altLang="nl-BE" dirty="0" smtClean="0"/>
              <a:t>Vierde niveau</a:t>
            </a:r>
          </a:p>
          <a:p>
            <a:pPr lvl="4"/>
            <a:r>
              <a:rPr lang="nl-NL" altLang="nl-BE" dirty="0" smtClean="0"/>
              <a:t>Vijfde niveau</a:t>
            </a:r>
            <a:endParaRPr lang="nl-BE" alt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D78165-D155-4119-B865-A63ED5618712}" type="slidenum">
              <a:rPr lang="nl-BE" altLang="nl-BE"/>
              <a:pPr/>
              <a:t>‹nr.›</a:t>
            </a:fld>
            <a:endParaRPr lang="nl-BE" altLang="nl-BE"/>
          </a:p>
        </p:txBody>
      </p:sp>
      <p:pic>
        <p:nvPicPr>
          <p:cNvPr id="2055" name="Afbeelding 6" descr="PowerPoint Kop Mas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Afbeelding 7" descr="PowerPoint Lij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3D69B"/>
        </a:buClr>
        <a:buFont typeface="Arial" panose="020B0604020202020204" pitchFamily="34" charset="0"/>
        <a:buChar char="•"/>
        <a:defRPr sz="3200" kern="1200">
          <a:solidFill>
            <a:srgbClr val="4652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–"/>
        <a:defRPr sz="2800" kern="1200">
          <a:solidFill>
            <a:srgbClr val="46528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rgbClr val="46528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6528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6528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 smtClean="0"/>
              <a:t>Klik om de modelstijlen te bewerken</a:t>
            </a:r>
          </a:p>
          <a:p>
            <a:pPr lvl="1"/>
            <a:r>
              <a:rPr lang="nl-NL" altLang="nl-BE" dirty="0" smtClean="0"/>
              <a:t>Tweede niveau</a:t>
            </a:r>
          </a:p>
          <a:p>
            <a:pPr lvl="2"/>
            <a:r>
              <a:rPr lang="nl-NL" altLang="nl-BE" dirty="0" smtClean="0"/>
              <a:t>Derde niveau</a:t>
            </a:r>
          </a:p>
          <a:p>
            <a:pPr lvl="3"/>
            <a:r>
              <a:rPr lang="nl-NL" altLang="nl-BE" dirty="0" smtClean="0"/>
              <a:t>Vierde niveau</a:t>
            </a:r>
          </a:p>
          <a:p>
            <a:pPr lvl="4"/>
            <a:r>
              <a:rPr lang="nl-NL" altLang="nl-BE" dirty="0" smtClean="0"/>
              <a:t>Vijfde niveau</a:t>
            </a:r>
            <a:endParaRPr lang="nl-BE" alt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94A64E-B130-4A72-8858-6C6632EDB12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D78165-D155-4119-B865-A63ED5618712}" type="slidenum">
              <a:rPr lang="nl-BE" altLang="nl-BE"/>
              <a:pPr/>
              <a:t>‹nr.›</a:t>
            </a:fld>
            <a:endParaRPr lang="nl-BE" altLang="nl-BE"/>
          </a:p>
        </p:txBody>
      </p:sp>
      <p:pic>
        <p:nvPicPr>
          <p:cNvPr id="2055" name="Afbeelding 6" descr="PowerPoint Kop Mas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Afbeelding 7" descr="PowerPoint Lij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5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6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3D69B"/>
        </a:buClr>
        <a:buFont typeface="Arial" panose="020B0604020202020204" pitchFamily="34" charset="0"/>
        <a:buChar char="•"/>
        <a:defRPr sz="3200" kern="1200">
          <a:solidFill>
            <a:srgbClr val="4652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–"/>
        <a:defRPr sz="2800" kern="1200">
          <a:solidFill>
            <a:srgbClr val="46528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rgbClr val="46528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6528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6528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usmedica.be/groepen/kringen/nieuws/6565-samenwerkingsovereenkomst-herkenrode-huisartsen-en-jessa-ziekenhuis.html" TargetMode="External"/><Relationship Id="rId2" Type="http://schemas.openxmlformats.org/officeDocument/2006/relationships/hyperlink" Target="http://www.domusmedica.be/documentatie/nieuwskijker/6597-afsprakenplan-tussen-huisartsenkringen-en-ziekenhuizen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domusmedica.be/groepen/kringen/nieuws/6564-canvas-afsprakenplan-ziekenhuizen,-spoeddiensten-en-huisartsenwachtposten-goedgekeurd-op-medicomu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270892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nl-NL" altLang="nl-NL" sz="4800" kern="0" dirty="0" smtClean="0">
                <a:latin typeface="+mn-lt"/>
                <a:cs typeface="+mn-cs"/>
              </a:rPr>
              <a:t>AFSPRAKENPLAN </a:t>
            </a:r>
          </a:p>
        </p:txBody>
      </p:sp>
      <p:sp>
        <p:nvSpPr>
          <p:cNvPr id="4099" name="Tekstvak 5"/>
          <p:cNvSpPr txBox="1">
            <a:spLocks noChangeArrowheads="1"/>
          </p:cNvSpPr>
          <p:nvPr/>
        </p:nvSpPr>
        <p:spPr bwMode="auto">
          <a:xfrm>
            <a:off x="1067321" y="4293096"/>
            <a:ext cx="692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 sz="3200" dirty="0" smtClean="0"/>
              <a:t>HUISARTSEN - SPOED</a:t>
            </a:r>
            <a:endParaRPr lang="nl-BE" alt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OVEREENKOMSTEN JESSA - HA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925144"/>
          </a:xfrm>
        </p:spPr>
        <p:txBody>
          <a:bodyPr/>
          <a:lstStyle/>
          <a:p>
            <a:pPr algn="ctr">
              <a:buNone/>
            </a:pPr>
            <a:r>
              <a:rPr lang="nl-BE" dirty="0" smtClean="0"/>
              <a:t>1. </a:t>
            </a:r>
            <a:r>
              <a:rPr lang="nl-BE" b="1" dirty="0" smtClean="0"/>
              <a:t>ALGEMENE samenwerkingsovereenkomst</a:t>
            </a:r>
          </a:p>
          <a:p>
            <a:r>
              <a:rPr lang="nl-BE" dirty="0" smtClean="0"/>
              <a:t>Beter antwoord op de zorgvraag </a:t>
            </a:r>
          </a:p>
          <a:p>
            <a:r>
              <a:rPr lang="nl-BE" dirty="0" smtClean="0"/>
              <a:t>Erkenning specifieke taak en deskundigheid</a:t>
            </a:r>
          </a:p>
          <a:p>
            <a:r>
              <a:rPr lang="nl-BE" dirty="0" smtClean="0"/>
              <a:t>Concrete afspraken :</a:t>
            </a:r>
          </a:p>
          <a:p>
            <a:pPr>
              <a:buNone/>
            </a:pPr>
            <a:r>
              <a:rPr lang="nl-BE" sz="2800" dirty="0" smtClean="0"/>
              <a:t>     -  Ambulante contacten </a:t>
            </a:r>
          </a:p>
          <a:p>
            <a:pPr>
              <a:buNone/>
            </a:pPr>
            <a:r>
              <a:rPr lang="nl-BE" sz="2800" dirty="0" smtClean="0"/>
              <a:t>     -  Opname – verblijf – ontslag</a:t>
            </a:r>
          </a:p>
          <a:p>
            <a:pPr>
              <a:buNone/>
            </a:pPr>
            <a:r>
              <a:rPr lang="nl-BE" sz="2800" dirty="0" smtClean="0"/>
              <a:t>     -  Functie sociale dienst ziekenhuis</a:t>
            </a:r>
          </a:p>
          <a:p>
            <a:pPr>
              <a:buNone/>
            </a:pPr>
            <a:r>
              <a:rPr lang="nl-BE" sz="2800" dirty="0" smtClean="0"/>
              <a:t>     -  Communicatie – kwaliteit – </a:t>
            </a:r>
            <a:r>
              <a:rPr lang="nl-BE" sz="2800" dirty="0" err="1" smtClean="0"/>
              <a:t>transmurale</a:t>
            </a:r>
            <a:r>
              <a:rPr lang="nl-BE" sz="2800" dirty="0" smtClean="0"/>
              <a:t> zorg</a:t>
            </a:r>
          </a:p>
          <a:p>
            <a:pPr>
              <a:buNone/>
            </a:pPr>
            <a:r>
              <a:rPr lang="nl-BE" sz="2800" dirty="0" smtClean="0"/>
              <a:t>     -  Toezicht 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OVEREENKOMSTEN JESSA - HA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57192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2. </a:t>
            </a:r>
            <a:r>
              <a:rPr lang="nl-BE" b="1" dirty="0" smtClean="0"/>
              <a:t>SPECIFIEKE samenwerkingsovereenkomsten</a:t>
            </a:r>
          </a:p>
          <a:p>
            <a:pPr>
              <a:buNone/>
            </a:pPr>
            <a:endParaRPr lang="nl-BE" sz="1100" dirty="0" smtClean="0"/>
          </a:p>
          <a:p>
            <a:pPr>
              <a:buFontTx/>
              <a:buChar char="-"/>
            </a:pPr>
            <a:r>
              <a:rPr lang="nl-BE" dirty="0" smtClean="0"/>
              <a:t>SPOED   ( HA </a:t>
            </a:r>
            <a:r>
              <a:rPr lang="nl-BE" dirty="0" smtClean="0">
                <a:sym typeface="Wingdings" pitchFamily="2" charset="2"/>
              </a:rPr>
              <a:t> spoed)</a:t>
            </a:r>
            <a:r>
              <a:rPr lang="nl-BE" dirty="0" smtClean="0"/>
              <a:t>: </a:t>
            </a:r>
          </a:p>
          <a:p>
            <a:pPr lvl="1">
              <a:buFontTx/>
              <a:buChar char="-"/>
            </a:pPr>
            <a:r>
              <a:rPr lang="nl-BE" dirty="0" smtClean="0"/>
              <a:t>verwijzing door huisarts vanuit eigen praktijk</a:t>
            </a:r>
          </a:p>
          <a:p>
            <a:pPr lvl="1">
              <a:buFontTx/>
              <a:buChar char="-"/>
            </a:pPr>
            <a:r>
              <a:rPr lang="nl-BE" dirty="0" smtClean="0"/>
              <a:t>verwijzing door de wachtarts     </a:t>
            </a:r>
          </a:p>
          <a:p>
            <a:pPr lvl="1">
              <a:buFontTx/>
              <a:buChar char="-"/>
            </a:pPr>
            <a:r>
              <a:rPr lang="nl-BE" dirty="0" smtClean="0"/>
              <a:t>werkdag en weekend</a:t>
            </a:r>
          </a:p>
          <a:p>
            <a:pPr lvl="1">
              <a:buFontTx/>
              <a:buChar char="-"/>
            </a:pPr>
            <a:r>
              <a:rPr lang="nl-BE" dirty="0" smtClean="0"/>
              <a:t>planbare en </a:t>
            </a:r>
            <a:r>
              <a:rPr lang="nl-BE" dirty="0" err="1" smtClean="0"/>
              <a:t>niet-planbare</a:t>
            </a:r>
            <a:r>
              <a:rPr lang="nl-BE" dirty="0" smtClean="0"/>
              <a:t> zorg</a:t>
            </a:r>
          </a:p>
          <a:p>
            <a:pPr lvl="1">
              <a:buNone/>
            </a:pPr>
            <a:endParaRPr lang="nl-BE" sz="1100" dirty="0" smtClean="0"/>
          </a:p>
          <a:p>
            <a:pPr>
              <a:buNone/>
            </a:pPr>
            <a:r>
              <a:rPr lang="nl-BE" dirty="0" smtClean="0"/>
              <a:t>-  GYNAECO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nl-BE" b="1" dirty="0" smtClean="0"/>
              <a:t>27.04.16:</a:t>
            </a:r>
            <a:r>
              <a:rPr lang="nl-BE" dirty="0" smtClean="0"/>
              <a:t>  </a:t>
            </a:r>
          </a:p>
          <a:p>
            <a:pPr>
              <a:buNone/>
            </a:pPr>
            <a:r>
              <a:rPr lang="nl-BE" dirty="0" smtClean="0"/>
              <a:t>    Ondertekening algemene </a:t>
            </a:r>
            <a:r>
              <a:rPr lang="nl-BE" dirty="0" err="1" smtClean="0"/>
              <a:t>samenwerkings-overeenkomst</a:t>
            </a:r>
            <a:r>
              <a:rPr lang="nl-BE" dirty="0" smtClean="0"/>
              <a:t> en afsprakenplan met spoed</a:t>
            </a:r>
            <a:endParaRPr lang="nl-NL" b="1" dirty="0" smtClean="0"/>
          </a:p>
          <a:p>
            <a:pPr>
              <a:buNone/>
            </a:pPr>
            <a:r>
              <a:rPr lang="nl-NL" b="1" dirty="0" smtClean="0"/>
              <a:t>   </a:t>
            </a:r>
          </a:p>
          <a:p>
            <a:pPr>
              <a:buNone/>
            </a:pPr>
            <a:r>
              <a:rPr lang="nl-NL" b="1" dirty="0" smtClean="0"/>
              <a:t> 02.05.16:</a:t>
            </a:r>
            <a:r>
              <a:rPr lang="nl-NL" dirty="0" smtClean="0"/>
              <a:t>    verzekeringscomité: </a:t>
            </a:r>
          </a:p>
          <a:p>
            <a:pPr>
              <a:buNone/>
            </a:pPr>
            <a:r>
              <a:rPr lang="nl-NL" dirty="0" smtClean="0"/>
              <a:t>    Goedkeuring van het canvas afsprakenplan </a:t>
            </a:r>
          </a:p>
          <a:p>
            <a:pPr>
              <a:buNone/>
            </a:pPr>
            <a:r>
              <a:rPr lang="nl-NL" dirty="0" smtClean="0"/>
              <a:t>    </a:t>
            </a:r>
            <a:r>
              <a:rPr lang="nl-NL" dirty="0" err="1" smtClean="0"/>
              <a:t>tss</a:t>
            </a:r>
            <a:r>
              <a:rPr lang="nl-NL" dirty="0" smtClean="0"/>
              <a:t> ziekenhuizen, spoeddiensten en CHWP.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 smtClean="0"/>
              <a:t>Afsprakenplan vast onderdeel van het financieringsdossier van een nieuwe wachtpost</a:t>
            </a:r>
            <a:endParaRPr lang="nl-BE" dirty="0" smtClean="0"/>
          </a:p>
          <a:p>
            <a:endParaRPr lang="nl-NL" sz="1050" dirty="0" smtClean="0"/>
          </a:p>
          <a:p>
            <a:r>
              <a:rPr lang="nl-NL" dirty="0" smtClean="0"/>
              <a:t>Bevat richtlijnen en discussiepunten die de samenwerking </a:t>
            </a:r>
            <a:r>
              <a:rPr lang="nl-NL" dirty="0" err="1" smtClean="0"/>
              <a:t>tss</a:t>
            </a:r>
            <a:r>
              <a:rPr lang="nl-NL" dirty="0" smtClean="0"/>
              <a:t> specialisten en HA kunnen bevorderen wat betreft de </a:t>
            </a:r>
            <a:r>
              <a:rPr lang="nl-NL" dirty="0" err="1" smtClean="0"/>
              <a:t>niet-planbare</a:t>
            </a:r>
            <a:r>
              <a:rPr lang="nl-NL" dirty="0" smtClean="0"/>
              <a:t> zorg</a:t>
            </a:r>
          </a:p>
          <a:p>
            <a:endParaRPr lang="nl-NL" sz="1100" dirty="0" smtClean="0"/>
          </a:p>
          <a:p>
            <a:r>
              <a:rPr lang="nl-NL" dirty="0" smtClean="0"/>
              <a:t>Alle WP moeten tegen einde 2017 over een afsprakenplan beschikken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HERKENRODE:</a:t>
            </a:r>
          </a:p>
          <a:p>
            <a:pPr>
              <a:buNone/>
            </a:pPr>
            <a:r>
              <a:rPr lang="nl-NL" dirty="0" smtClean="0"/>
              <a:t>    Voldoet nog NIET aan alle normen die gesteld</a:t>
            </a:r>
          </a:p>
          <a:p>
            <a:pPr>
              <a:buNone/>
            </a:pPr>
            <a:r>
              <a:rPr lang="nl-NL" dirty="0" smtClean="0"/>
              <a:t>    worden door RIZIV.</a:t>
            </a:r>
            <a:r>
              <a:rPr lang="nl-BE" dirty="0" smtClean="0"/>
              <a:t>    </a:t>
            </a:r>
          </a:p>
          <a:p>
            <a:pPr>
              <a:buNone/>
            </a:pPr>
            <a:r>
              <a:rPr lang="nl-BE" dirty="0" smtClean="0"/>
              <a:t>     </a:t>
            </a:r>
          </a:p>
          <a:p>
            <a:pPr>
              <a:buNone/>
            </a:pPr>
            <a:r>
              <a:rPr lang="nl-BE" dirty="0" smtClean="0"/>
              <a:t>     </a:t>
            </a:r>
            <a:r>
              <a:rPr lang="nl-NL" dirty="0" smtClean="0"/>
              <a:t>Nuttig te bekijken </a:t>
            </a:r>
            <a:r>
              <a:rPr lang="nl-NL" b="1" dirty="0" smtClean="0"/>
              <a:t>wat wel – wat (nog) niet   </a:t>
            </a:r>
          </a:p>
          <a:p>
            <a:pPr>
              <a:buNone/>
            </a:pPr>
            <a:r>
              <a:rPr lang="nl-NL" b="1" dirty="0" smtClean="0"/>
              <a:t>     lokale invulling – </a:t>
            </a:r>
            <a:r>
              <a:rPr lang="nl-NL" b="1" dirty="0" err="1" smtClean="0"/>
              <a:t>work</a:t>
            </a:r>
            <a:r>
              <a:rPr lang="nl-NL" b="1" dirty="0" smtClean="0"/>
              <a:t> in </a:t>
            </a:r>
            <a:r>
              <a:rPr lang="nl-NL" b="1" dirty="0" err="1" smtClean="0"/>
              <a:t>progress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    </a:t>
            </a:r>
          </a:p>
          <a:p>
            <a:pPr>
              <a:buNone/>
            </a:pPr>
            <a:r>
              <a:rPr lang="nl-BE" dirty="0" smtClean="0"/>
              <a:t>     Waarom nog niet ?</a:t>
            </a:r>
          </a:p>
          <a:p>
            <a:pPr>
              <a:buNone/>
            </a:pPr>
            <a:r>
              <a:rPr lang="nl-BE" dirty="0" smtClean="0"/>
              <a:t>     </a:t>
            </a:r>
          </a:p>
          <a:p>
            <a:pPr>
              <a:buNone/>
            </a:pPr>
            <a:r>
              <a:rPr lang="nl-NL" dirty="0" smtClean="0"/>
              <a:t>     </a:t>
            </a:r>
            <a:endParaRPr lang="nl-NL" b="1" dirty="0" smtClean="0"/>
          </a:p>
          <a:p>
            <a:endParaRPr lang="nl-NL" b="1" dirty="0" smtClean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853136"/>
          </a:xfrm>
        </p:spPr>
        <p:txBody>
          <a:bodyPr/>
          <a:lstStyle/>
          <a:p>
            <a:pPr lvl="0">
              <a:buNone/>
            </a:pPr>
            <a:r>
              <a:rPr lang="nl-NL" b="1" dirty="0" smtClean="0"/>
              <a:t>Nog NIET  conform:</a:t>
            </a:r>
          </a:p>
          <a:p>
            <a:r>
              <a:rPr lang="nl-NL" b="1" dirty="0" smtClean="0"/>
              <a:t>   </a:t>
            </a:r>
            <a:r>
              <a:rPr lang="nl-NL" b="1" dirty="0" err="1" smtClean="0"/>
              <a:t>Triage</a:t>
            </a:r>
            <a:r>
              <a:rPr lang="nl-NL" dirty="0" smtClean="0"/>
              <a:t>  </a:t>
            </a:r>
          </a:p>
          <a:p>
            <a:pPr lvl="0">
              <a:buNone/>
            </a:pPr>
            <a:r>
              <a:rPr lang="nl-NL" dirty="0" smtClean="0"/>
              <a:t>              bepalen </a:t>
            </a:r>
            <a:r>
              <a:rPr lang="nl-NL" b="1" dirty="0" smtClean="0"/>
              <a:t>zorgnood</a:t>
            </a:r>
          </a:p>
          <a:p>
            <a:pPr lvl="0">
              <a:buNone/>
            </a:pPr>
            <a:r>
              <a:rPr lang="nl-NL" b="1" dirty="0" smtClean="0"/>
              <a:t>                                      </a:t>
            </a:r>
            <a:r>
              <a:rPr lang="nl-NL" dirty="0" smtClean="0"/>
              <a:t> </a:t>
            </a:r>
            <a:r>
              <a:rPr lang="nl-NL" b="1" dirty="0" smtClean="0"/>
              <a:t>verwijzingsprotocol</a:t>
            </a:r>
            <a:endParaRPr lang="nl-BE" b="1" dirty="0" smtClean="0"/>
          </a:p>
          <a:p>
            <a:endParaRPr lang="nl-NL" dirty="0" smtClean="0"/>
          </a:p>
          <a:p>
            <a:r>
              <a:rPr lang="nl-NL" dirty="0" smtClean="0"/>
              <a:t>   Concrete invulling: </a:t>
            </a:r>
            <a:r>
              <a:rPr lang="nl-NL" b="1" dirty="0" smtClean="0"/>
              <a:t>1733</a:t>
            </a:r>
            <a:r>
              <a:rPr lang="nl-NL" dirty="0" smtClean="0"/>
              <a:t> ?</a:t>
            </a:r>
          </a:p>
          <a:p>
            <a:pPr>
              <a:buNone/>
            </a:pPr>
            <a:r>
              <a:rPr lang="nl-NL" dirty="0" smtClean="0"/>
              <a:t>                                     	  </a:t>
            </a:r>
            <a:r>
              <a:rPr lang="nl-NL" b="1" dirty="0" smtClean="0"/>
              <a:t>proefprojecten</a:t>
            </a:r>
            <a:r>
              <a:rPr lang="nl-NL" dirty="0" smtClean="0"/>
              <a:t> -  </a:t>
            </a:r>
            <a:r>
              <a:rPr lang="nl-NL" b="1" dirty="0" err="1" smtClean="0"/>
              <a:t>audit</a:t>
            </a:r>
            <a:r>
              <a:rPr lang="nl-NL" b="1" dirty="0" smtClean="0"/>
              <a:t> ?</a:t>
            </a:r>
          </a:p>
          <a:p>
            <a:pPr>
              <a:buNone/>
            </a:pPr>
            <a:r>
              <a:rPr lang="nl-NL" dirty="0" smtClean="0"/>
              <a:t>                                          </a:t>
            </a:r>
            <a:r>
              <a:rPr lang="nl-NL" b="1" dirty="0" smtClean="0"/>
              <a:t>regelzekerheid</a:t>
            </a:r>
            <a:r>
              <a:rPr lang="nl-NL" dirty="0" smtClean="0"/>
              <a:t> - </a:t>
            </a:r>
            <a:r>
              <a:rPr lang="nl-NL" b="1" dirty="0" smtClean="0"/>
              <a:t>financiën?                                     </a:t>
            </a:r>
            <a:endParaRPr lang="nl-BE" b="1" dirty="0" smtClean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Dr. R. Carlier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b="1" dirty="0" smtClean="0"/>
              <a:t>WEL :</a:t>
            </a:r>
          </a:p>
          <a:p>
            <a:endParaRPr lang="nl-BE" b="1" dirty="0" smtClean="0"/>
          </a:p>
          <a:p>
            <a:pPr>
              <a:buNone/>
            </a:pPr>
            <a:r>
              <a:rPr lang="nl-BE" b="1" dirty="0" smtClean="0"/>
              <a:t>   Patiënt door huisarts gezien is al </a:t>
            </a:r>
            <a:r>
              <a:rPr lang="nl-BE" b="1" dirty="0" err="1" smtClean="0"/>
              <a:t>getrieerd</a:t>
            </a:r>
            <a:endParaRPr lang="nl-BE" b="1" dirty="0" smtClean="0"/>
          </a:p>
          <a:p>
            <a:pPr>
              <a:buNone/>
            </a:pPr>
            <a:endParaRPr lang="nl-BE" b="1" dirty="0" smtClean="0"/>
          </a:p>
          <a:p>
            <a:pPr>
              <a:buNone/>
            </a:pPr>
            <a:r>
              <a:rPr lang="nl-BE" b="1" dirty="0" smtClean="0"/>
              <a:t>   -&gt; afzonderlijke wachtruimte</a:t>
            </a:r>
          </a:p>
          <a:p>
            <a:pPr>
              <a:buNone/>
            </a:pPr>
            <a:r>
              <a:rPr lang="nl-BE" b="1" dirty="0" smtClean="0"/>
              <a:t>        snel de wachtarts </a:t>
            </a:r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  <a:p>
            <a:pPr algn="ctr">
              <a:buNone/>
            </a:pPr>
            <a:r>
              <a:rPr lang="nl-BE" dirty="0" smtClean="0"/>
              <a:t>tussen de ondergetekenden …..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AFSPRAKENPLAN SPOED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1.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DOEL</a:t>
            </a: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van de overeenkomst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2. BESCHRIJVING van de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PARTIJEN</a:t>
            </a: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   hun organisatie van </a:t>
            </a:r>
            <a:r>
              <a:rPr lang="nl-BE" dirty="0" err="1" smtClean="0">
                <a:solidFill>
                  <a:schemeClr val="tx2"/>
                </a:solidFill>
                <a:ea typeface="Calibri" pitchFamily="34" charset="0"/>
                <a:cs typeface="Helvetica"/>
              </a:rPr>
              <a:t>niet-planbare</a:t>
            </a: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zorg,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   bewoners, geografisch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3. Verloop van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VERWIJZING</a:t>
            </a: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naar SPOED,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	- door de </a:t>
            </a:r>
            <a:r>
              <a:rPr lang="nl-BE" dirty="0" err="1" smtClean="0">
                <a:solidFill>
                  <a:schemeClr val="tx2"/>
                </a:solidFill>
                <a:ea typeface="Calibri" pitchFamily="34" charset="0"/>
                <a:cs typeface="Helvetica"/>
              </a:rPr>
              <a:t>GMD-houdende</a:t>
            </a: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HA 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	- door de wachtarts 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4.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COMMUNICATIE </a:t>
            </a: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door spoed aan HA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5.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KWALITEIT</a:t>
            </a:r>
            <a:endParaRPr lang="nl-BE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>
              <a:buNone/>
            </a:pPr>
            <a:r>
              <a:rPr lang="nl-BE" dirty="0" smtClean="0">
                <a:solidFill>
                  <a:schemeClr val="tx2"/>
                </a:solidFill>
              </a:rPr>
              <a:t> </a:t>
            </a:r>
            <a:endParaRPr lang="nl-BE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3764795"/>
            <a:ext cx="264816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nl-NL" sz="1500" dirty="0" smtClean="0">
              <a:solidFill>
                <a:srgbClr val="333333"/>
              </a:solidFill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roxima-nova"/>
              <a:ea typeface="Calibri" pitchFamily="34" charset="0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>
                <a:solidFill>
                  <a:schemeClr val="tx2"/>
                </a:solidFill>
              </a:rPr>
              <a:t>    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6.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EVALUATIE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7.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AANSPRAKELIJKHEID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8.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GEZAMELIJK GEBRUIK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9.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DUUR OVEREENKOMST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10.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TOEPASSELIJK RECHT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rekner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276872"/>
            <a:ext cx="5303520" cy="34686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Van Abdissen en Graafheren …. 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08520" y="1600200"/>
            <a:ext cx="9252520" cy="4637112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         </a:t>
            </a:r>
          </a:p>
          <a:p>
            <a:pPr>
              <a:buNone/>
            </a:pPr>
            <a:r>
              <a:rPr lang="nl-BE" dirty="0" smtClean="0"/>
              <a:t>   </a:t>
            </a:r>
            <a:r>
              <a:rPr lang="nl-BE" sz="2800" b="1" dirty="0" smtClean="0"/>
              <a:t>MACHT ? </a:t>
            </a:r>
          </a:p>
          <a:p>
            <a:pPr>
              <a:buNone/>
            </a:pPr>
            <a:r>
              <a:rPr lang="nl-BE" sz="2800" b="1" dirty="0" smtClean="0"/>
              <a:t>          </a:t>
            </a:r>
          </a:p>
          <a:p>
            <a:pPr>
              <a:buNone/>
            </a:pPr>
            <a:r>
              <a:rPr lang="nl-BE" sz="2800" b="1" dirty="0" smtClean="0"/>
              <a:t>   INVLOEDSSFEER ?</a:t>
            </a:r>
          </a:p>
          <a:p>
            <a:pPr>
              <a:buNone/>
            </a:pPr>
            <a:r>
              <a:rPr lang="nl-BE" sz="2800" b="1" dirty="0" smtClean="0"/>
              <a:t>           </a:t>
            </a:r>
          </a:p>
          <a:p>
            <a:pPr>
              <a:buNone/>
            </a:pPr>
            <a:r>
              <a:rPr lang="nl-BE" sz="2800" b="1" dirty="0" smtClean="0"/>
              <a:t>   VOORDEEL SAMEN ?</a:t>
            </a:r>
          </a:p>
          <a:p>
            <a:endParaRPr lang="nl-BE" sz="2800" b="1" dirty="0" smtClean="0"/>
          </a:p>
          <a:p>
            <a:pPr>
              <a:buNone/>
            </a:pPr>
            <a:r>
              <a:rPr lang="nl-BE" sz="2800" b="1" dirty="0" smtClean="0"/>
              <a:t>   GELD ?                                                                   </a:t>
            </a:r>
          </a:p>
          <a:p>
            <a:endParaRPr lang="nl-BE" dirty="0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5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AFSPRAKENPLAN SPOED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Tx/>
              <a:buNone/>
            </a:pPr>
            <a:r>
              <a:rPr lang="nl-NL" dirty="0" smtClean="0">
                <a:solidFill>
                  <a:srgbClr val="333333"/>
                </a:solidFill>
                <a:latin typeface="proxima-nova"/>
                <a:ea typeface="Calibri" pitchFamily="34" charset="0"/>
                <a:cs typeface="Helvetica"/>
              </a:rPr>
              <a:t>    </a:t>
            </a:r>
            <a:endParaRPr lang="nl-BE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</a:t>
            </a: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11.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KENNISGEVING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12.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NIETIGHEID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13.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WIJZIGINGEN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14.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OVERMACHT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endParaRPr lang="nl-BE" sz="1100" b="1" dirty="0" smtClean="0">
              <a:solidFill>
                <a:schemeClr val="tx2"/>
              </a:solidFill>
              <a:ea typeface="Calibri" pitchFamily="34" charset="0"/>
              <a:cs typeface="Helvetica"/>
            </a:endParaRP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nl-BE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   15. </a:t>
            </a:r>
            <a:r>
              <a:rPr lang="nl-BE" b="1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OVERDRACHT VERBINTENISSEN</a:t>
            </a:r>
            <a:r>
              <a:rPr lang="nl-NL" dirty="0" smtClean="0">
                <a:solidFill>
                  <a:schemeClr val="tx2"/>
                </a:solidFill>
                <a:ea typeface="Calibri" pitchFamily="34" charset="0"/>
                <a:cs typeface="Helvetica"/>
              </a:rPr>
              <a:t> 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AFSPRAKENPLAN SPOED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                       </a:t>
            </a:r>
            <a:r>
              <a:rPr lang="nl-BE" sz="4400" b="1" dirty="0" smtClean="0"/>
              <a:t>WERKT  HET  ???</a:t>
            </a:r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MADELIEFJES en ROZEN</a:t>
            </a:r>
            <a:endParaRPr lang="nl-BE" dirty="0"/>
          </a:p>
        </p:txBody>
      </p:sp>
      <p:pic>
        <p:nvPicPr>
          <p:cNvPr id="6" name="Afbeelding 5" descr="imagesKUM4BO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924944"/>
            <a:ext cx="2555776" cy="4138875"/>
          </a:xfrm>
          <a:prstGeom prst="rect">
            <a:avLst/>
          </a:prstGeom>
        </p:spPr>
      </p:pic>
      <p:pic>
        <p:nvPicPr>
          <p:cNvPr id="7" name="Afbeelding 6" descr="CtcTKPOW8AAndy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3851920" cy="5445224"/>
          </a:xfrm>
          <a:prstGeom prst="rect">
            <a:avLst/>
          </a:prstGeom>
        </p:spPr>
      </p:pic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  <p:pic>
        <p:nvPicPr>
          <p:cNvPr id="9" name="Tijdelijke aanduiding voor inhoud 4" descr="imagesTI08IKX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1920" y="1412776"/>
            <a:ext cx="29008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MADELIEFJES en ROZEN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DOORNEN  -  ZIEKTES  -  STRUIKELBLOKKEN:</a:t>
            </a:r>
          </a:p>
          <a:p>
            <a:pPr>
              <a:buNone/>
            </a:pPr>
            <a:endParaRPr lang="nl-BE" sz="700" dirty="0" smtClean="0"/>
          </a:p>
          <a:p>
            <a:pPr marL="514350" indent="-514350">
              <a:buNone/>
            </a:pPr>
            <a:r>
              <a:rPr lang="nl-BE" b="1" dirty="0" smtClean="0"/>
              <a:t>1. Interne keuken </a:t>
            </a:r>
            <a:r>
              <a:rPr lang="nl-BE" dirty="0" smtClean="0"/>
              <a:t>Ziekenhuis - SPOED: </a:t>
            </a:r>
            <a:r>
              <a:rPr lang="nl-BE" sz="2400" dirty="0" smtClean="0"/>
              <a:t>reorganisatie</a:t>
            </a:r>
          </a:p>
          <a:p>
            <a:pPr marL="514350" indent="-514350">
              <a:buNone/>
            </a:pPr>
            <a:r>
              <a:rPr lang="nl-BE" b="1" dirty="0" smtClean="0"/>
              <a:t>2. Structureel – financieel</a:t>
            </a:r>
          </a:p>
          <a:p>
            <a:pPr marL="514350" indent="-514350">
              <a:buNone/>
            </a:pPr>
            <a:r>
              <a:rPr lang="nl-BE" b="1" dirty="0" smtClean="0"/>
              <a:t>    Ziekenhuis:</a:t>
            </a:r>
          </a:p>
          <a:p>
            <a:r>
              <a:rPr lang="nl-BE" dirty="0" smtClean="0"/>
              <a:t>inkomen spoedarts</a:t>
            </a:r>
          </a:p>
          <a:p>
            <a:r>
              <a:rPr lang="nl-BE" dirty="0" smtClean="0"/>
              <a:t>inkomen ziekenhuis</a:t>
            </a:r>
          </a:p>
          <a:p>
            <a:r>
              <a:rPr lang="nl-BE" dirty="0" smtClean="0"/>
              <a:t>organisatie binnen het ziekenhuis</a:t>
            </a:r>
          </a:p>
          <a:p>
            <a:pPr>
              <a:buNone/>
            </a:pPr>
            <a:r>
              <a:rPr lang="nl-BE" sz="2400" dirty="0" smtClean="0"/>
              <a:t>     aantal sloten dringende raadpleging bij orgaanspecialist</a:t>
            </a:r>
            <a:endParaRPr lang="nl-BE" b="1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Van MADELIEFJES en ROZEN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r>
              <a:rPr lang="nl-BE" b="1" dirty="0" smtClean="0"/>
              <a:t>2. Structureel – financieel</a:t>
            </a:r>
          </a:p>
          <a:p>
            <a:pPr>
              <a:buNone/>
            </a:pPr>
            <a:r>
              <a:rPr lang="nl-BE" b="1" dirty="0" smtClean="0"/>
              <a:t>     Patiënt:  </a:t>
            </a:r>
            <a:r>
              <a:rPr lang="nl-BE" dirty="0" smtClean="0"/>
              <a:t>remgeld</a:t>
            </a:r>
          </a:p>
          <a:p>
            <a:pPr>
              <a:buNone/>
            </a:pPr>
            <a:r>
              <a:rPr lang="nl-BE" b="1" dirty="0" smtClean="0"/>
              <a:t>     Regelgeving:    </a:t>
            </a:r>
            <a:r>
              <a:rPr lang="nl-BE" dirty="0" smtClean="0"/>
              <a:t>delen van diensten -&gt;   </a:t>
            </a:r>
          </a:p>
          <a:p>
            <a:pPr>
              <a:buNone/>
            </a:pPr>
            <a:r>
              <a:rPr lang="nl-BE" dirty="0" smtClean="0"/>
              <a:t>                                huurprijs discussie RIZIV </a:t>
            </a:r>
          </a:p>
          <a:p>
            <a:pPr>
              <a:buNone/>
            </a:pPr>
            <a:r>
              <a:rPr lang="nl-BE" b="1" dirty="0" smtClean="0"/>
              <a:t>3. Mis(ge)</a:t>
            </a:r>
            <a:r>
              <a:rPr lang="nl-BE" b="1" dirty="0" err="1" smtClean="0"/>
              <a:t>bruiken</a:t>
            </a:r>
            <a:r>
              <a:rPr lang="nl-BE" b="1" dirty="0" smtClean="0"/>
              <a:t> </a:t>
            </a:r>
            <a:r>
              <a:rPr lang="nl-BE" dirty="0" smtClean="0"/>
              <a:t>(HA en specialist):</a:t>
            </a:r>
          </a:p>
          <a:p>
            <a:pPr>
              <a:buNone/>
            </a:pPr>
            <a:r>
              <a:rPr lang="nl-BE" dirty="0" smtClean="0"/>
              <a:t>                     mogen de norm niet bepalen</a:t>
            </a:r>
          </a:p>
          <a:p>
            <a:pPr>
              <a:buNone/>
            </a:pPr>
            <a:r>
              <a:rPr lang="nl-BE" b="1" dirty="0" smtClean="0"/>
              <a:t>4. Mensen en verandering – </a:t>
            </a:r>
          </a:p>
          <a:p>
            <a:pPr>
              <a:buNone/>
            </a:pPr>
            <a:r>
              <a:rPr lang="nl-BE" b="1" dirty="0" smtClean="0"/>
              <a:t>                                       het zit in de hoofden ! 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b="1" dirty="0" smtClean="0"/>
              <a:t>4. PATIËNT</a:t>
            </a:r>
          </a:p>
          <a:p>
            <a:pPr>
              <a:buNone/>
            </a:pPr>
            <a:r>
              <a:rPr lang="nl-BE" b="1" dirty="0" smtClean="0"/>
              <a:t>5. Structureel  en financieel</a:t>
            </a:r>
          </a:p>
          <a:p>
            <a:pPr>
              <a:buNone/>
            </a:pPr>
            <a:r>
              <a:rPr lang="nl-BE" b="1" dirty="0" smtClean="0"/>
              <a:t>6. …..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TOEKOMST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52528"/>
          </a:xfrm>
        </p:spPr>
        <p:txBody>
          <a:bodyPr/>
          <a:lstStyle/>
          <a:p>
            <a:endParaRPr lang="nl-BE" dirty="0" smtClean="0"/>
          </a:p>
          <a:p>
            <a:pPr>
              <a:buNone/>
            </a:pPr>
            <a:r>
              <a:rPr lang="nl-BE" dirty="0" smtClean="0"/>
              <a:t>    Tussen HA en SPOED – ZIEKENHUIS kan het</a:t>
            </a:r>
          </a:p>
          <a:p>
            <a:pPr>
              <a:buNone/>
            </a:pPr>
            <a:r>
              <a:rPr lang="nl-BE" dirty="0" smtClean="0"/>
              <a:t>    goed komen</a:t>
            </a:r>
          </a:p>
          <a:p>
            <a:pPr>
              <a:buNone/>
            </a:pPr>
            <a:r>
              <a:rPr lang="nl-BE" dirty="0" smtClean="0"/>
              <a:t>    Samen zelfde DOEL :  </a:t>
            </a:r>
          </a:p>
          <a:p>
            <a:pPr>
              <a:buNone/>
            </a:pPr>
            <a:r>
              <a:rPr lang="nl-BE" dirty="0" smtClean="0"/>
              <a:t>		- juiste zorg op juiste plaats </a:t>
            </a:r>
          </a:p>
          <a:p>
            <a:pPr>
              <a:buNone/>
            </a:pPr>
            <a:r>
              <a:rPr lang="nl-BE" dirty="0" smtClean="0"/>
              <a:t>		- op juiste tijdstip </a:t>
            </a:r>
          </a:p>
          <a:p>
            <a:pPr>
              <a:buNone/>
            </a:pPr>
            <a:r>
              <a:rPr lang="nl-BE" dirty="0" smtClean="0"/>
              <a:t>          - door de juiste </a:t>
            </a:r>
            <a:r>
              <a:rPr lang="nl-BE" dirty="0" err="1" smtClean="0"/>
              <a:t>actor</a:t>
            </a:r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TOEKOMST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Een tekst alleen volstaat niet !</a:t>
            </a:r>
          </a:p>
          <a:p>
            <a:endParaRPr lang="nl-BE" dirty="0" smtClean="0"/>
          </a:p>
          <a:p>
            <a:r>
              <a:rPr lang="nl-BE" dirty="0" smtClean="0"/>
              <a:t>Omkadering - Randvoorwaarden !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TOEKOMST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/>
          <a:lstStyle/>
          <a:p>
            <a:r>
              <a:rPr lang="nl-BE" dirty="0" smtClean="0"/>
              <a:t>Vertrekpunt NIET  </a:t>
            </a:r>
          </a:p>
          <a:p>
            <a:pPr>
              <a:buNone/>
            </a:pPr>
            <a:r>
              <a:rPr lang="nl-BE" dirty="0" smtClean="0"/>
              <a:t>   “de HA is de goedkope oplossing voor spoed”    </a:t>
            </a:r>
          </a:p>
          <a:p>
            <a:r>
              <a:rPr lang="nl-BE" dirty="0" smtClean="0"/>
              <a:t>Ons werk moet  HA – geneeskunde </a:t>
            </a:r>
          </a:p>
          <a:p>
            <a:pPr>
              <a:buNone/>
            </a:pPr>
            <a:r>
              <a:rPr lang="nl-BE" dirty="0" smtClean="0"/>
              <a:t>                                                       en ZINVOL  zijn !       </a:t>
            </a:r>
          </a:p>
          <a:p>
            <a:r>
              <a:rPr lang="nl-BE" dirty="0" err="1" smtClean="0"/>
              <a:t>Triage</a:t>
            </a:r>
            <a:r>
              <a:rPr lang="nl-BE" dirty="0" smtClean="0"/>
              <a:t>   -&gt;   </a:t>
            </a:r>
            <a:r>
              <a:rPr lang="nl-BE" dirty="0" err="1" smtClean="0"/>
              <a:t>zorgNOOD</a:t>
            </a:r>
            <a:r>
              <a:rPr lang="nl-BE" dirty="0" smtClean="0"/>
              <a:t> bepalen </a:t>
            </a:r>
            <a:r>
              <a:rPr lang="nl-BE" sz="2800" dirty="0" smtClean="0"/>
              <a:t>(uitgestelde zorg)</a:t>
            </a:r>
          </a:p>
          <a:p>
            <a:r>
              <a:rPr lang="nl-BE" dirty="0" smtClean="0"/>
              <a:t>PATIENT: info over juist gebruik zorgaanbod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TOEKOMST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                        </a:t>
            </a:r>
          </a:p>
          <a:p>
            <a:pPr algn="ctr">
              <a:buNone/>
            </a:pPr>
            <a:r>
              <a:rPr lang="nl-BE" dirty="0" smtClean="0"/>
              <a:t>OPROEP  BELEID !</a:t>
            </a:r>
          </a:p>
          <a:p>
            <a:pPr algn="ctr">
              <a:buNone/>
            </a:pPr>
            <a:r>
              <a:rPr lang="nl-BE" dirty="0" smtClean="0"/>
              <a:t> Om de </a:t>
            </a:r>
            <a:r>
              <a:rPr lang="nl-BE" dirty="0" err="1" smtClean="0"/>
              <a:t>niet-planbare</a:t>
            </a:r>
            <a:r>
              <a:rPr lang="nl-BE" dirty="0" smtClean="0"/>
              <a:t> zorg te plannen </a:t>
            </a:r>
          </a:p>
          <a:p>
            <a:pPr algn="ctr">
              <a:buNone/>
            </a:pPr>
            <a:r>
              <a:rPr lang="nl-BE" dirty="0" smtClean="0"/>
              <a:t>  moet er een plan zijn,</a:t>
            </a:r>
          </a:p>
          <a:p>
            <a:pPr algn="ctr">
              <a:buNone/>
            </a:pPr>
            <a:r>
              <a:rPr lang="nl-BE" dirty="0" smtClean="0"/>
              <a:t>middelen,</a:t>
            </a:r>
          </a:p>
          <a:p>
            <a:pPr algn="ctr">
              <a:buNone/>
            </a:pPr>
            <a:r>
              <a:rPr lang="nl-BE" dirty="0" smtClean="0"/>
              <a:t> en continuïteit .   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DE TEKSTEN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74638"/>
            <a:ext cx="8229600" cy="6178698"/>
          </a:xfrm>
        </p:spPr>
        <p:txBody>
          <a:bodyPr/>
          <a:lstStyle/>
          <a:p>
            <a:endParaRPr lang="nl-BE" dirty="0" smtClean="0">
              <a:hlinkClick r:id="rId2"/>
            </a:endParaRPr>
          </a:p>
          <a:p>
            <a:endParaRPr lang="nl-BE" dirty="0" smtClean="0"/>
          </a:p>
          <a:p>
            <a:r>
              <a:rPr lang="nl-BE" sz="2000" dirty="0" smtClean="0"/>
              <a:t>- samenwerkingsovereenkomst HERKENRODE – </a:t>
            </a:r>
            <a:r>
              <a:rPr lang="nl-BE" sz="2000" dirty="0" err="1" smtClean="0"/>
              <a:t>Jessa</a:t>
            </a:r>
            <a:endParaRPr lang="nl-BE" sz="2000" dirty="0" smtClean="0"/>
          </a:p>
          <a:p>
            <a:pPr marL="0" indent="0">
              <a:buNone/>
            </a:pPr>
            <a:r>
              <a:rPr lang="nl-BE" sz="2000" u="sng" dirty="0">
                <a:hlinkClick r:id="rId3"/>
              </a:rPr>
              <a:t>http://www.domusmedica.be/groepen/kringen/nieuws/6565-samenwerkingsovereenkomst-herkenrode-huisartsen-en-jessa-ziekenhuis.html</a:t>
            </a:r>
            <a:r>
              <a:rPr lang="nl-BE" sz="2000" dirty="0"/>
              <a:t> </a:t>
            </a:r>
            <a:endParaRPr lang="nl-BE" sz="2000" dirty="0" smtClean="0"/>
          </a:p>
          <a:p>
            <a:r>
              <a:rPr lang="nl-BE" sz="2000" dirty="0" smtClean="0"/>
              <a:t>-  afsprakenplan HERKENRODE - spoed </a:t>
            </a:r>
          </a:p>
          <a:p>
            <a:pPr marL="0" indent="0">
              <a:buNone/>
            </a:pPr>
            <a:r>
              <a:rPr lang="nl-BE" sz="2000" dirty="0">
                <a:hlinkClick r:id="rId2"/>
              </a:rPr>
              <a:t>http://www.domusmedica.be/documentatie/nieuwskijker/6597-afsprakenplan-tussen-huisartsenkringen-en-ziekenhuizen.html</a:t>
            </a:r>
            <a:r>
              <a:rPr lang="nl-BE" sz="2000" dirty="0"/>
              <a:t> </a:t>
            </a:r>
          </a:p>
          <a:p>
            <a:pPr marL="0" indent="0">
              <a:buNone/>
            </a:pPr>
            <a:endParaRPr lang="nl-BE" sz="2000" dirty="0" smtClean="0"/>
          </a:p>
          <a:p>
            <a:r>
              <a:rPr lang="nl-BE" sz="2000" dirty="0" smtClean="0"/>
              <a:t>-  canvas en begeleidende teksten DM – tekst RIZIV</a:t>
            </a:r>
          </a:p>
          <a:p>
            <a:pPr marL="0" indent="0">
              <a:buNone/>
            </a:pPr>
            <a:r>
              <a:rPr lang="nl-BE" sz="2000" dirty="0">
                <a:hlinkClick r:id="rId2"/>
              </a:rPr>
              <a:t>http://</a:t>
            </a:r>
            <a:r>
              <a:rPr lang="nl-BE" sz="2000" dirty="0" smtClean="0">
                <a:hlinkClick r:id="rId2"/>
              </a:rPr>
              <a:t>www.domusmedica.be/documentatie/nieuwskijker/6597-afsprakenplan-tussen-huisartsenkringen-en-ziekenhuizen.html</a:t>
            </a:r>
            <a:r>
              <a:rPr lang="nl-BE" sz="2000" dirty="0"/>
              <a:t> </a:t>
            </a:r>
            <a:endParaRPr lang="nl-BE" sz="2000" dirty="0" smtClean="0"/>
          </a:p>
          <a:p>
            <a:pPr marL="0" indent="0">
              <a:buNone/>
            </a:pPr>
            <a:r>
              <a:rPr lang="nl-BE" sz="2000" dirty="0"/>
              <a:t>e</a:t>
            </a:r>
            <a:r>
              <a:rPr lang="nl-BE" sz="2000" dirty="0" smtClean="0"/>
              <a:t>n</a:t>
            </a:r>
          </a:p>
          <a:p>
            <a:pPr marL="0" indent="0">
              <a:buNone/>
            </a:pPr>
            <a:r>
              <a:rPr lang="nl-BE" sz="2000" dirty="0" smtClean="0">
                <a:hlinkClick r:id="rId4"/>
              </a:rPr>
              <a:t>http</a:t>
            </a:r>
            <a:r>
              <a:rPr lang="nl-BE" sz="2000" dirty="0">
                <a:hlinkClick r:id="rId4"/>
              </a:rPr>
              <a:t>://www.domusmedica.be/groepen/kringen/nieuws/6564-canvas-afsprakenplan-ziekenhuizen,-</a:t>
            </a:r>
            <a:r>
              <a:rPr lang="nl-BE" sz="2000" dirty="0" smtClean="0">
                <a:hlinkClick r:id="rId4"/>
              </a:rPr>
              <a:t>spoeddiensten-en-huisartsenwachtposten-goedgekeurd-op-medicomut.html</a:t>
            </a:r>
            <a:r>
              <a:rPr lang="nl-BE" sz="2000" dirty="0" smtClean="0"/>
              <a:t> </a:t>
            </a:r>
            <a:endParaRPr lang="nl-BE" sz="2000" dirty="0" smtClean="0"/>
          </a:p>
          <a:p>
            <a:pPr marL="0" indent="0">
              <a:buNone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1181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Huisartsen en Ziekenhuis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nl-BE" b="1" dirty="0" smtClean="0"/>
              <a:t>Herkenrode HA :</a:t>
            </a:r>
            <a:r>
              <a:rPr lang="nl-BE" dirty="0" smtClean="0"/>
              <a:t>  </a:t>
            </a:r>
          </a:p>
          <a:p>
            <a:pPr>
              <a:buNone/>
            </a:pPr>
            <a:r>
              <a:rPr lang="nl-BE" dirty="0" smtClean="0"/>
              <a:t>          112 – 88 </a:t>
            </a:r>
            <a:endParaRPr lang="nl-BE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nl-BE" dirty="0" smtClean="0"/>
              <a:t>          Hasselt – Diepenbeek - Zonhoven</a:t>
            </a:r>
          </a:p>
          <a:p>
            <a:pPr>
              <a:buNone/>
            </a:pPr>
            <a:r>
              <a:rPr lang="nl-BE" dirty="0" smtClean="0"/>
              <a:t>                             </a:t>
            </a:r>
          </a:p>
          <a:p>
            <a:pPr>
              <a:buNone/>
            </a:pPr>
            <a:r>
              <a:rPr lang="nl-BE" b="1" dirty="0" smtClean="0"/>
              <a:t>JESSA Ziekenhuis :</a:t>
            </a: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          350</a:t>
            </a:r>
          </a:p>
          <a:p>
            <a:pPr>
              <a:buNone/>
            </a:pPr>
            <a:r>
              <a:rPr lang="nl-BE" dirty="0" smtClean="0"/>
              <a:t>           </a:t>
            </a:r>
            <a:r>
              <a:rPr lang="nl-BE" dirty="0" err="1" smtClean="0"/>
              <a:t>Virga</a:t>
            </a:r>
            <a:r>
              <a:rPr lang="nl-BE" dirty="0" smtClean="0"/>
              <a:t> Jesse      </a:t>
            </a:r>
            <a:r>
              <a:rPr lang="nl-BE" dirty="0" err="1" smtClean="0"/>
              <a:t>Salvator</a:t>
            </a:r>
            <a:r>
              <a:rPr lang="nl-BE" dirty="0" smtClean="0"/>
              <a:t>     </a:t>
            </a:r>
            <a:r>
              <a:rPr lang="nl-BE" dirty="0" err="1" smtClean="0"/>
              <a:t>St</a:t>
            </a:r>
            <a:r>
              <a:rPr lang="nl-BE" dirty="0" smtClean="0"/>
              <a:t> Ursula</a:t>
            </a:r>
          </a:p>
          <a:p>
            <a:pPr>
              <a:buNone/>
            </a:pPr>
            <a:r>
              <a:rPr lang="nl-BE" dirty="0" smtClean="0"/>
              <a:t>           </a:t>
            </a:r>
            <a:r>
              <a:rPr lang="nl-BE" dirty="0" err="1" smtClean="0"/>
              <a:t>Heusden-Zolder</a:t>
            </a:r>
            <a:r>
              <a:rPr lang="nl-BE" dirty="0" smtClean="0"/>
              <a:t>, </a:t>
            </a:r>
            <a:r>
              <a:rPr lang="nl-BE" dirty="0" err="1" smtClean="0"/>
              <a:t>Tongeren</a:t>
            </a:r>
            <a:r>
              <a:rPr lang="nl-BE" dirty="0" smtClean="0"/>
              <a:t>, </a:t>
            </a:r>
            <a:r>
              <a:rPr lang="nl-BE" dirty="0" err="1" smtClean="0"/>
              <a:t>St</a:t>
            </a:r>
            <a:r>
              <a:rPr lang="nl-BE" dirty="0" smtClean="0"/>
              <a:t> -Truiden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DANK U</a:t>
            </a:r>
            <a:endParaRPr lang="nl-BE" dirty="0"/>
          </a:p>
        </p:txBody>
      </p:sp>
      <p:pic>
        <p:nvPicPr>
          <p:cNvPr id="4" name="Tijdelijke aanduiding voor inhoud 3" descr="naamloos (14 van 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157" y="1600200"/>
            <a:ext cx="7953685" cy="478112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DOKTERS en BURNOUT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Wachtdienst is belastend  </a:t>
            </a:r>
            <a:r>
              <a:rPr lang="nl-BE" dirty="0" smtClean="0">
                <a:sym typeface="Wingdings" pitchFamily="2" charset="2"/>
              </a:rPr>
              <a:t>  </a:t>
            </a:r>
            <a:r>
              <a:rPr lang="nl-BE" dirty="0" err="1" smtClean="0">
                <a:sym typeface="Wingdings" pitchFamily="2" charset="2"/>
              </a:rPr>
              <a:t>burnout</a:t>
            </a:r>
            <a:r>
              <a:rPr lang="nl-BE" dirty="0" smtClean="0">
                <a:sym typeface="Wingdings" pitchFamily="2" charset="2"/>
              </a:rPr>
              <a:t> ?</a:t>
            </a: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Hoe vermijden:</a:t>
            </a:r>
            <a:endParaRPr lang="nl-BE" dirty="0" smtClean="0"/>
          </a:p>
          <a:p>
            <a:r>
              <a:rPr lang="nl-BE" dirty="0" smtClean="0"/>
              <a:t>Instelling  van de arts</a:t>
            </a:r>
          </a:p>
          <a:p>
            <a:r>
              <a:rPr lang="nl-BE" dirty="0" smtClean="0"/>
              <a:t>Werkomstandigheden en afspraken      </a:t>
            </a:r>
          </a:p>
          <a:p>
            <a:r>
              <a:rPr lang="nl-BE" dirty="0" err="1" smtClean="0"/>
              <a:t>Verloning</a:t>
            </a:r>
            <a:endParaRPr lang="nl-BE" dirty="0" smtClean="0"/>
          </a:p>
          <a:p>
            <a:r>
              <a:rPr lang="nl-BE" dirty="0" smtClean="0"/>
              <a:t>Opleiding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Wachtdiensten HA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>
              <a:buNone/>
            </a:pPr>
            <a:r>
              <a:rPr lang="nl-BE" b="1" dirty="0" smtClean="0"/>
              <a:t>WEEKWACHT: </a:t>
            </a:r>
          </a:p>
          <a:p>
            <a:r>
              <a:rPr lang="nl-BE" dirty="0" smtClean="0"/>
              <a:t>Maandag  -&gt;  Vrijdag</a:t>
            </a:r>
          </a:p>
          <a:p>
            <a:r>
              <a:rPr lang="nl-BE" dirty="0" smtClean="0"/>
              <a:t>20.00 – 8.00 u</a:t>
            </a:r>
          </a:p>
          <a:p>
            <a:r>
              <a:rPr lang="nl-BE" dirty="0" smtClean="0"/>
              <a:t>Hasselt: 5 antennes                 </a:t>
            </a:r>
          </a:p>
          <a:p>
            <a:r>
              <a:rPr lang="nl-BE" dirty="0" smtClean="0"/>
              <a:t>Diepenbeek: 1 antenne</a:t>
            </a:r>
          </a:p>
          <a:p>
            <a:r>
              <a:rPr lang="nl-BE" dirty="0" smtClean="0"/>
              <a:t>Zonhoven   2 antennes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Wachtdiensten HA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>
              <a:buNone/>
            </a:pPr>
            <a:r>
              <a:rPr lang="nl-BE" b="1" dirty="0" smtClean="0"/>
              <a:t>WEEKEND  =  Centrale Huisartsenwachtpost  </a:t>
            </a:r>
          </a:p>
          <a:p>
            <a:r>
              <a:rPr lang="nl-BE" dirty="0" err="1" smtClean="0"/>
              <a:t>Za</a:t>
            </a:r>
            <a:r>
              <a:rPr lang="nl-BE" dirty="0" smtClean="0"/>
              <a:t> 08.00 – Maand 08.00u </a:t>
            </a:r>
          </a:p>
          <a:p>
            <a:r>
              <a:rPr lang="nl-BE" dirty="0" smtClean="0"/>
              <a:t>‘s nachts </a:t>
            </a:r>
            <a:r>
              <a:rPr lang="nl-BE" dirty="0" err="1" smtClean="0"/>
              <a:t>tss</a:t>
            </a:r>
            <a:r>
              <a:rPr lang="nl-BE" dirty="0" smtClean="0"/>
              <a:t> 22.00 – 8.00u enkel HB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HOE TOT STAND ?</a:t>
            </a:r>
            <a:endParaRPr lang="nl-BE" dirty="0"/>
          </a:p>
        </p:txBody>
      </p:sp>
      <p:pic>
        <p:nvPicPr>
          <p:cNvPr id="5" name="Tijdelijke aanduiding voor inhoud 4" descr="Afbeeldin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544616" cy="5445224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HOE TOT STAND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040560"/>
          </a:xfrm>
        </p:spPr>
        <p:txBody>
          <a:bodyPr/>
          <a:lstStyle/>
          <a:p>
            <a:r>
              <a:rPr lang="nl-BE" dirty="0" smtClean="0"/>
              <a:t>Goede verstandhouding met </a:t>
            </a:r>
            <a:r>
              <a:rPr lang="nl-BE" b="1" dirty="0" smtClean="0"/>
              <a:t>Ziekenhuis</a:t>
            </a:r>
            <a:r>
              <a:rPr lang="nl-BE" dirty="0" smtClean="0"/>
              <a:t>: </a:t>
            </a:r>
          </a:p>
          <a:p>
            <a:pPr>
              <a:buNone/>
            </a:pPr>
            <a:r>
              <a:rPr lang="nl-BE" dirty="0" smtClean="0"/>
              <a:t>   - Contactcommissie</a:t>
            </a:r>
          </a:p>
          <a:p>
            <a:pPr>
              <a:buNone/>
            </a:pPr>
            <a:r>
              <a:rPr lang="nl-BE" dirty="0" smtClean="0"/>
              <a:t>   - Jessa Portaal</a:t>
            </a:r>
          </a:p>
          <a:p>
            <a:pPr>
              <a:buNone/>
            </a:pPr>
            <a:r>
              <a:rPr lang="nl-BE" dirty="0" smtClean="0"/>
              <a:t>   - Steun bij oprichting CHWP in 2006</a:t>
            </a:r>
          </a:p>
          <a:p>
            <a:r>
              <a:rPr lang="nl-BE" b="1" dirty="0" smtClean="0"/>
              <a:t>VISIE</a:t>
            </a:r>
            <a:r>
              <a:rPr lang="nl-BE" dirty="0" smtClean="0"/>
              <a:t>  nieuwe medische directeur,                                                 Prof Dirk Ramaekers</a:t>
            </a:r>
            <a:br>
              <a:rPr lang="nl-BE" dirty="0" smtClean="0"/>
            </a:br>
            <a:r>
              <a:rPr lang="nl-BE" dirty="0" smtClean="0"/>
              <a:t>-&gt;  op campus </a:t>
            </a:r>
            <a:r>
              <a:rPr lang="nl-BE" dirty="0" err="1" smtClean="0"/>
              <a:t>Jessa</a:t>
            </a:r>
            <a:r>
              <a:rPr lang="nl-BE" dirty="0" smtClean="0"/>
              <a:t> aanbod mooie ruimte </a:t>
            </a:r>
          </a:p>
          <a:p>
            <a:pPr>
              <a:buNone/>
            </a:pPr>
            <a:r>
              <a:rPr lang="nl-BE" dirty="0" smtClean="0"/>
              <a:t>         + aanbod inrichting nieuwe WP</a:t>
            </a:r>
          </a:p>
          <a:p>
            <a:r>
              <a:rPr lang="nl-BE" b="1" dirty="0" smtClean="0"/>
              <a:t>Huisartsen</a:t>
            </a:r>
            <a:r>
              <a:rPr lang="nl-BE" dirty="0" smtClean="0"/>
              <a:t> denken anders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HOE TOT STAND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nl-BE" dirty="0" smtClean="0"/>
              <a:t>27 april 2016:</a:t>
            </a:r>
          </a:p>
          <a:p>
            <a:pPr>
              <a:buNone/>
            </a:pPr>
            <a:r>
              <a:rPr lang="nl-BE" dirty="0" smtClean="0"/>
              <a:t>    -  algemene samenwerkingsovereenkomst</a:t>
            </a:r>
          </a:p>
          <a:p>
            <a:pPr>
              <a:buNone/>
            </a:pPr>
            <a:r>
              <a:rPr lang="nl-BE" dirty="0" smtClean="0"/>
              <a:t>    -  afsprakenplan met spoed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1 juli 2016:</a:t>
            </a:r>
          </a:p>
          <a:p>
            <a:pPr>
              <a:buNone/>
            </a:pPr>
            <a:r>
              <a:rPr lang="nl-BE" dirty="0" smtClean="0"/>
              <a:t>    - Verhuis naar locatie op campus ziekenhuis</a:t>
            </a:r>
          </a:p>
          <a:p>
            <a:pPr>
              <a:buNone/>
            </a:pPr>
            <a:r>
              <a:rPr lang="nl-BE" dirty="0" smtClean="0"/>
              <a:t>    - Behoud bestaande werking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HOE TOT STAND ?</a:t>
            </a:r>
            <a:endParaRPr lang="nl-BE" dirty="0"/>
          </a:p>
        </p:txBody>
      </p:sp>
      <p:pic>
        <p:nvPicPr>
          <p:cNvPr id="4" name="Tijdelijke aanduiding voor inhoud 3" descr="naamloos-5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188" y="1600200"/>
            <a:ext cx="6789623" cy="4709120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Dr. R. Carlier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 witte achtergrond ppt sjabloon">
  <a:themeElements>
    <a:clrScheme name="wvvh2003 1">
      <a:dk1>
        <a:srgbClr val="000000"/>
      </a:dk1>
      <a:lt1>
        <a:srgbClr val="FFFFFF"/>
      </a:lt1>
      <a:dk2>
        <a:srgbClr val="293868"/>
      </a:dk2>
      <a:lt2>
        <a:srgbClr val="D28700"/>
      </a:lt2>
      <a:accent1>
        <a:srgbClr val="AEC56D"/>
      </a:accent1>
      <a:accent2>
        <a:srgbClr val="A20033"/>
      </a:accent2>
      <a:accent3>
        <a:srgbClr val="ACAEB9"/>
      </a:accent3>
      <a:accent4>
        <a:srgbClr val="DADADA"/>
      </a:accent4>
      <a:accent5>
        <a:srgbClr val="D3DFBA"/>
      </a:accent5>
      <a:accent6>
        <a:srgbClr val="92002D"/>
      </a:accent6>
      <a:hlink>
        <a:srgbClr val="CCCCFF"/>
      </a:hlink>
      <a:folHlink>
        <a:srgbClr val="DED672"/>
      </a:folHlink>
    </a:clrScheme>
    <a:fontScheme name="wvvh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vvh2003 1">
        <a:dk1>
          <a:srgbClr val="000000"/>
        </a:dk1>
        <a:lt1>
          <a:srgbClr val="FFFFFF"/>
        </a:lt1>
        <a:dk2>
          <a:srgbClr val="293868"/>
        </a:dk2>
        <a:lt2>
          <a:srgbClr val="D28700"/>
        </a:lt2>
        <a:accent1>
          <a:srgbClr val="AEC56D"/>
        </a:accent1>
        <a:accent2>
          <a:srgbClr val="A20033"/>
        </a:accent2>
        <a:accent3>
          <a:srgbClr val="ACAEB9"/>
        </a:accent3>
        <a:accent4>
          <a:srgbClr val="DADADA"/>
        </a:accent4>
        <a:accent5>
          <a:srgbClr val="D3DFBA"/>
        </a:accent5>
        <a:accent6>
          <a:srgbClr val="92002D"/>
        </a:accent6>
        <a:hlink>
          <a:srgbClr val="CCCCFF"/>
        </a:hlink>
        <a:folHlink>
          <a:srgbClr val="DED6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 ppt sjabloon [Compatibiliteitsmodus]" id="{EEF600CC-584D-48B4-BDBD-1A01D818E112}" vid="{65E0FC0C-C573-4374-B788-C9E6F0AEFDFF}"/>
    </a:ext>
  </a:extLst>
</a:theme>
</file>

<file path=ppt/theme/theme2.xml><?xml version="1.0" encoding="utf-8"?>
<a:theme xmlns:a="http://schemas.openxmlformats.org/drawingml/2006/main" name="Volgendepagina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 ppt sjabloon [Compatibiliteitsmodus]" id="{EEF600CC-584D-48B4-BDBD-1A01D818E112}" vid="{DCE87D9F-8409-4657-8550-1F81F03986E9}"/>
    </a:ext>
  </a:extLst>
</a:theme>
</file>

<file path=ppt/theme/theme3.xml><?xml version="1.0" encoding="utf-8"?>
<a:theme xmlns:a="http://schemas.openxmlformats.org/drawingml/2006/main" name="1_Volgendepagina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 ppt sjabloon [Compatibiliteitsmodus]" id="{EEF600CC-584D-48B4-BDBD-1A01D818E112}" vid="{DCE87D9F-8409-4657-8550-1F81F03986E9}"/>
    </a:ext>
  </a:ext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 witte achtergrond ppt sjabloon</Template>
  <TotalTime>661</TotalTime>
  <Words>913</Words>
  <Application>Microsoft Office PowerPoint</Application>
  <PresentationFormat>Diavoorstelling (4:3)</PresentationFormat>
  <Paragraphs>293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31</vt:i4>
      </vt:variant>
    </vt:vector>
  </HeadingPairs>
  <TitlesOfParts>
    <vt:vector size="39" baseType="lpstr">
      <vt:lpstr>Arial</vt:lpstr>
      <vt:lpstr>Calibri</vt:lpstr>
      <vt:lpstr>Helvetica</vt:lpstr>
      <vt:lpstr>proxima-nova</vt:lpstr>
      <vt:lpstr>Wingdings</vt:lpstr>
      <vt:lpstr>DM witte achtergrond ppt sjabloon</vt:lpstr>
      <vt:lpstr>Volgendepaginas</vt:lpstr>
      <vt:lpstr>1_Volgendepaginas</vt:lpstr>
      <vt:lpstr>PowerPoint-presentatie</vt:lpstr>
      <vt:lpstr> Van Abdissen en Graafheren ….  </vt:lpstr>
      <vt:lpstr>Van Huisartsen en Ziekenhuis</vt:lpstr>
      <vt:lpstr>Wachtdiensten HA</vt:lpstr>
      <vt:lpstr>Wachtdiensten HA</vt:lpstr>
      <vt:lpstr>HOE TOT STAND ?</vt:lpstr>
      <vt:lpstr>HOE TOT STAND ?</vt:lpstr>
      <vt:lpstr>HOE TOT STAND ?</vt:lpstr>
      <vt:lpstr>HOE TOT STAND ?</vt:lpstr>
      <vt:lpstr>OVEREENKOMSTEN JESSA - HA</vt:lpstr>
      <vt:lpstr>OVEREENKOMSTEN JESSA - HA</vt:lpstr>
      <vt:lpstr>AFSPRAKENPLAN SPOED</vt:lpstr>
      <vt:lpstr>AFSPRAKENPLAN SPOED</vt:lpstr>
      <vt:lpstr>AFSPRAKENPLAN SPOED</vt:lpstr>
      <vt:lpstr>AFSPRAKENPLAN SPOED</vt:lpstr>
      <vt:lpstr>AFSPRAKENPLAN SPOED</vt:lpstr>
      <vt:lpstr>AFSPRAKENPLAN SPOED</vt:lpstr>
      <vt:lpstr> AFSPRAKENPLAN SPOED </vt:lpstr>
      <vt:lpstr>AFSPRAKENPLAN SPOED</vt:lpstr>
      <vt:lpstr> AFSPRAKENPLAN SPOED </vt:lpstr>
      <vt:lpstr>AFSPRAKENPLAN SPOED</vt:lpstr>
      <vt:lpstr>Van MADELIEFJES en ROZEN</vt:lpstr>
      <vt:lpstr>Van MADELIEFJES en ROZEN</vt:lpstr>
      <vt:lpstr>Van MADELIEFJES en ROZEN</vt:lpstr>
      <vt:lpstr>TOEKOMST</vt:lpstr>
      <vt:lpstr>TOEKOMST</vt:lpstr>
      <vt:lpstr>TOEKOMST</vt:lpstr>
      <vt:lpstr>TOEKOMST</vt:lpstr>
      <vt:lpstr>DE TEKSTEN</vt:lpstr>
      <vt:lpstr>DANK U</vt:lpstr>
      <vt:lpstr>Van DOKTERS en BURNOUT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beheerder</dc:creator>
  <cp:lastModifiedBy>Gert Merckx</cp:lastModifiedBy>
  <cp:revision>77</cp:revision>
  <dcterms:created xsi:type="dcterms:W3CDTF">2016-11-19T18:00:51Z</dcterms:created>
  <dcterms:modified xsi:type="dcterms:W3CDTF">2016-11-30T09:36:27Z</dcterms:modified>
</cp:coreProperties>
</file>