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notesMasterIdLst>
    <p:notesMasterId r:id="rId9"/>
  </p:notesMasterIdLst>
  <p:handoutMasterIdLst>
    <p:handoutMasterId r:id="rId10"/>
  </p:handoutMasterIdLst>
  <p:sldIdLst>
    <p:sldId id="287" r:id="rId3"/>
    <p:sldId id="297" r:id="rId4"/>
    <p:sldId id="295" r:id="rId5"/>
    <p:sldId id="299" r:id="rId6"/>
    <p:sldId id="294" r:id="rId7"/>
    <p:sldId id="300" r:id="rId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5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10" autoAdjust="0"/>
  </p:normalViewPr>
  <p:slideViewPr>
    <p:cSldViewPr>
      <p:cViewPr varScale="1">
        <p:scale>
          <a:sx n="116" d="100"/>
          <a:sy n="116" d="100"/>
        </p:scale>
        <p:origin x="8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C827E-EC18-4148-B8C5-408B01390ECF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BE"/>
        </a:p>
      </dgm:t>
    </dgm:pt>
    <dgm:pt modelId="{31CA8307-AB53-456B-A36F-3D4F57ADA267}">
      <dgm:prSet phldrT="[Tekst]" custT="1"/>
      <dgm:spPr/>
      <dgm:t>
        <a:bodyPr/>
        <a:lstStyle/>
        <a:p>
          <a:r>
            <a:rPr lang="nl-BE" sz="1400" b="1" dirty="0" smtClean="0"/>
            <a:t>Onderzoek &amp; overleg werknemer</a:t>
          </a:r>
          <a:endParaRPr lang="nl-BE" sz="1400" b="1" dirty="0" smtClean="0"/>
        </a:p>
      </dgm:t>
    </dgm:pt>
    <dgm:pt modelId="{57E045DF-F67A-4D8D-A73C-12F8093978A4}" type="parTrans" cxnId="{A4D9ED1F-749A-4BBC-9682-C2CA873AA5F1}">
      <dgm:prSet/>
      <dgm:spPr/>
      <dgm:t>
        <a:bodyPr/>
        <a:lstStyle/>
        <a:p>
          <a:endParaRPr lang="nl-BE" sz="2000"/>
        </a:p>
      </dgm:t>
    </dgm:pt>
    <dgm:pt modelId="{DEC173DE-9BE1-4D97-88DC-9DAFB15A463A}" type="sibTrans" cxnId="{A4D9ED1F-749A-4BBC-9682-C2CA873AA5F1}">
      <dgm:prSet/>
      <dgm:spPr/>
      <dgm:t>
        <a:bodyPr/>
        <a:lstStyle/>
        <a:p>
          <a:endParaRPr lang="nl-BE" sz="2000"/>
        </a:p>
      </dgm:t>
    </dgm:pt>
    <dgm:pt modelId="{89964135-3C05-4DD5-9745-4D9AA361EDAB}">
      <dgm:prSet phldrT="[Tekst]" custT="1"/>
      <dgm:spPr/>
      <dgm:t>
        <a:bodyPr/>
        <a:lstStyle/>
        <a:p>
          <a:r>
            <a:rPr lang="nl-BE" sz="1800" b="1" dirty="0" smtClean="0">
              <a:solidFill>
                <a:schemeClr val="bg1"/>
              </a:solidFill>
            </a:rPr>
            <a:t>Overleg </a:t>
          </a:r>
          <a:r>
            <a:rPr lang="nl-BE" sz="1800" b="1" dirty="0" err="1" smtClean="0">
              <a:solidFill>
                <a:schemeClr val="bg1"/>
              </a:solidFill>
            </a:rPr>
            <a:t>behande-lend</a:t>
          </a:r>
          <a:r>
            <a:rPr lang="nl-BE" sz="1800" b="1" dirty="0" smtClean="0">
              <a:solidFill>
                <a:schemeClr val="bg1"/>
              </a:solidFill>
            </a:rPr>
            <a:t> arts</a:t>
          </a:r>
          <a:endParaRPr lang="nl-BE" sz="1800" b="1" dirty="0">
            <a:solidFill>
              <a:schemeClr val="bg1"/>
            </a:solidFill>
          </a:endParaRPr>
        </a:p>
      </dgm:t>
    </dgm:pt>
    <dgm:pt modelId="{190BC1DB-4675-40D5-930F-E22389312533}" type="parTrans" cxnId="{0F24B379-DCF2-4F5B-A6EC-AD2A42E8AEDA}">
      <dgm:prSet/>
      <dgm:spPr/>
      <dgm:t>
        <a:bodyPr/>
        <a:lstStyle/>
        <a:p>
          <a:endParaRPr lang="nl-BE" sz="2000"/>
        </a:p>
      </dgm:t>
    </dgm:pt>
    <dgm:pt modelId="{81807D81-DBF6-4453-A057-A208B4CF5B8F}" type="sibTrans" cxnId="{0F24B379-DCF2-4F5B-A6EC-AD2A42E8AEDA}">
      <dgm:prSet/>
      <dgm:spPr/>
      <dgm:t>
        <a:bodyPr/>
        <a:lstStyle/>
        <a:p>
          <a:endParaRPr lang="nl-BE" sz="2000"/>
        </a:p>
      </dgm:t>
    </dgm:pt>
    <dgm:pt modelId="{CB004CA0-8654-4F7A-A3DA-CFD27B51286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400" b="1" dirty="0" smtClean="0"/>
            <a:t>Onderzoek </a:t>
          </a:r>
          <a:r>
            <a:rPr lang="nl-BE" sz="1400" b="1" dirty="0" smtClean="0"/>
            <a:t>werkpost</a:t>
          </a:r>
          <a:endParaRPr lang="nl-BE" sz="1400" b="1" dirty="0" smtClean="0"/>
        </a:p>
      </dgm:t>
    </dgm:pt>
    <dgm:pt modelId="{758E5743-6519-4BBA-992E-E14A6A86C569}" type="parTrans" cxnId="{FF1DB5C2-A844-4A64-9ABD-959ABD37C1CB}">
      <dgm:prSet/>
      <dgm:spPr/>
      <dgm:t>
        <a:bodyPr/>
        <a:lstStyle/>
        <a:p>
          <a:endParaRPr lang="nl-BE" sz="2000"/>
        </a:p>
      </dgm:t>
    </dgm:pt>
    <dgm:pt modelId="{7B7DF14C-B1FB-405B-9205-242FFBB5E1CE}" type="sibTrans" cxnId="{FF1DB5C2-A844-4A64-9ABD-959ABD37C1CB}">
      <dgm:prSet/>
      <dgm:spPr/>
      <dgm:t>
        <a:bodyPr/>
        <a:lstStyle/>
        <a:p>
          <a:endParaRPr lang="nl-BE" sz="2000"/>
        </a:p>
      </dgm:t>
    </dgm:pt>
    <dgm:pt modelId="{ADF91218-1780-4555-B8A4-029D174DA82F}">
      <dgm:prSet phldrT="[Teks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BE" sz="1600" b="1" smtClean="0"/>
        </a:p>
        <a:p>
          <a:endParaRPr lang="nl-BE" sz="1600" b="1" dirty="0" smtClean="0"/>
        </a:p>
      </dgm:t>
    </dgm:pt>
    <dgm:pt modelId="{B2887F15-83AC-4A42-BD1E-142A92FBD01B}" type="sibTrans" cxnId="{9435184C-F4C9-45B0-8A23-5FA574352D6F}">
      <dgm:prSet/>
      <dgm:spPr/>
      <dgm:t>
        <a:bodyPr/>
        <a:lstStyle/>
        <a:p>
          <a:endParaRPr lang="nl-BE" sz="2000"/>
        </a:p>
      </dgm:t>
    </dgm:pt>
    <dgm:pt modelId="{DD086B6B-C687-43E3-A11C-CAF45EB2F118}" type="parTrans" cxnId="{9435184C-F4C9-45B0-8A23-5FA574352D6F}">
      <dgm:prSet/>
      <dgm:spPr/>
      <dgm:t>
        <a:bodyPr/>
        <a:lstStyle/>
        <a:p>
          <a:endParaRPr lang="nl-BE" sz="2000"/>
        </a:p>
      </dgm:t>
    </dgm:pt>
    <dgm:pt modelId="{052EA055-33C7-4FF3-AE4F-573118D9F11F}">
      <dgm:prSet phldrT="[Tekst]" custT="1"/>
      <dgm:spPr/>
      <dgm:t>
        <a:bodyPr/>
        <a:lstStyle/>
        <a:p>
          <a:r>
            <a:rPr lang="nl-BE" sz="1400" b="1" dirty="0" smtClean="0"/>
            <a:t>Overleg anderen </a:t>
          </a:r>
          <a:r>
            <a:rPr lang="nl-BE" sz="1400" b="1" dirty="0" err="1" smtClean="0"/>
            <a:t>bvb</a:t>
          </a:r>
          <a:r>
            <a:rPr lang="nl-BE" sz="1400" b="1" dirty="0" smtClean="0"/>
            <a:t>. pa-</a:t>
          </a:r>
          <a:r>
            <a:rPr lang="nl-BE" sz="1400" b="1" dirty="0" err="1" smtClean="0"/>
            <a:t>psy</a:t>
          </a:r>
          <a:endParaRPr lang="nl-BE" sz="1400" b="1" dirty="0"/>
        </a:p>
      </dgm:t>
    </dgm:pt>
    <dgm:pt modelId="{593D437D-59F1-4E38-9276-A0B2838D9E07}" type="parTrans" cxnId="{D1FB0DBF-8D4E-48CB-A7D4-261598B4C5D7}">
      <dgm:prSet/>
      <dgm:spPr/>
      <dgm:t>
        <a:bodyPr/>
        <a:lstStyle/>
        <a:p>
          <a:endParaRPr lang="nl-BE" sz="2000"/>
        </a:p>
      </dgm:t>
    </dgm:pt>
    <dgm:pt modelId="{30FEED3A-8A6B-4096-A96E-5329C96F781B}" type="sibTrans" cxnId="{D1FB0DBF-8D4E-48CB-A7D4-261598B4C5D7}">
      <dgm:prSet/>
      <dgm:spPr/>
      <dgm:t>
        <a:bodyPr/>
        <a:lstStyle/>
        <a:p>
          <a:endParaRPr lang="nl-BE" sz="2000"/>
        </a:p>
      </dgm:t>
    </dgm:pt>
    <dgm:pt modelId="{EA6DE19E-7116-451B-BE57-63F433CE84E2}">
      <dgm:prSet phldrT="[Tekst]" custT="1"/>
      <dgm:spPr/>
      <dgm:t>
        <a:bodyPr/>
        <a:lstStyle/>
        <a:p>
          <a:r>
            <a:rPr lang="nl-BE" sz="1400" b="1" dirty="0" smtClean="0"/>
            <a:t>Advies werkgever</a:t>
          </a:r>
          <a:endParaRPr lang="nl-BE" sz="1400" b="1" dirty="0"/>
        </a:p>
      </dgm:t>
    </dgm:pt>
    <dgm:pt modelId="{67B0D18A-AC7F-413F-975C-18FB755124D6}" type="parTrans" cxnId="{23A57415-A44A-4693-A118-FE6E98C45669}">
      <dgm:prSet/>
      <dgm:spPr/>
      <dgm:t>
        <a:bodyPr/>
        <a:lstStyle/>
        <a:p>
          <a:endParaRPr lang="nl-BE"/>
        </a:p>
      </dgm:t>
    </dgm:pt>
    <dgm:pt modelId="{A71EBA16-8D74-40CD-959D-667949F957E6}" type="sibTrans" cxnId="{23A57415-A44A-4693-A118-FE6E98C45669}">
      <dgm:prSet/>
      <dgm:spPr/>
      <dgm:t>
        <a:bodyPr/>
        <a:lstStyle/>
        <a:p>
          <a:endParaRPr lang="nl-BE"/>
        </a:p>
      </dgm:t>
    </dgm:pt>
    <dgm:pt modelId="{044ACC4D-E86E-48B9-9DA0-57F30B2320AF}">
      <dgm:prSet phldrT="[Tekst]" custT="1"/>
      <dgm:spPr/>
      <dgm:t>
        <a:bodyPr/>
        <a:lstStyle/>
        <a:p>
          <a:r>
            <a:rPr lang="nl-BE" sz="1400" b="1" dirty="0" smtClean="0"/>
            <a:t>Overleg adviserend </a:t>
          </a:r>
          <a:r>
            <a:rPr lang="nl-BE" sz="1400" b="1" dirty="0" err="1" smtClean="0"/>
            <a:t>genees-heer</a:t>
          </a:r>
          <a:endParaRPr lang="nl-BE" sz="1400" b="1" dirty="0"/>
        </a:p>
      </dgm:t>
    </dgm:pt>
    <dgm:pt modelId="{D0998660-7E3C-4EC5-9F5C-E7EE2EFCD4E9}" type="parTrans" cxnId="{143E0011-1834-492E-AA0A-4501B3A7D427}">
      <dgm:prSet/>
      <dgm:spPr/>
      <dgm:t>
        <a:bodyPr/>
        <a:lstStyle/>
        <a:p>
          <a:endParaRPr lang="nl-BE"/>
        </a:p>
      </dgm:t>
    </dgm:pt>
    <dgm:pt modelId="{180B3CB2-7717-48C5-AA66-A98F081ABC7D}" type="sibTrans" cxnId="{143E0011-1834-492E-AA0A-4501B3A7D427}">
      <dgm:prSet/>
      <dgm:spPr/>
      <dgm:t>
        <a:bodyPr/>
        <a:lstStyle/>
        <a:p>
          <a:endParaRPr lang="nl-BE"/>
        </a:p>
      </dgm:t>
    </dgm:pt>
    <dgm:pt modelId="{EF5C3BD2-6D72-43B3-BA8E-406D71F7972E}" type="pres">
      <dgm:prSet presAssocID="{8F1C827E-EC18-4148-B8C5-408B01390EC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2ACE4847-E1A3-4A64-8891-23B5A15BFF91}" type="pres">
      <dgm:prSet presAssocID="{ADF91218-1780-4555-B8A4-029D174DA82F}" presName="centerShape" presStyleLbl="node0" presStyleIdx="0" presStyleCnt="1" custScaleX="122605" custScaleY="117097"/>
      <dgm:spPr/>
      <dgm:t>
        <a:bodyPr/>
        <a:lstStyle/>
        <a:p>
          <a:endParaRPr lang="nl-BE"/>
        </a:p>
      </dgm:t>
    </dgm:pt>
    <dgm:pt modelId="{A0191AC1-EF4D-4D50-800E-FF68A8D3EEC5}" type="pres">
      <dgm:prSet presAssocID="{31CA8307-AB53-456B-A36F-3D4F57ADA267}" presName="node" presStyleLbl="node1" presStyleIdx="0" presStyleCnt="6" custScaleX="109940" custScaleY="10083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001E22A-C4F8-4244-8776-2E8B4089CDCF}" type="pres">
      <dgm:prSet presAssocID="{31CA8307-AB53-456B-A36F-3D4F57ADA267}" presName="dummy" presStyleCnt="0"/>
      <dgm:spPr/>
      <dgm:t>
        <a:bodyPr/>
        <a:lstStyle/>
        <a:p>
          <a:endParaRPr lang="nl-BE"/>
        </a:p>
      </dgm:t>
    </dgm:pt>
    <dgm:pt modelId="{87848242-6DAE-41D3-8644-C8D5664CFEE1}" type="pres">
      <dgm:prSet presAssocID="{DEC173DE-9BE1-4D97-88DC-9DAFB15A463A}" presName="sibTrans" presStyleLbl="sibTrans2D1" presStyleIdx="0" presStyleCnt="6"/>
      <dgm:spPr/>
      <dgm:t>
        <a:bodyPr/>
        <a:lstStyle/>
        <a:p>
          <a:endParaRPr lang="nl-BE"/>
        </a:p>
      </dgm:t>
    </dgm:pt>
    <dgm:pt modelId="{4162250F-C1C3-4D77-9114-92AF4DB0EA6C}" type="pres">
      <dgm:prSet presAssocID="{CB004CA0-8654-4F7A-A3DA-CFD27B512868}" presName="node" presStyleLbl="node1" presStyleIdx="1" presStyleCnt="6" custScaleX="111547" custScaleY="10951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5C688F0-41C9-4FE2-957A-8CFAA0F3BA0E}" type="pres">
      <dgm:prSet presAssocID="{CB004CA0-8654-4F7A-A3DA-CFD27B512868}" presName="dummy" presStyleCnt="0"/>
      <dgm:spPr/>
      <dgm:t>
        <a:bodyPr/>
        <a:lstStyle/>
        <a:p>
          <a:endParaRPr lang="nl-BE"/>
        </a:p>
      </dgm:t>
    </dgm:pt>
    <dgm:pt modelId="{71C31468-56E2-4DE7-8934-03CD569B0F30}" type="pres">
      <dgm:prSet presAssocID="{7B7DF14C-B1FB-405B-9205-242FFBB5E1CE}" presName="sibTrans" presStyleLbl="sibTrans2D1" presStyleIdx="1" presStyleCnt="6"/>
      <dgm:spPr/>
      <dgm:t>
        <a:bodyPr/>
        <a:lstStyle/>
        <a:p>
          <a:endParaRPr lang="nl-BE"/>
        </a:p>
      </dgm:t>
    </dgm:pt>
    <dgm:pt modelId="{AA963C63-A5FC-4F38-BE34-A7B66E0F972E}" type="pres">
      <dgm:prSet presAssocID="{89964135-3C05-4DD5-9745-4D9AA361EDAB}" presName="node" presStyleLbl="node1" presStyleIdx="2" presStyleCnt="6" custScaleX="114157" custScaleY="10494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1203E5A-E388-40F3-A3D3-BAC836145D13}" type="pres">
      <dgm:prSet presAssocID="{89964135-3C05-4DD5-9745-4D9AA361EDAB}" presName="dummy" presStyleCnt="0"/>
      <dgm:spPr/>
      <dgm:t>
        <a:bodyPr/>
        <a:lstStyle/>
        <a:p>
          <a:endParaRPr lang="nl-BE"/>
        </a:p>
      </dgm:t>
    </dgm:pt>
    <dgm:pt modelId="{29181319-F804-4A2A-B876-A1D7D16653F9}" type="pres">
      <dgm:prSet presAssocID="{81807D81-DBF6-4453-A057-A208B4CF5B8F}" presName="sibTrans" presStyleLbl="sibTrans2D1" presStyleIdx="2" presStyleCnt="6"/>
      <dgm:spPr/>
      <dgm:t>
        <a:bodyPr/>
        <a:lstStyle/>
        <a:p>
          <a:endParaRPr lang="nl-BE"/>
        </a:p>
      </dgm:t>
    </dgm:pt>
    <dgm:pt modelId="{50A25369-96B8-46B6-ADB1-13CBF39A1A61}" type="pres">
      <dgm:prSet presAssocID="{044ACC4D-E86E-48B9-9DA0-57F30B2320A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32BE6AE-69B4-4846-A68C-B2DAD837BFDB}" type="pres">
      <dgm:prSet presAssocID="{044ACC4D-E86E-48B9-9DA0-57F30B2320AF}" presName="dummy" presStyleCnt="0"/>
      <dgm:spPr/>
    </dgm:pt>
    <dgm:pt modelId="{D5694134-1D10-4CAA-8090-A17677CE62CA}" type="pres">
      <dgm:prSet presAssocID="{180B3CB2-7717-48C5-AA66-A98F081ABC7D}" presName="sibTrans" presStyleLbl="sibTrans2D1" presStyleIdx="3" presStyleCnt="6"/>
      <dgm:spPr/>
    </dgm:pt>
    <dgm:pt modelId="{A9C590A2-4C11-4606-83E8-5FB13562BB96}" type="pres">
      <dgm:prSet presAssocID="{052EA055-33C7-4FF3-AE4F-573118D9F11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DD3102B-6F10-495B-9C5C-85DB20762E23}" type="pres">
      <dgm:prSet presAssocID="{052EA055-33C7-4FF3-AE4F-573118D9F11F}" presName="dummy" presStyleCnt="0"/>
      <dgm:spPr/>
      <dgm:t>
        <a:bodyPr/>
        <a:lstStyle/>
        <a:p>
          <a:endParaRPr lang="nl-BE"/>
        </a:p>
      </dgm:t>
    </dgm:pt>
    <dgm:pt modelId="{BEA09B26-D3FF-450A-A330-A63948CBE08C}" type="pres">
      <dgm:prSet presAssocID="{30FEED3A-8A6B-4096-A96E-5329C96F781B}" presName="sibTrans" presStyleLbl="sibTrans2D1" presStyleIdx="4" presStyleCnt="6"/>
      <dgm:spPr/>
      <dgm:t>
        <a:bodyPr/>
        <a:lstStyle/>
        <a:p>
          <a:endParaRPr lang="nl-BE"/>
        </a:p>
      </dgm:t>
    </dgm:pt>
    <dgm:pt modelId="{AC9258B5-8375-4EDC-9367-492B7DD5C3F0}" type="pres">
      <dgm:prSet presAssocID="{EA6DE19E-7116-451B-BE57-63F433CE84E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5F70A3A-9E54-42FB-82E8-1B0116BEEE88}" type="pres">
      <dgm:prSet presAssocID="{EA6DE19E-7116-451B-BE57-63F433CE84E2}" presName="dummy" presStyleCnt="0"/>
      <dgm:spPr/>
    </dgm:pt>
    <dgm:pt modelId="{7B09E381-80AB-461E-8B11-2D1F29B18723}" type="pres">
      <dgm:prSet presAssocID="{A71EBA16-8D74-40CD-959D-667949F957E6}" presName="sibTrans" presStyleLbl="sibTrans2D1" presStyleIdx="5" presStyleCnt="6"/>
      <dgm:spPr/>
    </dgm:pt>
  </dgm:ptLst>
  <dgm:cxnLst>
    <dgm:cxn modelId="{BE98DD28-9893-4FBE-8744-DF2E8D4DA5E7}" type="presOf" srcId="{30FEED3A-8A6B-4096-A96E-5329C96F781B}" destId="{BEA09B26-D3FF-450A-A330-A63948CBE08C}" srcOrd="0" destOrd="0" presId="urn:microsoft.com/office/officeart/2005/8/layout/radial6"/>
    <dgm:cxn modelId="{381ECA31-27E9-4AF6-8C3F-949A954E2982}" type="presOf" srcId="{180B3CB2-7717-48C5-AA66-A98F081ABC7D}" destId="{D5694134-1D10-4CAA-8090-A17677CE62CA}" srcOrd="0" destOrd="0" presId="urn:microsoft.com/office/officeart/2005/8/layout/radial6"/>
    <dgm:cxn modelId="{D1AF3F36-04A9-4C3E-BCEB-F8B2926D1311}" type="presOf" srcId="{052EA055-33C7-4FF3-AE4F-573118D9F11F}" destId="{A9C590A2-4C11-4606-83E8-5FB13562BB96}" srcOrd="0" destOrd="0" presId="urn:microsoft.com/office/officeart/2005/8/layout/radial6"/>
    <dgm:cxn modelId="{6D2B78B3-463B-431B-A228-781A51C55CDE}" type="presOf" srcId="{81807D81-DBF6-4453-A057-A208B4CF5B8F}" destId="{29181319-F804-4A2A-B876-A1D7D16653F9}" srcOrd="0" destOrd="0" presId="urn:microsoft.com/office/officeart/2005/8/layout/radial6"/>
    <dgm:cxn modelId="{B69C9F25-BFCC-4FFF-A65D-A9C38902CECD}" type="presOf" srcId="{ADF91218-1780-4555-B8A4-029D174DA82F}" destId="{2ACE4847-E1A3-4A64-8891-23B5A15BFF91}" srcOrd="0" destOrd="0" presId="urn:microsoft.com/office/officeart/2005/8/layout/radial6"/>
    <dgm:cxn modelId="{A4D9ED1F-749A-4BBC-9682-C2CA873AA5F1}" srcId="{ADF91218-1780-4555-B8A4-029D174DA82F}" destId="{31CA8307-AB53-456B-A36F-3D4F57ADA267}" srcOrd="0" destOrd="0" parTransId="{57E045DF-F67A-4D8D-A73C-12F8093978A4}" sibTransId="{DEC173DE-9BE1-4D97-88DC-9DAFB15A463A}"/>
    <dgm:cxn modelId="{23A57415-A44A-4693-A118-FE6E98C45669}" srcId="{ADF91218-1780-4555-B8A4-029D174DA82F}" destId="{EA6DE19E-7116-451B-BE57-63F433CE84E2}" srcOrd="5" destOrd="0" parTransId="{67B0D18A-AC7F-413F-975C-18FB755124D6}" sibTransId="{A71EBA16-8D74-40CD-959D-667949F957E6}"/>
    <dgm:cxn modelId="{34B13742-78EF-4137-AD2E-FDCB92A47BB4}" type="presOf" srcId="{89964135-3C05-4DD5-9745-4D9AA361EDAB}" destId="{AA963C63-A5FC-4F38-BE34-A7B66E0F972E}" srcOrd="0" destOrd="0" presId="urn:microsoft.com/office/officeart/2005/8/layout/radial6"/>
    <dgm:cxn modelId="{143E0011-1834-492E-AA0A-4501B3A7D427}" srcId="{ADF91218-1780-4555-B8A4-029D174DA82F}" destId="{044ACC4D-E86E-48B9-9DA0-57F30B2320AF}" srcOrd="3" destOrd="0" parTransId="{D0998660-7E3C-4EC5-9F5C-E7EE2EFCD4E9}" sibTransId="{180B3CB2-7717-48C5-AA66-A98F081ABC7D}"/>
    <dgm:cxn modelId="{46704B8C-4CC1-4A73-9025-AA448A95D1AA}" type="presOf" srcId="{31CA8307-AB53-456B-A36F-3D4F57ADA267}" destId="{A0191AC1-EF4D-4D50-800E-FF68A8D3EEC5}" srcOrd="0" destOrd="0" presId="urn:microsoft.com/office/officeart/2005/8/layout/radial6"/>
    <dgm:cxn modelId="{7F597236-DF28-4888-B1E6-434CAD6951A9}" type="presOf" srcId="{8F1C827E-EC18-4148-B8C5-408B01390ECF}" destId="{EF5C3BD2-6D72-43B3-BA8E-406D71F7972E}" srcOrd="0" destOrd="0" presId="urn:microsoft.com/office/officeart/2005/8/layout/radial6"/>
    <dgm:cxn modelId="{504A6D45-D6EA-45F6-BA49-C92C55DE8EB4}" type="presOf" srcId="{DEC173DE-9BE1-4D97-88DC-9DAFB15A463A}" destId="{87848242-6DAE-41D3-8644-C8D5664CFEE1}" srcOrd="0" destOrd="0" presId="urn:microsoft.com/office/officeart/2005/8/layout/radial6"/>
    <dgm:cxn modelId="{502A794C-F674-4348-8B76-C41A279D63B7}" type="presOf" srcId="{7B7DF14C-B1FB-405B-9205-242FFBB5E1CE}" destId="{71C31468-56E2-4DE7-8934-03CD569B0F30}" srcOrd="0" destOrd="0" presId="urn:microsoft.com/office/officeart/2005/8/layout/radial6"/>
    <dgm:cxn modelId="{7326BAA5-A0D1-46B9-8FDC-B60336F43CFB}" type="presOf" srcId="{CB004CA0-8654-4F7A-A3DA-CFD27B512868}" destId="{4162250F-C1C3-4D77-9114-92AF4DB0EA6C}" srcOrd="0" destOrd="0" presId="urn:microsoft.com/office/officeart/2005/8/layout/radial6"/>
    <dgm:cxn modelId="{9435184C-F4C9-45B0-8A23-5FA574352D6F}" srcId="{8F1C827E-EC18-4148-B8C5-408B01390ECF}" destId="{ADF91218-1780-4555-B8A4-029D174DA82F}" srcOrd="0" destOrd="0" parTransId="{DD086B6B-C687-43E3-A11C-CAF45EB2F118}" sibTransId="{B2887F15-83AC-4A42-BD1E-142A92FBD01B}"/>
    <dgm:cxn modelId="{642AF9B7-7886-4C4E-9FF7-B8119FA55AAD}" type="presOf" srcId="{044ACC4D-E86E-48B9-9DA0-57F30B2320AF}" destId="{50A25369-96B8-46B6-ADB1-13CBF39A1A61}" srcOrd="0" destOrd="0" presId="urn:microsoft.com/office/officeart/2005/8/layout/radial6"/>
    <dgm:cxn modelId="{0F24B379-DCF2-4F5B-A6EC-AD2A42E8AEDA}" srcId="{ADF91218-1780-4555-B8A4-029D174DA82F}" destId="{89964135-3C05-4DD5-9745-4D9AA361EDAB}" srcOrd="2" destOrd="0" parTransId="{190BC1DB-4675-40D5-930F-E22389312533}" sibTransId="{81807D81-DBF6-4453-A057-A208B4CF5B8F}"/>
    <dgm:cxn modelId="{CCE7A2EF-B54F-4120-9D80-C44B92B160A6}" type="presOf" srcId="{A71EBA16-8D74-40CD-959D-667949F957E6}" destId="{7B09E381-80AB-461E-8B11-2D1F29B18723}" srcOrd="0" destOrd="0" presId="urn:microsoft.com/office/officeart/2005/8/layout/radial6"/>
    <dgm:cxn modelId="{FF1DB5C2-A844-4A64-9ABD-959ABD37C1CB}" srcId="{ADF91218-1780-4555-B8A4-029D174DA82F}" destId="{CB004CA0-8654-4F7A-A3DA-CFD27B512868}" srcOrd="1" destOrd="0" parTransId="{758E5743-6519-4BBA-992E-E14A6A86C569}" sibTransId="{7B7DF14C-B1FB-405B-9205-242FFBB5E1CE}"/>
    <dgm:cxn modelId="{D1FB0DBF-8D4E-48CB-A7D4-261598B4C5D7}" srcId="{ADF91218-1780-4555-B8A4-029D174DA82F}" destId="{052EA055-33C7-4FF3-AE4F-573118D9F11F}" srcOrd="4" destOrd="0" parTransId="{593D437D-59F1-4E38-9276-A0B2838D9E07}" sibTransId="{30FEED3A-8A6B-4096-A96E-5329C96F781B}"/>
    <dgm:cxn modelId="{EC056CF8-547A-4955-AA03-5129E0B5D9A4}" type="presOf" srcId="{EA6DE19E-7116-451B-BE57-63F433CE84E2}" destId="{AC9258B5-8375-4EDC-9367-492B7DD5C3F0}" srcOrd="0" destOrd="0" presId="urn:microsoft.com/office/officeart/2005/8/layout/radial6"/>
    <dgm:cxn modelId="{9F03AE13-0BB7-412A-B61D-1D373FC65660}" type="presParOf" srcId="{EF5C3BD2-6D72-43B3-BA8E-406D71F7972E}" destId="{2ACE4847-E1A3-4A64-8891-23B5A15BFF91}" srcOrd="0" destOrd="0" presId="urn:microsoft.com/office/officeart/2005/8/layout/radial6"/>
    <dgm:cxn modelId="{0B66F804-58FF-4D69-84CD-DCA4785BD496}" type="presParOf" srcId="{EF5C3BD2-6D72-43B3-BA8E-406D71F7972E}" destId="{A0191AC1-EF4D-4D50-800E-FF68A8D3EEC5}" srcOrd="1" destOrd="0" presId="urn:microsoft.com/office/officeart/2005/8/layout/radial6"/>
    <dgm:cxn modelId="{971B4E50-12FD-4302-BBD4-9EBAB36732B0}" type="presParOf" srcId="{EF5C3BD2-6D72-43B3-BA8E-406D71F7972E}" destId="{3001E22A-C4F8-4244-8776-2E8B4089CDCF}" srcOrd="2" destOrd="0" presId="urn:microsoft.com/office/officeart/2005/8/layout/radial6"/>
    <dgm:cxn modelId="{A3CA4E43-3572-4F56-A07E-382FBC45D117}" type="presParOf" srcId="{EF5C3BD2-6D72-43B3-BA8E-406D71F7972E}" destId="{87848242-6DAE-41D3-8644-C8D5664CFEE1}" srcOrd="3" destOrd="0" presId="urn:microsoft.com/office/officeart/2005/8/layout/radial6"/>
    <dgm:cxn modelId="{000900FD-981F-4E3D-8F24-DC5C8F0D3AFC}" type="presParOf" srcId="{EF5C3BD2-6D72-43B3-BA8E-406D71F7972E}" destId="{4162250F-C1C3-4D77-9114-92AF4DB0EA6C}" srcOrd="4" destOrd="0" presId="urn:microsoft.com/office/officeart/2005/8/layout/radial6"/>
    <dgm:cxn modelId="{728F94DE-7DA8-424C-B60C-3079B041A9B0}" type="presParOf" srcId="{EF5C3BD2-6D72-43B3-BA8E-406D71F7972E}" destId="{B5C688F0-41C9-4FE2-957A-8CFAA0F3BA0E}" srcOrd="5" destOrd="0" presId="urn:microsoft.com/office/officeart/2005/8/layout/radial6"/>
    <dgm:cxn modelId="{A1F0A387-6586-4118-9614-1466F893623B}" type="presParOf" srcId="{EF5C3BD2-6D72-43B3-BA8E-406D71F7972E}" destId="{71C31468-56E2-4DE7-8934-03CD569B0F30}" srcOrd="6" destOrd="0" presId="urn:microsoft.com/office/officeart/2005/8/layout/radial6"/>
    <dgm:cxn modelId="{0A3B53D2-46FA-49E4-92FE-565F4C4262CF}" type="presParOf" srcId="{EF5C3BD2-6D72-43B3-BA8E-406D71F7972E}" destId="{AA963C63-A5FC-4F38-BE34-A7B66E0F972E}" srcOrd="7" destOrd="0" presId="urn:microsoft.com/office/officeart/2005/8/layout/radial6"/>
    <dgm:cxn modelId="{2C7A58B0-19E6-400A-8E97-97534B5EB1FE}" type="presParOf" srcId="{EF5C3BD2-6D72-43B3-BA8E-406D71F7972E}" destId="{41203E5A-E388-40F3-A3D3-BAC836145D13}" srcOrd="8" destOrd="0" presId="urn:microsoft.com/office/officeart/2005/8/layout/radial6"/>
    <dgm:cxn modelId="{3B23C0AC-4137-4219-81B4-5C2A491A28E4}" type="presParOf" srcId="{EF5C3BD2-6D72-43B3-BA8E-406D71F7972E}" destId="{29181319-F804-4A2A-B876-A1D7D16653F9}" srcOrd="9" destOrd="0" presId="urn:microsoft.com/office/officeart/2005/8/layout/radial6"/>
    <dgm:cxn modelId="{A63BC94A-B931-4859-A9DF-3AA3AF5462DD}" type="presParOf" srcId="{EF5C3BD2-6D72-43B3-BA8E-406D71F7972E}" destId="{50A25369-96B8-46B6-ADB1-13CBF39A1A61}" srcOrd="10" destOrd="0" presId="urn:microsoft.com/office/officeart/2005/8/layout/radial6"/>
    <dgm:cxn modelId="{C60F1312-C728-4A4D-BA53-4F4EB8ABD152}" type="presParOf" srcId="{EF5C3BD2-6D72-43B3-BA8E-406D71F7972E}" destId="{F32BE6AE-69B4-4846-A68C-B2DAD837BFDB}" srcOrd="11" destOrd="0" presId="urn:microsoft.com/office/officeart/2005/8/layout/radial6"/>
    <dgm:cxn modelId="{458CCAB6-9E65-4767-9F86-52D5CD7069A1}" type="presParOf" srcId="{EF5C3BD2-6D72-43B3-BA8E-406D71F7972E}" destId="{D5694134-1D10-4CAA-8090-A17677CE62CA}" srcOrd="12" destOrd="0" presId="urn:microsoft.com/office/officeart/2005/8/layout/radial6"/>
    <dgm:cxn modelId="{31C98EFD-590D-45AE-953B-28040F1C692C}" type="presParOf" srcId="{EF5C3BD2-6D72-43B3-BA8E-406D71F7972E}" destId="{A9C590A2-4C11-4606-83E8-5FB13562BB96}" srcOrd="13" destOrd="0" presId="urn:microsoft.com/office/officeart/2005/8/layout/radial6"/>
    <dgm:cxn modelId="{A5653918-AD18-454B-A823-00B828235897}" type="presParOf" srcId="{EF5C3BD2-6D72-43B3-BA8E-406D71F7972E}" destId="{FDD3102B-6F10-495B-9C5C-85DB20762E23}" srcOrd="14" destOrd="0" presId="urn:microsoft.com/office/officeart/2005/8/layout/radial6"/>
    <dgm:cxn modelId="{A598D195-F0FF-48C1-8146-D8F3CA1113F0}" type="presParOf" srcId="{EF5C3BD2-6D72-43B3-BA8E-406D71F7972E}" destId="{BEA09B26-D3FF-450A-A330-A63948CBE08C}" srcOrd="15" destOrd="0" presId="urn:microsoft.com/office/officeart/2005/8/layout/radial6"/>
    <dgm:cxn modelId="{C625ACEE-E4BC-435C-BC58-13E0848E3EEC}" type="presParOf" srcId="{EF5C3BD2-6D72-43B3-BA8E-406D71F7972E}" destId="{AC9258B5-8375-4EDC-9367-492B7DD5C3F0}" srcOrd="16" destOrd="0" presId="urn:microsoft.com/office/officeart/2005/8/layout/radial6"/>
    <dgm:cxn modelId="{A513F4B6-9F46-4763-821C-95A74D9EC2B6}" type="presParOf" srcId="{EF5C3BD2-6D72-43B3-BA8E-406D71F7972E}" destId="{45F70A3A-9E54-42FB-82E8-1B0116BEEE88}" srcOrd="17" destOrd="0" presId="urn:microsoft.com/office/officeart/2005/8/layout/radial6"/>
    <dgm:cxn modelId="{710B6E04-D766-4BE2-A861-D96216FA5A6E}" type="presParOf" srcId="{EF5C3BD2-6D72-43B3-BA8E-406D71F7972E}" destId="{7B09E381-80AB-461E-8B11-2D1F29B1872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9E381-80AB-461E-8B11-2D1F29B18723}">
      <dsp:nvSpPr>
        <dsp:cNvPr id="0" name=""/>
        <dsp:cNvSpPr/>
      </dsp:nvSpPr>
      <dsp:spPr>
        <a:xfrm>
          <a:off x="766870" y="575237"/>
          <a:ext cx="3923813" cy="3923813"/>
        </a:xfrm>
        <a:prstGeom prst="blockArc">
          <a:avLst>
            <a:gd name="adj1" fmla="val 12600000"/>
            <a:gd name="adj2" fmla="val 16200000"/>
            <a:gd name="adj3" fmla="val 451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09B26-D3FF-450A-A330-A63948CBE08C}">
      <dsp:nvSpPr>
        <dsp:cNvPr id="0" name=""/>
        <dsp:cNvSpPr/>
      </dsp:nvSpPr>
      <dsp:spPr>
        <a:xfrm>
          <a:off x="766870" y="575237"/>
          <a:ext cx="3923813" cy="3923813"/>
        </a:xfrm>
        <a:prstGeom prst="blockArc">
          <a:avLst>
            <a:gd name="adj1" fmla="val 9000000"/>
            <a:gd name="adj2" fmla="val 12600000"/>
            <a:gd name="adj3" fmla="val 451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94134-1D10-4CAA-8090-A17677CE62CA}">
      <dsp:nvSpPr>
        <dsp:cNvPr id="0" name=""/>
        <dsp:cNvSpPr/>
      </dsp:nvSpPr>
      <dsp:spPr>
        <a:xfrm>
          <a:off x="766870" y="575237"/>
          <a:ext cx="3923813" cy="3923813"/>
        </a:xfrm>
        <a:prstGeom prst="blockArc">
          <a:avLst>
            <a:gd name="adj1" fmla="val 5400000"/>
            <a:gd name="adj2" fmla="val 9000000"/>
            <a:gd name="adj3" fmla="val 451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81319-F804-4A2A-B876-A1D7D16653F9}">
      <dsp:nvSpPr>
        <dsp:cNvPr id="0" name=""/>
        <dsp:cNvSpPr/>
      </dsp:nvSpPr>
      <dsp:spPr>
        <a:xfrm>
          <a:off x="766870" y="575237"/>
          <a:ext cx="3923813" cy="3923813"/>
        </a:xfrm>
        <a:prstGeom prst="blockArc">
          <a:avLst>
            <a:gd name="adj1" fmla="val 1800000"/>
            <a:gd name="adj2" fmla="val 5400000"/>
            <a:gd name="adj3" fmla="val 451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31468-56E2-4DE7-8934-03CD569B0F30}">
      <dsp:nvSpPr>
        <dsp:cNvPr id="0" name=""/>
        <dsp:cNvSpPr/>
      </dsp:nvSpPr>
      <dsp:spPr>
        <a:xfrm>
          <a:off x="766870" y="575237"/>
          <a:ext cx="3923813" cy="3923813"/>
        </a:xfrm>
        <a:prstGeom prst="blockArc">
          <a:avLst>
            <a:gd name="adj1" fmla="val 19800000"/>
            <a:gd name="adj2" fmla="val 1800000"/>
            <a:gd name="adj3" fmla="val 451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48242-6DAE-41D3-8644-C8D5664CFEE1}">
      <dsp:nvSpPr>
        <dsp:cNvPr id="0" name=""/>
        <dsp:cNvSpPr/>
      </dsp:nvSpPr>
      <dsp:spPr>
        <a:xfrm>
          <a:off x="766870" y="575237"/>
          <a:ext cx="3923813" cy="3923813"/>
        </a:xfrm>
        <a:prstGeom prst="blockArc">
          <a:avLst>
            <a:gd name="adj1" fmla="val 16200000"/>
            <a:gd name="adj2" fmla="val 19800000"/>
            <a:gd name="adj3" fmla="val 451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E4847-E1A3-4A64-8891-23B5A15BFF91}">
      <dsp:nvSpPr>
        <dsp:cNvPr id="0" name=""/>
        <dsp:cNvSpPr/>
      </dsp:nvSpPr>
      <dsp:spPr>
        <a:xfrm>
          <a:off x="1651656" y="1508413"/>
          <a:ext cx="2154241" cy="20574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600" b="1" kern="120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600" b="1" kern="1200" dirty="0" smtClean="0"/>
        </a:p>
      </dsp:txBody>
      <dsp:txXfrm>
        <a:off x="1967137" y="1809721"/>
        <a:ext cx="1523279" cy="1454846"/>
      </dsp:txXfrm>
    </dsp:sp>
    <dsp:sp modelId="{A0191AC1-EF4D-4D50-800E-FF68A8D3EEC5}">
      <dsp:nvSpPr>
        <dsp:cNvPr id="0" name=""/>
        <dsp:cNvSpPr/>
      </dsp:nvSpPr>
      <dsp:spPr>
        <a:xfrm>
          <a:off x="2052678" y="-583"/>
          <a:ext cx="1352197" cy="12401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b="1" kern="1200" dirty="0" smtClean="0"/>
            <a:t>Onderzoek &amp; overleg werknemer</a:t>
          </a:r>
          <a:endParaRPr lang="nl-BE" sz="1400" b="1" kern="1200" dirty="0" smtClean="0"/>
        </a:p>
      </dsp:txBody>
      <dsp:txXfrm>
        <a:off x="2250703" y="181040"/>
        <a:ext cx="956147" cy="876952"/>
      </dsp:txXfrm>
    </dsp:sp>
    <dsp:sp modelId="{4162250F-C1C3-4D77-9114-92AF4DB0EA6C}">
      <dsp:nvSpPr>
        <dsp:cNvPr id="0" name=""/>
        <dsp:cNvSpPr/>
      </dsp:nvSpPr>
      <dsp:spPr>
        <a:xfrm>
          <a:off x="3703511" y="904869"/>
          <a:ext cx="1371962" cy="13469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400" b="1" kern="1200" dirty="0" smtClean="0"/>
            <a:t>Onderzoek </a:t>
          </a:r>
          <a:r>
            <a:rPr lang="nl-BE" sz="1400" b="1" kern="1200" dirty="0" smtClean="0"/>
            <a:t>werkpost</a:t>
          </a:r>
          <a:endParaRPr lang="nl-BE" sz="1400" b="1" kern="1200" dirty="0" smtClean="0"/>
        </a:p>
      </dsp:txBody>
      <dsp:txXfrm>
        <a:off x="3904430" y="1102121"/>
        <a:ext cx="970124" cy="952416"/>
      </dsp:txXfrm>
    </dsp:sp>
    <dsp:sp modelId="{AA963C63-A5FC-4F38-BE34-A7B66E0F972E}">
      <dsp:nvSpPr>
        <dsp:cNvPr id="0" name=""/>
        <dsp:cNvSpPr/>
      </dsp:nvSpPr>
      <dsp:spPr>
        <a:xfrm>
          <a:off x="3687460" y="2850608"/>
          <a:ext cx="1404063" cy="12907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b="1" kern="1200" dirty="0" smtClean="0">
              <a:solidFill>
                <a:schemeClr val="bg1"/>
              </a:solidFill>
            </a:rPr>
            <a:t>Overleg </a:t>
          </a:r>
          <a:r>
            <a:rPr lang="nl-BE" sz="1800" b="1" kern="1200" dirty="0" err="1" smtClean="0">
              <a:solidFill>
                <a:schemeClr val="bg1"/>
              </a:solidFill>
            </a:rPr>
            <a:t>behande-lend</a:t>
          </a:r>
          <a:r>
            <a:rPr lang="nl-BE" sz="1800" b="1" kern="1200" dirty="0" smtClean="0">
              <a:solidFill>
                <a:schemeClr val="bg1"/>
              </a:solidFill>
            </a:rPr>
            <a:t> arts</a:t>
          </a:r>
          <a:endParaRPr lang="nl-BE" sz="1800" b="1" kern="1200" dirty="0">
            <a:solidFill>
              <a:schemeClr val="bg1"/>
            </a:solidFill>
          </a:endParaRPr>
        </a:p>
      </dsp:txBody>
      <dsp:txXfrm>
        <a:off x="3893080" y="3039627"/>
        <a:ext cx="992823" cy="912662"/>
      </dsp:txXfrm>
    </dsp:sp>
    <dsp:sp modelId="{50A25369-96B8-46B6-ADB1-13CBF39A1A61}">
      <dsp:nvSpPr>
        <dsp:cNvPr id="0" name=""/>
        <dsp:cNvSpPr/>
      </dsp:nvSpPr>
      <dsp:spPr>
        <a:xfrm>
          <a:off x="2113806" y="3839802"/>
          <a:ext cx="1229940" cy="12299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b="1" kern="1200" dirty="0" smtClean="0"/>
            <a:t>Overleg adviserend </a:t>
          </a:r>
          <a:r>
            <a:rPr lang="nl-BE" sz="1400" b="1" kern="1200" dirty="0" err="1" smtClean="0"/>
            <a:t>genees-heer</a:t>
          </a:r>
          <a:endParaRPr lang="nl-BE" sz="1400" b="1" kern="1200" dirty="0"/>
        </a:p>
      </dsp:txBody>
      <dsp:txXfrm>
        <a:off x="2293927" y="4019923"/>
        <a:ext cx="869698" cy="869698"/>
      </dsp:txXfrm>
    </dsp:sp>
    <dsp:sp modelId="{A9C590A2-4C11-4606-83E8-5FB13562BB96}">
      <dsp:nvSpPr>
        <dsp:cNvPr id="0" name=""/>
        <dsp:cNvSpPr/>
      </dsp:nvSpPr>
      <dsp:spPr>
        <a:xfrm>
          <a:off x="453091" y="2880988"/>
          <a:ext cx="1229940" cy="122994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b="1" kern="1200" dirty="0" smtClean="0"/>
            <a:t>Overleg anderen </a:t>
          </a:r>
          <a:r>
            <a:rPr lang="nl-BE" sz="1400" b="1" kern="1200" dirty="0" err="1" smtClean="0"/>
            <a:t>bvb</a:t>
          </a:r>
          <a:r>
            <a:rPr lang="nl-BE" sz="1400" b="1" kern="1200" dirty="0" smtClean="0"/>
            <a:t>. pa-</a:t>
          </a:r>
          <a:r>
            <a:rPr lang="nl-BE" sz="1400" b="1" kern="1200" dirty="0" err="1" smtClean="0"/>
            <a:t>psy</a:t>
          </a:r>
          <a:endParaRPr lang="nl-BE" sz="1400" b="1" kern="1200" dirty="0"/>
        </a:p>
      </dsp:txBody>
      <dsp:txXfrm>
        <a:off x="633212" y="3061109"/>
        <a:ext cx="869698" cy="869698"/>
      </dsp:txXfrm>
    </dsp:sp>
    <dsp:sp modelId="{AC9258B5-8375-4EDC-9367-492B7DD5C3F0}">
      <dsp:nvSpPr>
        <dsp:cNvPr id="0" name=""/>
        <dsp:cNvSpPr/>
      </dsp:nvSpPr>
      <dsp:spPr>
        <a:xfrm>
          <a:off x="453091" y="963359"/>
          <a:ext cx="1229940" cy="12299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b="1" kern="1200" dirty="0" smtClean="0"/>
            <a:t>Advies werkgever</a:t>
          </a:r>
          <a:endParaRPr lang="nl-BE" sz="1400" b="1" kern="1200" dirty="0"/>
        </a:p>
      </dsp:txBody>
      <dsp:txXfrm>
        <a:off x="633212" y="1143480"/>
        <a:ext cx="869698" cy="869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605EF6-9FEE-4DFA-B454-9EA6B1B15C61}" type="slidenum">
              <a:rPr lang="en-US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099600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C85EE8-4C28-4C39-8D04-DEC330A22593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062539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 smtClean="0">
              <a:latin typeface="Arial" panose="020B0604020202020204" pitchFamily="34" charset="0"/>
            </a:endParaRPr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A22A95-BDF5-40D5-B464-D1A34CABE36E}" type="slidenum">
              <a:rPr lang="nl-NL" altLang="nl-BE"/>
              <a:pPr eaLnBrk="1" hangingPunct="1"/>
              <a:t>1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427113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CFEB4C-CC29-4747-9F22-08AE4F1F519F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20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484783"/>
            <a:ext cx="5486400" cy="3816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91094-EBF9-4251-8763-ED82BAF3F24F}" type="datetimeFigureOut">
              <a:rPr lang="nl-BE"/>
              <a:pPr>
                <a:defRPr/>
              </a:pPr>
              <a:t>19/11/2016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BB582-E70D-4E99-B3EA-07DE86CA4FBF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66088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</p:spPr>
        <p:txBody>
          <a:bodyPr/>
          <a:lstStyle>
            <a:lvl1pPr>
              <a:defRPr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28772-050A-47E9-843F-7FA204FAF96F}" type="datetimeFigureOut">
              <a:rPr lang="nl-BE"/>
              <a:pPr>
                <a:defRPr/>
              </a:pPr>
              <a:t>19/11/2016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E1BCB-6BE0-4197-8E31-AEE6DFFA756E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656124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r">
              <a:defRPr sz="4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5E53D-9B36-4CDF-B572-06DC49554F58}" type="datetimeFigureOut">
              <a:rPr lang="nl-BE"/>
              <a:pPr>
                <a:defRPr/>
              </a:pPr>
              <a:t>19/11/2016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FDFC8-A61B-463C-A847-D5CC686F5329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7440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46528C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1F40C-9947-4936-8778-A9770B5BB0A5}" type="datetimeFigureOut">
              <a:rPr lang="nl-BE"/>
              <a:pPr>
                <a:defRPr/>
              </a:pPr>
              <a:t>19/11/2016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E6DC2-968E-4798-90EE-6ABFBCDCA401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82304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6F8F2-D712-48F9-BD80-E8754A03D518}" type="datetimeFigureOut">
              <a:rPr lang="nl-BE"/>
              <a:pPr>
                <a:defRPr/>
              </a:pPr>
              <a:t>19/11/2016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C4FAF-83FC-4633-8F61-4C4FE5B7FBDD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62981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48" y="2714621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46528C"/>
                </a:solidFill>
                <a:latin typeface="+mn-lt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14348" y="1785927"/>
            <a:ext cx="7772400" cy="500066"/>
          </a:xfr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46528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04BCF-6AD4-44FF-AEF4-4E5DCA13A1E1}" type="datetimeFigureOut">
              <a:rPr lang="nl-BE"/>
              <a:pPr>
                <a:defRPr/>
              </a:pPr>
              <a:t>19/11/2016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5FCB2-2322-4A65-9B58-A482BB279654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98428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B8F9-464B-4B15-BAE2-A68ED1B44D6D}" type="datetimeFigureOut">
              <a:rPr lang="nl-BE"/>
              <a:pPr>
                <a:defRPr/>
              </a:pPr>
              <a:t>19/11/2016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336C6-8F1A-49B7-8B39-6E5B43E8BDFC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41083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380D-FB8C-46FF-9DCD-C6D5304F9DB3}" type="datetimeFigureOut">
              <a:rPr lang="nl-BE"/>
              <a:pPr>
                <a:defRPr/>
              </a:pPr>
              <a:t>19/11/2016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41BA6-552B-4E22-B7BF-8450E2A84EE7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06921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7072362" cy="1143000"/>
          </a:xfrm>
        </p:spPr>
        <p:txBody>
          <a:bodyPr/>
          <a:lstStyle>
            <a:lvl1pPr>
              <a:defRPr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42F7-ECCF-4D78-A95B-4127F6400358}" type="datetimeFigureOut">
              <a:rPr lang="nl-BE"/>
              <a:pPr>
                <a:defRPr/>
              </a:pPr>
              <a:t>19/11/2016</a:t>
            </a:fld>
            <a:endParaRPr lang="nl-BE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5D410-60FF-48B3-993D-65E61F0ACE61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97924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1FBF8-0A2B-4FAC-B601-54AB76F5A67C}" type="datetimeFigureOut">
              <a:rPr lang="nl-BE"/>
              <a:pPr>
                <a:defRPr/>
              </a:pPr>
              <a:t>19/11/2016</a:t>
            </a:fld>
            <a:endParaRPr lang="nl-BE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28513-E937-4D96-8FFE-DB32CEFF0E5B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12105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00240"/>
            <a:ext cx="5111751" cy="41259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2000240"/>
            <a:ext cx="3008313" cy="41259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383BA-279D-430C-8EF5-04122120FAB3}" type="datetimeFigureOut">
              <a:rPr lang="nl-BE"/>
              <a:pPr>
                <a:defRPr/>
              </a:pPr>
              <a:t>19/11/2016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E8B59-2CEA-43E6-9151-31581722834C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0246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7" descr="PowerPoint Kop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Afbeelding 8" descr="PowerPoint Lij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5925"/>
            <a:ext cx="9144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stijl te bewerken</a:t>
            </a:r>
            <a:endParaRPr lang="nl-BE" altLang="nl-BE" smtClean="0"/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 smtClean="0"/>
              <a:t>Klik om de modelstijlen te bewerken</a:t>
            </a:r>
          </a:p>
          <a:p>
            <a:pPr lvl="1"/>
            <a:r>
              <a:rPr lang="nl-NL" altLang="nl-BE" dirty="0" smtClean="0"/>
              <a:t>Tweede niveau</a:t>
            </a:r>
          </a:p>
          <a:p>
            <a:pPr lvl="2"/>
            <a:r>
              <a:rPr lang="nl-NL" altLang="nl-BE" dirty="0" smtClean="0"/>
              <a:t>Derde niveau</a:t>
            </a:r>
          </a:p>
          <a:p>
            <a:pPr lvl="3"/>
            <a:r>
              <a:rPr lang="nl-NL" altLang="nl-BE" dirty="0" smtClean="0"/>
              <a:t>Vierde niveau</a:t>
            </a:r>
          </a:p>
          <a:p>
            <a:pPr lvl="4"/>
            <a:r>
              <a:rPr lang="nl-NL" altLang="nl-BE" dirty="0" smtClean="0"/>
              <a:t>Vijfde niveau</a:t>
            </a:r>
            <a:endParaRPr lang="nl-BE" altLang="nl-BE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B94A64E-B130-4A72-8858-6C6632EDB12A}" type="datetimeFigureOut">
              <a:rPr lang="nl-BE"/>
              <a:pPr>
                <a:defRPr/>
              </a:pPr>
              <a:t>19/11/2016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9D78165-D155-4119-B865-A63ED5618712}" type="slidenum">
              <a:rPr lang="nl-BE" altLang="nl-BE"/>
              <a:pPr/>
              <a:t>‹nr.›</a:t>
            </a:fld>
            <a:endParaRPr lang="nl-BE" altLang="nl-BE"/>
          </a:p>
        </p:txBody>
      </p:sp>
      <p:pic>
        <p:nvPicPr>
          <p:cNvPr id="2055" name="Afbeelding 6" descr="PowerPoint Kop Mast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Afbeelding 7" descr="PowerPoint Lijn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5925"/>
            <a:ext cx="9144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3D69B"/>
        </a:buClr>
        <a:buFont typeface="Arial" panose="020B0604020202020204" pitchFamily="34" charset="0"/>
        <a:buChar char="•"/>
        <a:defRPr sz="3200" kern="1200">
          <a:solidFill>
            <a:srgbClr val="46528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panose="020B0604020202020204" pitchFamily="34" charset="0"/>
        <a:buChar char="–"/>
        <a:defRPr sz="2800" kern="1200">
          <a:solidFill>
            <a:srgbClr val="46528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2400" kern="1200">
          <a:solidFill>
            <a:srgbClr val="46528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6528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6528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1640" y="2708920"/>
            <a:ext cx="6400800" cy="7429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eaLnBrk="0" hangingPunct="0">
              <a:spcBef>
                <a:spcPct val="20000"/>
              </a:spcBef>
              <a:defRPr/>
            </a:pPr>
            <a:r>
              <a:rPr lang="nl-NL" altLang="nl-NL" sz="4800" kern="0" dirty="0" smtClean="0">
                <a:latin typeface="+mn-lt"/>
                <a:cs typeface="+mn-cs"/>
              </a:rPr>
              <a:t>Het KB Re-integratie</a:t>
            </a:r>
          </a:p>
        </p:txBody>
      </p:sp>
      <p:sp>
        <p:nvSpPr>
          <p:cNvPr id="4099" name="Tekstvak 5"/>
          <p:cNvSpPr txBox="1">
            <a:spLocks noChangeArrowheads="1"/>
          </p:cNvSpPr>
          <p:nvPr/>
        </p:nvSpPr>
        <p:spPr bwMode="auto">
          <a:xfrm>
            <a:off x="1067321" y="4005064"/>
            <a:ext cx="69294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BE" altLang="nl-BE" sz="3200" dirty="0" smtClean="0"/>
              <a:t>De bedrijfsarts &amp; het overleg met de huisarts</a:t>
            </a:r>
            <a:endParaRPr lang="nl-BE" altLang="nl-B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17524"/>
          <a:stretch/>
        </p:blipFill>
        <p:spPr>
          <a:xfrm>
            <a:off x="4860033" y="2996952"/>
            <a:ext cx="4283967" cy="3760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Wet op het Welzijn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525963"/>
          </a:xfrm>
        </p:spPr>
        <p:txBody>
          <a:bodyPr/>
          <a:lstStyle/>
          <a:p>
            <a:r>
              <a:rPr lang="nl-BE" sz="2400" dirty="0"/>
              <a:t>Werkgever: bevordering welzijn </a:t>
            </a:r>
            <a:r>
              <a:rPr lang="nl-BE" sz="2400" dirty="0" smtClean="0"/>
              <a:t>werknemer</a:t>
            </a:r>
            <a:endParaRPr lang="nl-BE" sz="2400" dirty="0" smtClean="0"/>
          </a:p>
          <a:p>
            <a:r>
              <a:rPr lang="nl-BE" sz="2400" dirty="0" smtClean="0"/>
              <a:t>Preventieadviseurs met disciplines:</a:t>
            </a:r>
          </a:p>
          <a:p>
            <a:pPr lvl="1"/>
            <a:r>
              <a:rPr lang="nl-BE" sz="2000" dirty="0" smtClean="0"/>
              <a:t>Arbeidsveiligheid</a:t>
            </a:r>
          </a:p>
          <a:p>
            <a:pPr lvl="1"/>
            <a:r>
              <a:rPr lang="nl-BE" sz="2000" b="1" dirty="0" smtClean="0">
                <a:solidFill>
                  <a:srgbClr val="FF0000"/>
                </a:solidFill>
              </a:rPr>
              <a:t>Arbeidsgeneeskunde</a:t>
            </a:r>
          </a:p>
          <a:p>
            <a:pPr lvl="1"/>
            <a:r>
              <a:rPr lang="nl-BE" sz="2000" dirty="0" smtClean="0"/>
              <a:t>Ergonomie</a:t>
            </a:r>
          </a:p>
          <a:p>
            <a:pPr lvl="1"/>
            <a:r>
              <a:rPr lang="nl-BE" sz="2000" dirty="0" smtClean="0"/>
              <a:t>Industriële hygiëne</a:t>
            </a:r>
          </a:p>
          <a:p>
            <a:pPr lvl="1"/>
            <a:r>
              <a:rPr lang="nl-BE" sz="2000" dirty="0" smtClean="0"/>
              <a:t>Psychosociale aspecten van het werk</a:t>
            </a:r>
          </a:p>
          <a:p>
            <a:r>
              <a:rPr lang="nl-BE" sz="2400" dirty="0" smtClean="0"/>
              <a:t>Intern </a:t>
            </a:r>
            <a:r>
              <a:rPr lang="nl-BE" sz="2400" dirty="0" smtClean="0"/>
              <a:t>niet mogelijk </a:t>
            </a:r>
            <a:r>
              <a:rPr lang="nl-BE" sz="2400" dirty="0" smtClean="0">
                <a:sym typeface="Wingdings" panose="05000000000000000000" pitchFamily="2" charset="2"/>
              </a:rPr>
              <a:t> externe dienst</a:t>
            </a:r>
            <a:endParaRPr lang="nl-BE" sz="2400" dirty="0">
              <a:sym typeface="Wingdings" panose="05000000000000000000" pitchFamily="2" charset="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2918" y="4729411"/>
            <a:ext cx="4752528" cy="13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D69B"/>
              </a:buClr>
              <a:buFont typeface="Arial" panose="020B0604020202020204" pitchFamily="34" charset="0"/>
              <a:buChar char="•"/>
              <a:defRPr sz="3200" kern="1200">
                <a:solidFill>
                  <a:srgbClr val="46528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anose="020B0604020202020204" pitchFamily="34" charset="0"/>
              <a:buChar char="–"/>
              <a:defRPr sz="2800" kern="1200">
                <a:solidFill>
                  <a:srgbClr val="46528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6528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46528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46528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l-BE" sz="1800" dirty="0" err="1">
                <a:sym typeface="Wingdings" panose="05000000000000000000" pitchFamily="2" charset="2"/>
              </a:rPr>
              <a:t>Attentia</a:t>
            </a:r>
            <a:endParaRPr lang="nl-BE" sz="1800" dirty="0">
              <a:sym typeface="Wingdings" panose="05000000000000000000" pitchFamily="2" charset="2"/>
            </a:endParaRPr>
          </a:p>
          <a:p>
            <a:pPr lvl="1"/>
            <a:r>
              <a:rPr lang="nl-BE" sz="1800" dirty="0">
                <a:sym typeface="Wingdings" panose="05000000000000000000" pitchFamily="2" charset="2"/>
              </a:rPr>
              <a:t>CESI</a:t>
            </a:r>
          </a:p>
          <a:p>
            <a:pPr lvl="1"/>
            <a:r>
              <a:rPr lang="nl-BE" sz="1800" dirty="0" smtClean="0">
                <a:sym typeface="Wingdings" panose="05000000000000000000" pitchFamily="2" charset="2"/>
              </a:rPr>
              <a:t>CLB</a:t>
            </a:r>
            <a:endParaRPr lang="nl-BE" sz="1800" dirty="0">
              <a:sym typeface="Wingdings" panose="05000000000000000000" pitchFamily="2" charset="2"/>
            </a:endParaRPr>
          </a:p>
          <a:p>
            <a:pPr lvl="1"/>
            <a:r>
              <a:rPr lang="nl-BE" sz="1800" dirty="0">
                <a:sym typeface="Wingdings" panose="05000000000000000000" pitchFamily="2" charset="2"/>
              </a:rPr>
              <a:t>CPS</a:t>
            </a:r>
          </a:p>
          <a:p>
            <a:pPr lvl="1"/>
            <a:r>
              <a:rPr lang="nl-BE" sz="1800" dirty="0" err="1">
                <a:sym typeface="Wingdings" panose="05000000000000000000" pitchFamily="2" charset="2"/>
              </a:rPr>
              <a:t>Idewe</a:t>
            </a:r>
            <a:endParaRPr lang="nl-BE" sz="1800" dirty="0">
              <a:sym typeface="Wingdings" panose="05000000000000000000" pitchFamily="2" charset="2"/>
            </a:endParaRPr>
          </a:p>
          <a:p>
            <a:pPr lvl="1"/>
            <a:r>
              <a:rPr lang="nl-BE" sz="1800" dirty="0" err="1">
                <a:sym typeface="Wingdings" panose="05000000000000000000" pitchFamily="2" charset="2"/>
              </a:rPr>
              <a:t>Mediwet</a:t>
            </a:r>
            <a:endParaRPr lang="nl-BE" sz="1800" dirty="0">
              <a:sym typeface="Wingdings" panose="05000000000000000000" pitchFamily="2" charset="2"/>
            </a:endParaRPr>
          </a:p>
          <a:p>
            <a:pPr lvl="1"/>
            <a:r>
              <a:rPr lang="nl-BE" sz="1800" dirty="0" err="1">
                <a:sym typeface="Wingdings" panose="05000000000000000000" pitchFamily="2" charset="2"/>
              </a:rPr>
              <a:t>Mensura</a:t>
            </a:r>
            <a:endParaRPr lang="nl-BE" sz="1800" dirty="0">
              <a:sym typeface="Wingdings" panose="05000000000000000000" pitchFamily="2" charset="2"/>
            </a:endParaRPr>
          </a:p>
          <a:p>
            <a:pPr lvl="1"/>
            <a:r>
              <a:rPr lang="nl-BE" sz="1800" dirty="0" err="1">
                <a:sym typeface="Wingdings" panose="05000000000000000000" pitchFamily="2" charset="2"/>
              </a:rPr>
              <a:t>Premed</a:t>
            </a:r>
            <a:endParaRPr lang="nl-BE" sz="1800" dirty="0">
              <a:sym typeface="Wingdings" panose="05000000000000000000" pitchFamily="2" charset="2"/>
            </a:endParaRPr>
          </a:p>
          <a:p>
            <a:pPr lvl="1"/>
            <a:r>
              <a:rPr lang="nl-BE" sz="1800" dirty="0" err="1">
                <a:sym typeface="Wingdings" panose="05000000000000000000" pitchFamily="2" charset="2"/>
              </a:rPr>
              <a:t>Provikmo</a:t>
            </a:r>
            <a:endParaRPr lang="nl-BE" sz="1800" dirty="0">
              <a:sym typeface="Wingdings" panose="05000000000000000000" pitchFamily="2" charset="2"/>
            </a:endParaRPr>
          </a:p>
          <a:p>
            <a:pPr lvl="1"/>
            <a:r>
              <a:rPr lang="nl-BE" sz="1800" dirty="0" err="1">
                <a:sym typeface="Wingdings" panose="05000000000000000000" pitchFamily="2" charset="2"/>
              </a:rPr>
              <a:t>Securex</a:t>
            </a:r>
            <a:endParaRPr lang="nl-BE" sz="1800" dirty="0">
              <a:sym typeface="Wingdings" panose="05000000000000000000" pitchFamily="2" charset="2"/>
            </a:endParaRPr>
          </a:p>
          <a:p>
            <a:pPr lvl="1"/>
            <a:r>
              <a:rPr lang="nl-BE" sz="1800" dirty="0" err="1">
                <a:sym typeface="Wingdings" panose="05000000000000000000" pitchFamily="2" charset="2"/>
              </a:rPr>
              <a:t>Spmt</a:t>
            </a:r>
            <a:r>
              <a:rPr lang="nl-BE" sz="1800" dirty="0">
                <a:sym typeface="Wingdings" panose="05000000000000000000" pitchFamily="2" charset="2"/>
              </a:rPr>
              <a:t> </a:t>
            </a:r>
            <a:r>
              <a:rPr lang="nl-BE" sz="1800" dirty="0" err="1">
                <a:sym typeface="Wingdings" panose="05000000000000000000" pitchFamily="2" charset="2"/>
              </a:rPr>
              <a:t>arista</a:t>
            </a:r>
            <a:endParaRPr lang="nl-BE" sz="1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391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5" t="2747" r="25141" b="1308"/>
          <a:stretch/>
        </p:blipFill>
        <p:spPr>
          <a:xfrm>
            <a:off x="4247456" y="2276872"/>
            <a:ext cx="4896544" cy="4464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smtClean="0"/>
              <a:t>Bedrijfsarts </a:t>
            </a:r>
            <a:br>
              <a:rPr lang="nl-BE" sz="3200" dirty="0" smtClean="0"/>
            </a:br>
            <a:r>
              <a:rPr lang="nl-BE" sz="3200" dirty="0" smtClean="0"/>
              <a:t>(preventieadviseur-arbeidsgeneesheer)</a:t>
            </a:r>
            <a:endParaRPr lang="nl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050904" cy="2620888"/>
          </a:xfrm>
        </p:spPr>
        <p:txBody>
          <a:bodyPr/>
          <a:lstStyle/>
          <a:p>
            <a:r>
              <a:rPr lang="nl-BE" dirty="0" smtClean="0"/>
              <a:t>≠ Controlearts</a:t>
            </a:r>
          </a:p>
          <a:p>
            <a:r>
              <a:rPr lang="nl-BE" dirty="0" smtClean="0"/>
              <a:t>Beroepsgeheim</a:t>
            </a:r>
          </a:p>
          <a:p>
            <a:r>
              <a:rPr lang="nl-BE" dirty="0" smtClean="0"/>
              <a:t>Doelen:</a:t>
            </a:r>
          </a:p>
          <a:p>
            <a:pPr lvl="1"/>
            <a:r>
              <a:rPr lang="nl-BE" dirty="0"/>
              <a:t>Gezondheid WN bevorderen door risico’s te </a:t>
            </a:r>
            <a:r>
              <a:rPr lang="nl-BE" dirty="0" smtClean="0"/>
              <a:t>voorkomen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221089"/>
            <a:ext cx="4618855" cy="190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D69B"/>
              </a:buClr>
              <a:buFont typeface="Arial" panose="020B0604020202020204" pitchFamily="34" charset="0"/>
              <a:buChar char="•"/>
              <a:defRPr sz="3200" kern="1200">
                <a:solidFill>
                  <a:srgbClr val="46528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anose="020B0604020202020204" pitchFamily="34" charset="0"/>
              <a:buChar char="–"/>
              <a:defRPr sz="2800" kern="1200">
                <a:solidFill>
                  <a:srgbClr val="46528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6528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46528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46528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l-BE" dirty="0" smtClean="0"/>
              <a:t>Tewerkstellingskansen bevorderen voor iedereen</a:t>
            </a:r>
          </a:p>
        </p:txBody>
      </p:sp>
    </p:spTree>
    <p:extLst>
      <p:ext uri="{BB962C8B-B14F-4D97-AF65-F5344CB8AC3E}">
        <p14:creationId xmlns:p14="http://schemas.microsoft.com/office/powerpoint/2010/main" val="22386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smtClean="0"/>
              <a:t>Bedrijfsarts </a:t>
            </a:r>
            <a:br>
              <a:rPr lang="nl-BE" sz="3200" dirty="0" smtClean="0"/>
            </a:br>
            <a:r>
              <a:rPr lang="nl-BE" sz="3200" dirty="0" smtClean="0"/>
              <a:t>(preventieadviseur-arbeidsgeneesheer)</a:t>
            </a:r>
            <a:endParaRPr lang="nl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050904" cy="2620888"/>
          </a:xfrm>
        </p:spPr>
        <p:txBody>
          <a:bodyPr/>
          <a:lstStyle/>
          <a:p>
            <a:r>
              <a:rPr lang="nl-BE" dirty="0" smtClean="0"/>
              <a:t>≠ Controlearts</a:t>
            </a:r>
          </a:p>
          <a:p>
            <a:r>
              <a:rPr lang="nl-BE" dirty="0" smtClean="0"/>
              <a:t>Beroepsgeheim</a:t>
            </a:r>
          </a:p>
          <a:p>
            <a:r>
              <a:rPr lang="nl-BE" dirty="0" smtClean="0"/>
              <a:t>Doelen:</a:t>
            </a:r>
          </a:p>
          <a:p>
            <a:pPr lvl="1"/>
            <a:r>
              <a:rPr lang="nl-BE" dirty="0"/>
              <a:t>Gezondheid WN bevorderen door risico’s te </a:t>
            </a:r>
            <a:r>
              <a:rPr lang="nl-BE" dirty="0" smtClean="0"/>
              <a:t>voorkomen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221089"/>
            <a:ext cx="4618855" cy="190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D69B"/>
              </a:buClr>
              <a:buFont typeface="Arial" panose="020B0604020202020204" pitchFamily="34" charset="0"/>
              <a:buChar char="•"/>
              <a:defRPr sz="3200" kern="1200">
                <a:solidFill>
                  <a:srgbClr val="46528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anose="020B0604020202020204" pitchFamily="34" charset="0"/>
              <a:buChar char="–"/>
              <a:defRPr sz="2800" kern="1200">
                <a:solidFill>
                  <a:srgbClr val="46528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6528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46528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46528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l-BE" dirty="0" smtClean="0"/>
              <a:t>Tewerkstellingskansen bevorderen voor iedereen</a:t>
            </a:r>
          </a:p>
        </p:txBody>
      </p:sp>
      <p:pic>
        <p:nvPicPr>
          <p:cNvPr id="7" name="Picture 2" descr="Afbeeldingsresultaat voor beautiful do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6" t="729" r="27899" b="1070"/>
          <a:stretch/>
        </p:blipFill>
        <p:spPr bwMode="auto">
          <a:xfrm>
            <a:off x="4895528" y="1683880"/>
            <a:ext cx="4248472" cy="507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2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Re-integratietraject</a:t>
            </a:r>
            <a:endParaRPr lang="nl-BE" dirty="0"/>
          </a:p>
        </p:txBody>
      </p:sp>
      <p:grpSp>
        <p:nvGrpSpPr>
          <p:cNvPr id="57" name="Groep 56"/>
          <p:cNvGrpSpPr/>
          <p:nvPr/>
        </p:nvGrpSpPr>
        <p:grpSpPr>
          <a:xfrm>
            <a:off x="-22935" y="2492896"/>
            <a:ext cx="9166935" cy="2939622"/>
            <a:chOff x="291843" y="2505602"/>
            <a:chExt cx="8072465" cy="2588651"/>
          </a:xfrm>
        </p:grpSpPr>
        <p:grpSp>
          <p:nvGrpSpPr>
            <p:cNvPr id="12" name="Group 35"/>
            <p:cNvGrpSpPr/>
            <p:nvPr/>
          </p:nvGrpSpPr>
          <p:grpSpPr>
            <a:xfrm>
              <a:off x="725350" y="3627832"/>
              <a:ext cx="1613466" cy="345642"/>
              <a:chOff x="769938" y="2456536"/>
              <a:chExt cx="1613466" cy="345642"/>
            </a:xfrm>
          </p:grpSpPr>
          <p:sp>
            <p:nvSpPr>
              <p:cNvPr id="13" name="Notched Right Arrow 32"/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34"/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5" name="Group 36"/>
            <p:cNvGrpSpPr/>
            <p:nvPr/>
          </p:nvGrpSpPr>
          <p:grpSpPr>
            <a:xfrm>
              <a:off x="2216318" y="3627832"/>
              <a:ext cx="1613466" cy="345642"/>
              <a:chOff x="769938" y="2456536"/>
              <a:chExt cx="1613466" cy="345642"/>
            </a:xfrm>
          </p:grpSpPr>
          <p:sp>
            <p:nvSpPr>
              <p:cNvPr id="16" name="Notched Right Arrow 37"/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39"/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8" name="Group 40"/>
            <p:cNvGrpSpPr/>
            <p:nvPr/>
          </p:nvGrpSpPr>
          <p:grpSpPr>
            <a:xfrm>
              <a:off x="3707286" y="3627832"/>
              <a:ext cx="1613466" cy="345642"/>
              <a:chOff x="769938" y="2456536"/>
              <a:chExt cx="1613466" cy="345642"/>
            </a:xfrm>
          </p:grpSpPr>
          <p:sp>
            <p:nvSpPr>
              <p:cNvPr id="19" name="Notched Right Arrow 41"/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42"/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1" name="Group 43"/>
            <p:cNvGrpSpPr/>
            <p:nvPr/>
          </p:nvGrpSpPr>
          <p:grpSpPr>
            <a:xfrm>
              <a:off x="5198254" y="3627832"/>
              <a:ext cx="1613466" cy="345642"/>
              <a:chOff x="769938" y="2456536"/>
              <a:chExt cx="1613466" cy="345642"/>
            </a:xfrm>
          </p:grpSpPr>
          <p:sp>
            <p:nvSpPr>
              <p:cNvPr id="22" name="Notched Right Arrow 44"/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45"/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4" name="Group 49"/>
            <p:cNvGrpSpPr/>
            <p:nvPr/>
          </p:nvGrpSpPr>
          <p:grpSpPr>
            <a:xfrm>
              <a:off x="6689223" y="3627832"/>
              <a:ext cx="1613466" cy="345642"/>
              <a:chOff x="769938" y="2456536"/>
              <a:chExt cx="1613466" cy="345642"/>
            </a:xfrm>
          </p:grpSpPr>
          <p:sp>
            <p:nvSpPr>
              <p:cNvPr id="25" name="Notched Right Arrow 51"/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63"/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7" name="TextBox 66"/>
            <p:cNvSpPr txBox="1"/>
            <p:nvPr/>
          </p:nvSpPr>
          <p:spPr>
            <a:xfrm>
              <a:off x="1214301" y="4061859"/>
              <a:ext cx="528606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lvl="0" algn="ctr" defTabSz="914400">
                <a:spcBef>
                  <a:spcPct val="20000"/>
                </a:spcBef>
                <a:defRPr/>
              </a:pPr>
              <a:r>
                <a:rPr lang="en-US" sz="1600" b="1" dirty="0" err="1" smtClean="0">
                  <a:solidFill>
                    <a:schemeClr val="accent1"/>
                  </a:solidFill>
                </a:rPr>
                <a:t>Stap</a:t>
              </a:r>
              <a:r>
                <a:rPr lang="en-US" sz="1600" b="1" dirty="0" smtClean="0">
                  <a:solidFill>
                    <a:schemeClr val="accent1"/>
                  </a:solidFill>
                </a:rPr>
                <a:t> 1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69"/>
            <p:cNvSpPr txBox="1"/>
            <p:nvPr/>
          </p:nvSpPr>
          <p:spPr>
            <a:xfrm>
              <a:off x="2738854" y="3333516"/>
              <a:ext cx="528607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lvl="0" algn="ctr" defTabSz="914400">
                <a:spcBef>
                  <a:spcPct val="20000"/>
                </a:spcBef>
                <a:defRPr/>
              </a:pPr>
              <a:r>
                <a:rPr lang="en-US" sz="1600" b="1" dirty="0" err="1" smtClean="0">
                  <a:solidFill>
                    <a:schemeClr val="accent2"/>
                  </a:solidFill>
                </a:rPr>
                <a:t>Stap</a:t>
              </a:r>
              <a:r>
                <a:rPr lang="en-US" sz="1600" b="1" dirty="0" smtClean="0">
                  <a:solidFill>
                    <a:schemeClr val="accent2"/>
                  </a:solidFill>
                </a:rPr>
                <a:t> 2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29" name="TextBox 70"/>
            <p:cNvSpPr txBox="1"/>
            <p:nvPr/>
          </p:nvSpPr>
          <p:spPr>
            <a:xfrm>
              <a:off x="4247829" y="4061859"/>
              <a:ext cx="528607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lvl="0" algn="ctr" defTabSz="914400">
                <a:spcBef>
                  <a:spcPct val="20000"/>
                </a:spcBef>
                <a:defRPr/>
              </a:pPr>
              <a:r>
                <a:rPr lang="en-US" sz="1600" b="1" dirty="0" err="1" smtClean="0">
                  <a:solidFill>
                    <a:schemeClr val="accent3"/>
                  </a:solidFill>
                </a:rPr>
                <a:t>Stap</a:t>
              </a:r>
              <a:r>
                <a:rPr lang="en-US" sz="1600" b="1" dirty="0" smtClean="0">
                  <a:solidFill>
                    <a:schemeClr val="accent3"/>
                  </a:solidFill>
                </a:rPr>
                <a:t> 3</a:t>
              </a:r>
              <a:endParaRPr 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30" name="TextBox 71"/>
            <p:cNvSpPr txBox="1"/>
            <p:nvPr/>
          </p:nvSpPr>
          <p:spPr>
            <a:xfrm>
              <a:off x="5730805" y="3333516"/>
              <a:ext cx="528606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lvl="0" algn="ctr" defTabSz="914400">
                <a:spcBef>
                  <a:spcPct val="20000"/>
                </a:spcBef>
                <a:defRPr/>
              </a:pPr>
              <a:r>
                <a:rPr lang="en-US" sz="1600" b="1" dirty="0" err="1" smtClean="0">
                  <a:solidFill>
                    <a:schemeClr val="accent4"/>
                  </a:solidFill>
                </a:rPr>
                <a:t>Stap</a:t>
              </a:r>
              <a:r>
                <a:rPr lang="en-US" sz="1600" b="1" dirty="0" smtClean="0">
                  <a:solidFill>
                    <a:schemeClr val="accent4"/>
                  </a:solidFill>
                </a:rPr>
                <a:t> 4</a:t>
              </a:r>
              <a:endParaRPr lang="en-US" sz="1600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73"/>
            <p:cNvSpPr txBox="1"/>
            <p:nvPr/>
          </p:nvSpPr>
          <p:spPr>
            <a:xfrm>
              <a:off x="7244336" y="4061859"/>
              <a:ext cx="5286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spAutoFit/>
            </a:bodyPr>
            <a:lstStyle/>
            <a:p>
              <a:pPr lvl="0" algn="ctr" defTabSz="914400">
                <a:spcBef>
                  <a:spcPct val="20000"/>
                </a:spcBef>
                <a:defRPr/>
              </a:pPr>
              <a:r>
                <a:rPr lang="en-US" sz="1600" b="1" dirty="0" err="1" smtClean="0">
                  <a:solidFill>
                    <a:schemeClr val="accent5"/>
                  </a:solidFill>
                </a:rPr>
                <a:t>Stap</a:t>
              </a:r>
              <a:r>
                <a:rPr lang="en-US" sz="1600" b="1" dirty="0" smtClean="0">
                  <a:solidFill>
                    <a:schemeClr val="accent5"/>
                  </a:solidFill>
                </a:rPr>
                <a:t> 5</a:t>
              </a:r>
              <a:endParaRPr lang="en-US" sz="1600" dirty="0">
                <a:solidFill>
                  <a:schemeClr val="accent5"/>
                </a:solidFill>
              </a:endParaRPr>
            </a:p>
          </p:txBody>
        </p:sp>
        <p:cxnSp>
          <p:nvCxnSpPr>
            <p:cNvPr id="32" name="Straight Connector 74"/>
            <p:cNvCxnSpPr>
              <a:stCxn id="43" idx="7"/>
            </p:cNvCxnSpPr>
            <p:nvPr/>
          </p:nvCxnSpPr>
          <p:spPr>
            <a:xfrm flipH="1">
              <a:off x="1529877" y="3185030"/>
              <a:ext cx="1" cy="614898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5"/>
            <p:cNvCxnSpPr>
              <a:stCxn id="45" idx="7"/>
            </p:cNvCxnSpPr>
            <p:nvPr/>
          </p:nvCxnSpPr>
          <p:spPr>
            <a:xfrm flipH="1">
              <a:off x="4514505" y="3180267"/>
              <a:ext cx="1" cy="614898"/>
            </a:xfrm>
            <a:prstGeom prst="line">
              <a:avLst/>
            </a:prstGeom>
            <a:ln w="1905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90"/>
            <p:cNvCxnSpPr>
              <a:stCxn id="47" idx="7"/>
            </p:cNvCxnSpPr>
            <p:nvPr/>
          </p:nvCxnSpPr>
          <p:spPr>
            <a:xfrm flipH="1">
              <a:off x="7493847" y="3180267"/>
              <a:ext cx="1" cy="614898"/>
            </a:xfrm>
            <a:prstGeom prst="line">
              <a:avLst/>
            </a:prstGeom>
            <a:ln w="19050">
              <a:solidFill>
                <a:schemeClr val="accent5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95"/>
            <p:cNvCxnSpPr>
              <a:stCxn id="53" idx="7"/>
            </p:cNvCxnSpPr>
            <p:nvPr/>
          </p:nvCxnSpPr>
          <p:spPr>
            <a:xfrm flipV="1">
              <a:off x="3021597" y="3804690"/>
              <a:ext cx="0" cy="614898"/>
            </a:xfrm>
            <a:prstGeom prst="line">
              <a:avLst/>
            </a:prstGeom>
            <a:ln w="1905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00"/>
            <p:cNvCxnSpPr>
              <a:stCxn id="50" idx="7"/>
            </p:cNvCxnSpPr>
            <p:nvPr/>
          </p:nvCxnSpPr>
          <p:spPr>
            <a:xfrm rot="10800000" flipH="1">
              <a:off x="6003772" y="3804690"/>
              <a:ext cx="1" cy="614898"/>
            </a:xfrm>
            <a:prstGeom prst="line">
              <a:avLst/>
            </a:prstGeom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105"/>
            <p:cNvSpPr txBox="1"/>
            <p:nvPr/>
          </p:nvSpPr>
          <p:spPr>
            <a:xfrm>
              <a:off x="291843" y="4437114"/>
              <a:ext cx="233454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 err="1" smtClean="0">
                  <a:solidFill>
                    <a:schemeClr val="accent1"/>
                  </a:solidFill>
                </a:rPr>
                <a:t>Instroom</a:t>
              </a:r>
              <a:r>
                <a:rPr lang="en-US" sz="1400" b="1" dirty="0" smtClean="0">
                  <a:solidFill>
                    <a:schemeClr val="accent1"/>
                  </a:solidFill>
                </a:rPr>
                <a:t> in re-</a:t>
              </a:r>
              <a:r>
                <a:rPr lang="en-US" sz="1400" b="1" dirty="0" err="1" smtClean="0">
                  <a:solidFill>
                    <a:schemeClr val="accent1"/>
                  </a:solidFill>
                </a:rPr>
                <a:t>integratietraject</a:t>
              </a:r>
              <a:endParaRPr lang="en-US" sz="1400" b="1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38" name="TextBox 108"/>
            <p:cNvSpPr txBox="1"/>
            <p:nvPr/>
          </p:nvSpPr>
          <p:spPr>
            <a:xfrm>
              <a:off x="3707904" y="4437112"/>
              <a:ext cx="170774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3"/>
                  </a:solidFill>
                </a:rPr>
                <a:t>Re-</a:t>
              </a:r>
              <a:r>
                <a:rPr lang="en-US" sz="1400" b="1" dirty="0" err="1" smtClean="0">
                  <a:solidFill>
                    <a:schemeClr val="accent3"/>
                  </a:solidFill>
                </a:rPr>
                <a:t>integratie</a:t>
              </a:r>
              <a:r>
                <a:rPr lang="en-US" sz="1400" b="1" dirty="0" smtClean="0">
                  <a:solidFill>
                    <a:schemeClr val="accent3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3"/>
                  </a:solidFill>
                </a:rPr>
                <a:t>overleg</a:t>
              </a:r>
              <a:endParaRPr lang="en-US" sz="1400" b="1" dirty="0" smtClean="0">
                <a:solidFill>
                  <a:schemeClr val="accent3"/>
                </a:solidFill>
              </a:endParaRPr>
            </a:p>
          </p:txBody>
        </p:sp>
        <p:sp>
          <p:nvSpPr>
            <p:cNvPr id="39" name="TextBox 111"/>
            <p:cNvSpPr txBox="1"/>
            <p:nvPr/>
          </p:nvSpPr>
          <p:spPr>
            <a:xfrm>
              <a:off x="6775475" y="4437112"/>
              <a:ext cx="1588833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1400" b="1" dirty="0" err="1" smtClean="0">
                  <a:solidFill>
                    <a:schemeClr val="accent5"/>
                  </a:solidFill>
                </a:rPr>
                <a:t>Uitvoering</a:t>
              </a:r>
              <a:r>
                <a:rPr lang="en-US" sz="1400" b="1" dirty="0" smtClean="0">
                  <a:solidFill>
                    <a:schemeClr val="accent5"/>
                  </a:solidFill>
                </a:rPr>
                <a:t>/</a:t>
              </a:r>
              <a:r>
                <a:rPr lang="en-US" sz="1400" b="1" dirty="0" err="1" smtClean="0">
                  <a:solidFill>
                    <a:schemeClr val="accent5"/>
                  </a:solidFill>
                </a:rPr>
                <a:t>opvolging</a:t>
              </a:r>
              <a:endParaRPr lang="en-US" sz="1400" b="1" dirty="0" smtClean="0">
                <a:solidFill>
                  <a:schemeClr val="accent5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accent5"/>
                  </a:solidFill>
                </a:rPr>
                <a:t>Re-</a:t>
              </a:r>
              <a:r>
                <a:rPr lang="en-US" sz="1400" b="1" dirty="0" err="1" smtClean="0">
                  <a:solidFill>
                    <a:schemeClr val="accent5"/>
                  </a:solidFill>
                </a:rPr>
                <a:t>integratieplan</a:t>
              </a:r>
              <a:endParaRPr lang="en-US" sz="1400" b="1" dirty="0">
                <a:solidFill>
                  <a:schemeClr val="accent5"/>
                </a:solidFill>
              </a:endParaRPr>
            </a:p>
          </p:txBody>
        </p:sp>
        <p:sp>
          <p:nvSpPr>
            <p:cNvPr id="40" name="TextBox 114"/>
            <p:cNvSpPr txBox="1"/>
            <p:nvPr/>
          </p:nvSpPr>
          <p:spPr>
            <a:xfrm>
              <a:off x="1895954" y="2730723"/>
              <a:ext cx="2265044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Re-</a:t>
              </a:r>
              <a:r>
                <a:rPr lang="en-US" sz="1400" b="1" dirty="0" err="1" smtClean="0">
                  <a:solidFill>
                    <a:schemeClr val="accent2"/>
                  </a:solidFill>
                </a:rPr>
                <a:t>integratie</a:t>
              </a:r>
              <a:r>
                <a:rPr lang="en-US" sz="1400" b="1" dirty="0" smtClean="0">
                  <a:solidFill>
                    <a:schemeClr val="accent2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2"/>
                  </a:solidFill>
                </a:rPr>
                <a:t>beoordeling</a:t>
              </a:r>
              <a:r>
                <a:rPr lang="en-US" sz="1400" b="1" dirty="0" smtClean="0">
                  <a:solidFill>
                    <a:schemeClr val="accent2"/>
                  </a:solidFill>
                </a:rPr>
                <a:t>  </a:t>
              </a:r>
              <a:endParaRPr lang="en-US" sz="14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US" sz="1400" b="1" dirty="0" err="1" smtClean="0">
                  <a:solidFill>
                    <a:schemeClr val="accent2"/>
                  </a:solidFill>
                </a:rPr>
                <a:t>bedrijfsarts</a:t>
              </a:r>
              <a:endParaRPr lang="en-US" sz="1400" b="1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41" name="TextBox 117"/>
            <p:cNvSpPr txBox="1"/>
            <p:nvPr/>
          </p:nvSpPr>
          <p:spPr>
            <a:xfrm>
              <a:off x="5360616" y="2818623"/>
              <a:ext cx="1286314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endParaRPr lang="en-US" sz="1400" b="1" dirty="0" smtClean="0">
                <a:solidFill>
                  <a:schemeClr val="accent4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accent4"/>
                  </a:solidFill>
                </a:rPr>
                <a:t>Re-</a:t>
              </a:r>
              <a:r>
                <a:rPr lang="en-US" sz="1400" b="1" dirty="0" err="1" smtClean="0">
                  <a:solidFill>
                    <a:schemeClr val="accent4"/>
                  </a:solidFill>
                </a:rPr>
                <a:t>integratieplan</a:t>
              </a:r>
              <a:endParaRPr lang="en-US" sz="1400" b="1" dirty="0" smtClean="0">
                <a:solidFill>
                  <a:schemeClr val="accent4"/>
                </a:solidFill>
              </a:endParaRPr>
            </a:p>
            <a:p>
              <a:pPr algn="ctr"/>
              <a:r>
                <a:rPr lang="en-US" sz="1200" b="1" dirty="0" smtClean="0">
                  <a:solidFill>
                    <a:schemeClr val="accent4"/>
                  </a:solidFill>
                </a:rPr>
                <a:t> </a:t>
              </a:r>
              <a:endParaRPr lang="en-US" sz="1200" b="1" dirty="0">
                <a:solidFill>
                  <a:schemeClr val="accent4"/>
                </a:solidFill>
              </a:endParaRPr>
            </a:p>
          </p:txBody>
        </p:sp>
        <p:grpSp>
          <p:nvGrpSpPr>
            <p:cNvPr id="42" name="Group 68"/>
            <p:cNvGrpSpPr/>
            <p:nvPr/>
          </p:nvGrpSpPr>
          <p:grpSpPr>
            <a:xfrm>
              <a:off x="1250422" y="2510365"/>
              <a:ext cx="558911" cy="558911"/>
              <a:chOff x="1295010" y="1424373"/>
              <a:chExt cx="558911" cy="558911"/>
            </a:xfrm>
          </p:grpSpPr>
          <p:sp>
            <p:nvSpPr>
              <p:cNvPr id="43" name="Teardrop 64"/>
              <p:cNvSpPr/>
              <p:nvPr/>
            </p:nvSpPr>
            <p:spPr>
              <a:xfrm rot="8100000">
                <a:off x="1295010" y="1424373"/>
                <a:ext cx="558911" cy="558911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Freeform 116"/>
              <p:cNvSpPr>
                <a:spLocks noEditPoints="1"/>
              </p:cNvSpPr>
              <p:nvPr/>
            </p:nvSpPr>
            <p:spPr bwMode="auto">
              <a:xfrm>
                <a:off x="1420657" y="1575878"/>
                <a:ext cx="307301" cy="24782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5" name="Teardrop 87"/>
            <p:cNvSpPr/>
            <p:nvPr/>
          </p:nvSpPr>
          <p:spPr>
            <a:xfrm rot="8100000">
              <a:off x="4235050" y="2505602"/>
              <a:ext cx="558911" cy="558911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6" name="Group 78"/>
            <p:cNvGrpSpPr/>
            <p:nvPr/>
          </p:nvGrpSpPr>
          <p:grpSpPr>
            <a:xfrm>
              <a:off x="7214392" y="2505602"/>
              <a:ext cx="558911" cy="558911"/>
              <a:chOff x="7258980" y="1419610"/>
              <a:chExt cx="558911" cy="558911"/>
            </a:xfrm>
          </p:grpSpPr>
          <p:sp>
            <p:nvSpPr>
              <p:cNvPr id="47" name="Teardrop 92"/>
              <p:cNvSpPr/>
              <p:nvPr/>
            </p:nvSpPr>
            <p:spPr>
              <a:xfrm rot="8100000">
                <a:off x="7258980" y="1419610"/>
                <a:ext cx="558911" cy="558911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Freeform 152"/>
              <p:cNvSpPr>
                <a:spLocks noEditPoints="1"/>
              </p:cNvSpPr>
              <p:nvPr/>
            </p:nvSpPr>
            <p:spPr bwMode="auto">
              <a:xfrm>
                <a:off x="7397225" y="1605088"/>
                <a:ext cx="276028" cy="255087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46" y="36"/>
                  </a:cxn>
                  <a:cxn ang="0">
                    <a:pos x="42" y="40"/>
                  </a:cxn>
                  <a:cxn ang="0">
                    <a:pos x="39" y="47"/>
                  </a:cxn>
                  <a:cxn ang="0">
                    <a:pos x="44" y="52"/>
                  </a:cxn>
                  <a:cxn ang="0">
                    <a:pos x="52" y="58"/>
                  </a:cxn>
                  <a:cxn ang="0">
                    <a:pos x="52" y="61"/>
                  </a:cxn>
                  <a:cxn ang="0">
                    <a:pos x="51" y="62"/>
                  </a:cxn>
                  <a:cxn ang="0">
                    <a:pos x="17" y="62"/>
                  </a:cxn>
                  <a:cxn ang="0">
                    <a:pos x="16" y="61"/>
                  </a:cxn>
                  <a:cxn ang="0">
                    <a:pos x="16" y="58"/>
                  </a:cxn>
                  <a:cxn ang="0">
                    <a:pos x="24" y="52"/>
                  </a:cxn>
                  <a:cxn ang="0">
                    <a:pos x="29" y="47"/>
                  </a:cxn>
                  <a:cxn ang="0">
                    <a:pos x="26" y="40"/>
                  </a:cxn>
                  <a:cxn ang="0">
                    <a:pos x="22" y="36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16" y="11"/>
                  </a:cxn>
                  <a:cxn ang="0">
                    <a:pos x="16" y="7"/>
                  </a:cxn>
                  <a:cxn ang="0">
                    <a:pos x="22" y="0"/>
                  </a:cxn>
                  <a:cxn ang="0">
                    <a:pos x="45" y="0"/>
                  </a:cxn>
                  <a:cxn ang="0">
                    <a:pos x="52" y="7"/>
                  </a:cxn>
                  <a:cxn ang="0">
                    <a:pos x="52" y="11"/>
                  </a:cxn>
                  <a:cxn ang="0">
                    <a:pos x="63" y="11"/>
                  </a:cxn>
                  <a:cxn ang="0">
                    <a:pos x="67" y="15"/>
                  </a:cxn>
                  <a:cxn ang="0">
                    <a:pos x="67" y="20"/>
                  </a:cxn>
                  <a:cxn ang="0">
                    <a:pos x="16" y="16"/>
                  </a:cxn>
                  <a:cxn ang="0">
                    <a:pos x="6" y="16"/>
                  </a:cxn>
                  <a:cxn ang="0">
                    <a:pos x="6" y="20"/>
                  </a:cxn>
                  <a:cxn ang="0">
                    <a:pos x="19" y="31"/>
                  </a:cxn>
                  <a:cxn ang="0">
                    <a:pos x="16" y="16"/>
                  </a:cxn>
                  <a:cxn ang="0">
                    <a:pos x="62" y="16"/>
                  </a:cxn>
                  <a:cxn ang="0">
                    <a:pos x="52" y="16"/>
                  </a:cxn>
                  <a:cxn ang="0">
                    <a:pos x="49" y="31"/>
                  </a:cxn>
                  <a:cxn ang="0">
                    <a:pos x="62" y="20"/>
                  </a:cxn>
                  <a:cxn ang="0">
                    <a:pos x="62" y="16"/>
                  </a:cxn>
                </a:cxnLst>
                <a:rect l="0" t="0" r="r" b="b"/>
                <a:pathLst>
                  <a:path w="67" h="62">
                    <a:moveTo>
                      <a:pt x="67" y="20"/>
                    </a:moveTo>
                    <a:cubicBezTo>
                      <a:pt x="67" y="27"/>
                      <a:pt x="58" y="36"/>
                      <a:pt x="46" y="36"/>
                    </a:cubicBezTo>
                    <a:cubicBezTo>
                      <a:pt x="44" y="38"/>
                      <a:pt x="42" y="40"/>
                      <a:pt x="42" y="40"/>
                    </a:cubicBezTo>
                    <a:cubicBezTo>
                      <a:pt x="40" y="42"/>
                      <a:pt x="39" y="44"/>
                      <a:pt x="39" y="47"/>
                    </a:cubicBezTo>
                    <a:cubicBezTo>
                      <a:pt x="39" y="49"/>
                      <a:pt x="40" y="52"/>
                      <a:pt x="44" y="52"/>
                    </a:cubicBezTo>
                    <a:cubicBezTo>
                      <a:pt x="48" y="52"/>
                      <a:pt x="52" y="54"/>
                      <a:pt x="52" y="58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2"/>
                      <a:pt x="51" y="62"/>
                      <a:pt x="51" y="62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4"/>
                      <a:pt x="20" y="52"/>
                      <a:pt x="24" y="52"/>
                    </a:cubicBezTo>
                    <a:cubicBezTo>
                      <a:pt x="27" y="52"/>
                      <a:pt x="29" y="49"/>
                      <a:pt x="29" y="47"/>
                    </a:cubicBezTo>
                    <a:cubicBezTo>
                      <a:pt x="29" y="44"/>
                      <a:pt x="28" y="42"/>
                      <a:pt x="26" y="40"/>
                    </a:cubicBezTo>
                    <a:cubicBezTo>
                      <a:pt x="25" y="40"/>
                      <a:pt x="24" y="38"/>
                      <a:pt x="22" y="36"/>
                    </a:cubicBezTo>
                    <a:cubicBezTo>
                      <a:pt x="10" y="36"/>
                      <a:pt x="0" y="27"/>
                      <a:pt x="0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2" y="11"/>
                      <a:pt x="4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9" y="0"/>
                      <a:pt x="2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3"/>
                      <a:pt x="52" y="7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7" y="12"/>
                      <a:pt x="67" y="15"/>
                    </a:cubicBezTo>
                    <a:lnTo>
                      <a:pt x="67" y="20"/>
                    </a:lnTo>
                    <a:close/>
                    <a:moveTo>
                      <a:pt x="1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4"/>
                      <a:pt x="11" y="29"/>
                      <a:pt x="19" y="31"/>
                    </a:cubicBezTo>
                    <a:cubicBezTo>
                      <a:pt x="17" y="27"/>
                      <a:pt x="16" y="22"/>
                      <a:pt x="16" y="16"/>
                    </a:cubicBezTo>
                    <a:close/>
                    <a:moveTo>
                      <a:pt x="62" y="16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22"/>
                      <a:pt x="51" y="27"/>
                      <a:pt x="49" y="31"/>
                    </a:cubicBezTo>
                    <a:cubicBezTo>
                      <a:pt x="57" y="29"/>
                      <a:pt x="62" y="24"/>
                      <a:pt x="62" y="20"/>
                    </a:cubicBezTo>
                    <a:lnTo>
                      <a:pt x="62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9" name="Group 76"/>
            <p:cNvGrpSpPr/>
            <p:nvPr/>
          </p:nvGrpSpPr>
          <p:grpSpPr>
            <a:xfrm>
              <a:off x="5724317" y="4535342"/>
              <a:ext cx="558911" cy="558911"/>
              <a:chOff x="5768905" y="3449350"/>
              <a:chExt cx="558911" cy="558911"/>
            </a:xfrm>
          </p:grpSpPr>
          <p:sp>
            <p:nvSpPr>
              <p:cNvPr id="50" name="Teardrop 102"/>
              <p:cNvSpPr/>
              <p:nvPr/>
            </p:nvSpPr>
            <p:spPr>
              <a:xfrm rot="18900000">
                <a:off x="5768905" y="3449350"/>
                <a:ext cx="558911" cy="558911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reeform 57"/>
              <p:cNvSpPr>
                <a:spLocks noEditPoints="1"/>
              </p:cNvSpPr>
              <p:nvPr/>
            </p:nvSpPr>
            <p:spPr bwMode="auto">
              <a:xfrm>
                <a:off x="5935988" y="3605501"/>
                <a:ext cx="231093" cy="231093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2" name="Group 72"/>
            <p:cNvGrpSpPr/>
            <p:nvPr/>
          </p:nvGrpSpPr>
          <p:grpSpPr>
            <a:xfrm>
              <a:off x="2742141" y="4535342"/>
              <a:ext cx="558911" cy="558911"/>
              <a:chOff x="2786729" y="3449350"/>
              <a:chExt cx="558911" cy="558911"/>
            </a:xfrm>
          </p:grpSpPr>
          <p:sp>
            <p:nvSpPr>
              <p:cNvPr id="53" name="Teardrop 97"/>
              <p:cNvSpPr/>
              <p:nvPr/>
            </p:nvSpPr>
            <p:spPr>
              <a:xfrm rot="18900000">
                <a:off x="2786729" y="3449350"/>
                <a:ext cx="558911" cy="558911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Freeform 105"/>
              <p:cNvSpPr>
                <a:spLocks noEditPoints="1"/>
              </p:cNvSpPr>
              <p:nvPr/>
            </p:nvSpPr>
            <p:spPr bwMode="auto">
              <a:xfrm>
                <a:off x="2965282" y="3615692"/>
                <a:ext cx="224150" cy="220902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5" name="Freeform 113"/>
            <p:cNvSpPr>
              <a:spLocks noEditPoints="1"/>
            </p:cNvSpPr>
            <p:nvPr/>
          </p:nvSpPr>
          <p:spPr bwMode="auto">
            <a:xfrm>
              <a:off x="4389117" y="2700163"/>
              <a:ext cx="250777" cy="192230"/>
            </a:xfrm>
            <a:custGeom>
              <a:avLst/>
              <a:gdLst/>
              <a:ahLst/>
              <a:cxnLst>
                <a:cxn ang="0">
                  <a:pos x="82" y="49"/>
                </a:cxn>
                <a:cxn ang="0">
                  <a:pos x="74" y="57"/>
                </a:cxn>
                <a:cxn ang="0">
                  <a:pos x="7" y="57"/>
                </a:cxn>
                <a:cxn ang="0">
                  <a:pos x="0" y="49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82" y="0"/>
                </a:cxn>
                <a:cxn ang="0">
                  <a:pos x="82" y="49"/>
                </a:cxn>
                <a:cxn ang="0">
                  <a:pos x="10" y="11"/>
                </a:cxn>
                <a:cxn ang="0">
                  <a:pos x="5" y="11"/>
                </a:cxn>
                <a:cxn ang="0">
                  <a:pos x="5" y="49"/>
                </a:cxn>
                <a:cxn ang="0">
                  <a:pos x="7" y="52"/>
                </a:cxn>
                <a:cxn ang="0">
                  <a:pos x="10" y="49"/>
                </a:cxn>
                <a:cxn ang="0">
                  <a:pos x="10" y="11"/>
                </a:cxn>
                <a:cxn ang="0">
                  <a:pos x="77" y="6"/>
                </a:cxn>
                <a:cxn ang="0">
                  <a:pos x="15" y="6"/>
                </a:cxn>
                <a:cxn ang="0">
                  <a:pos x="15" y="49"/>
                </a:cxn>
                <a:cxn ang="0">
                  <a:pos x="15" y="52"/>
                </a:cxn>
                <a:cxn ang="0">
                  <a:pos x="74" y="52"/>
                </a:cxn>
                <a:cxn ang="0">
                  <a:pos x="77" y="49"/>
                </a:cxn>
                <a:cxn ang="0">
                  <a:pos x="77" y="6"/>
                </a:cxn>
                <a:cxn ang="0">
                  <a:pos x="46" y="36"/>
                </a:cxn>
                <a:cxn ang="0">
                  <a:pos x="20" y="36"/>
                </a:cxn>
                <a:cxn ang="0">
                  <a:pos x="20" y="11"/>
                </a:cxn>
                <a:cxn ang="0">
                  <a:pos x="46" y="11"/>
                </a:cxn>
                <a:cxn ang="0">
                  <a:pos x="46" y="36"/>
                </a:cxn>
                <a:cxn ang="0">
                  <a:pos x="46" y="47"/>
                </a:cxn>
                <a:cxn ang="0">
                  <a:pos x="20" y="47"/>
                </a:cxn>
                <a:cxn ang="0">
                  <a:pos x="20" y="42"/>
                </a:cxn>
                <a:cxn ang="0">
                  <a:pos x="46" y="42"/>
                </a:cxn>
                <a:cxn ang="0">
                  <a:pos x="46" y="47"/>
                </a:cxn>
                <a:cxn ang="0">
                  <a:pos x="25" y="16"/>
                </a:cxn>
                <a:cxn ang="0">
                  <a:pos x="25" y="31"/>
                </a:cxn>
                <a:cxn ang="0">
                  <a:pos x="41" y="31"/>
                </a:cxn>
                <a:cxn ang="0">
                  <a:pos x="41" y="16"/>
                </a:cxn>
                <a:cxn ang="0">
                  <a:pos x="25" y="16"/>
                </a:cxn>
                <a:cxn ang="0">
                  <a:pos x="72" y="16"/>
                </a:cxn>
                <a:cxn ang="0">
                  <a:pos x="51" y="16"/>
                </a:cxn>
                <a:cxn ang="0">
                  <a:pos x="51" y="11"/>
                </a:cxn>
                <a:cxn ang="0">
                  <a:pos x="72" y="11"/>
                </a:cxn>
                <a:cxn ang="0">
                  <a:pos x="72" y="16"/>
                </a:cxn>
                <a:cxn ang="0">
                  <a:pos x="72" y="26"/>
                </a:cxn>
                <a:cxn ang="0">
                  <a:pos x="51" y="26"/>
                </a:cxn>
                <a:cxn ang="0">
                  <a:pos x="51" y="21"/>
                </a:cxn>
                <a:cxn ang="0">
                  <a:pos x="72" y="21"/>
                </a:cxn>
                <a:cxn ang="0">
                  <a:pos x="72" y="26"/>
                </a:cxn>
                <a:cxn ang="0">
                  <a:pos x="72" y="36"/>
                </a:cxn>
                <a:cxn ang="0">
                  <a:pos x="51" y="36"/>
                </a:cxn>
                <a:cxn ang="0">
                  <a:pos x="51" y="31"/>
                </a:cxn>
                <a:cxn ang="0">
                  <a:pos x="72" y="31"/>
                </a:cxn>
                <a:cxn ang="0">
                  <a:pos x="72" y="36"/>
                </a:cxn>
                <a:cxn ang="0">
                  <a:pos x="72" y="47"/>
                </a:cxn>
                <a:cxn ang="0">
                  <a:pos x="51" y="47"/>
                </a:cxn>
                <a:cxn ang="0">
                  <a:pos x="51" y="42"/>
                </a:cxn>
                <a:cxn ang="0">
                  <a:pos x="72" y="42"/>
                </a:cxn>
                <a:cxn ang="0">
                  <a:pos x="72" y="47"/>
                </a:cxn>
              </a:cxnLst>
              <a:rect l="0" t="0" r="r" b="b"/>
              <a:pathLst>
                <a:path w="82" h="57">
                  <a:moveTo>
                    <a:pt x="82" y="49"/>
                  </a:moveTo>
                  <a:cubicBezTo>
                    <a:pt x="82" y="54"/>
                    <a:pt x="79" y="57"/>
                    <a:pt x="74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3" y="57"/>
                    <a:pt x="0" y="54"/>
                    <a:pt x="0" y="4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82" y="49"/>
                  </a:lnTo>
                  <a:close/>
                  <a:moveTo>
                    <a:pt x="10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lnTo>
                    <a:pt x="10" y="11"/>
                  </a:lnTo>
                  <a:close/>
                  <a:moveTo>
                    <a:pt x="77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0"/>
                    <a:pt x="15" y="51"/>
                    <a:pt x="15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2"/>
                    <a:pt x="77" y="51"/>
                    <a:pt x="77" y="49"/>
                  </a:cubicBezTo>
                  <a:lnTo>
                    <a:pt x="77" y="6"/>
                  </a:lnTo>
                  <a:close/>
                  <a:moveTo>
                    <a:pt x="46" y="36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36"/>
                  </a:lnTo>
                  <a:close/>
                  <a:moveTo>
                    <a:pt x="46" y="47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46" y="47"/>
                  </a:lnTo>
                  <a:close/>
                  <a:moveTo>
                    <a:pt x="25" y="16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16"/>
                    <a:pt x="41" y="16"/>
                    <a:pt x="41" y="16"/>
                  </a:cubicBezTo>
                  <a:lnTo>
                    <a:pt x="25" y="16"/>
                  </a:lnTo>
                  <a:close/>
                  <a:moveTo>
                    <a:pt x="72" y="16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72" y="11"/>
                    <a:pt x="72" y="11"/>
                    <a:pt x="72" y="11"/>
                  </a:cubicBezTo>
                  <a:lnTo>
                    <a:pt x="72" y="16"/>
                  </a:lnTo>
                  <a:close/>
                  <a:moveTo>
                    <a:pt x="72" y="26"/>
                  </a:moveTo>
                  <a:cubicBezTo>
                    <a:pt x="51" y="26"/>
                    <a:pt x="51" y="26"/>
                    <a:pt x="51" y="26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72" y="21"/>
                    <a:pt x="72" y="21"/>
                    <a:pt x="72" y="21"/>
                  </a:cubicBezTo>
                  <a:lnTo>
                    <a:pt x="72" y="26"/>
                  </a:lnTo>
                  <a:close/>
                  <a:moveTo>
                    <a:pt x="72" y="36"/>
                  </a:moveTo>
                  <a:cubicBezTo>
                    <a:pt x="51" y="36"/>
                    <a:pt x="51" y="36"/>
                    <a:pt x="51" y="36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72" y="31"/>
                    <a:pt x="72" y="31"/>
                    <a:pt x="72" y="31"/>
                  </a:cubicBezTo>
                  <a:lnTo>
                    <a:pt x="72" y="36"/>
                  </a:lnTo>
                  <a:close/>
                  <a:moveTo>
                    <a:pt x="72" y="47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72" y="42"/>
                    <a:pt x="72" y="42"/>
                    <a:pt x="72" y="42"/>
                  </a:cubicBezTo>
                  <a:lnTo>
                    <a:pt x="72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948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Beoordeling en overleg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0" y="1600200"/>
            <a:ext cx="4536504" cy="5141168"/>
          </a:xfrm>
        </p:spPr>
        <p:txBody>
          <a:bodyPr/>
          <a:lstStyle/>
          <a:p>
            <a:r>
              <a:rPr lang="nl-BE" dirty="0"/>
              <a:t>Kan </a:t>
            </a:r>
            <a:r>
              <a:rPr lang="nl-BE" dirty="0" smtClean="0"/>
              <a:t>werknemer werk </a:t>
            </a:r>
            <a:r>
              <a:rPr lang="nl-BE" dirty="0"/>
              <a:t>opnieuw uitvoeren? </a:t>
            </a:r>
          </a:p>
          <a:p>
            <a:pPr lvl="1"/>
            <a:r>
              <a:rPr lang="nl-BE" sz="2400" dirty="0"/>
              <a:t>Tijdelijk aangepast/ander </a:t>
            </a:r>
            <a:r>
              <a:rPr lang="nl-BE" sz="2400" dirty="0" smtClean="0"/>
              <a:t>werk</a:t>
            </a:r>
            <a:endParaRPr lang="nl-BE" sz="2400" dirty="0"/>
          </a:p>
          <a:p>
            <a:pPr lvl="1"/>
            <a:r>
              <a:rPr lang="nl-BE" sz="2400" dirty="0"/>
              <a:t>Definitief aangepast/ander </a:t>
            </a:r>
            <a:r>
              <a:rPr lang="nl-BE" sz="2400" dirty="0" smtClean="0"/>
              <a:t>werk</a:t>
            </a:r>
            <a:endParaRPr lang="nl-BE" sz="2400" dirty="0"/>
          </a:p>
          <a:p>
            <a:pPr lvl="1"/>
            <a:r>
              <a:rPr lang="nl-BE" sz="2400" dirty="0"/>
              <a:t>Progressieve </a:t>
            </a:r>
            <a:r>
              <a:rPr lang="nl-BE" sz="2400" dirty="0" smtClean="0"/>
              <a:t>werkhervatting</a:t>
            </a:r>
            <a:endParaRPr lang="nl-BE" sz="2400" dirty="0"/>
          </a:p>
          <a:p>
            <a:pPr lvl="1"/>
            <a:r>
              <a:rPr lang="nl-BE" sz="2400" dirty="0"/>
              <a:t>Aanpassing </a:t>
            </a:r>
            <a:r>
              <a:rPr lang="nl-BE" sz="2400" dirty="0" smtClean="0"/>
              <a:t>werkpost</a:t>
            </a:r>
            <a:endParaRPr lang="nl-BE" sz="2400" dirty="0"/>
          </a:p>
          <a:p>
            <a:pPr lvl="1"/>
            <a:r>
              <a:rPr lang="nl-BE" sz="2400" dirty="0"/>
              <a:t>Opstart </a:t>
            </a:r>
            <a:r>
              <a:rPr lang="nl-BE" sz="2400" dirty="0" smtClean="0"/>
              <a:t>traject niet </a:t>
            </a:r>
            <a:r>
              <a:rPr lang="nl-BE" sz="2400" dirty="0"/>
              <a:t>opportuun </a:t>
            </a:r>
            <a:r>
              <a:rPr lang="nl-BE" sz="2400" dirty="0" smtClean="0">
                <a:sym typeface="Wingdings" panose="05000000000000000000" pitchFamily="2" charset="2"/>
              </a:rPr>
              <a:t></a:t>
            </a:r>
            <a:r>
              <a:rPr lang="nl-BE" sz="2400" dirty="0" smtClean="0"/>
              <a:t> herbekijken</a:t>
            </a:r>
            <a:endParaRPr lang="nl-BE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60250037"/>
              </p:ext>
            </p:extLst>
          </p:nvPr>
        </p:nvGraphicFramePr>
        <p:xfrm>
          <a:off x="-324544" y="1600200"/>
          <a:ext cx="5544616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61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sjabloon_Domus_Medica">
  <a:themeElements>
    <a:clrScheme name="wvvh2003 1">
      <a:dk1>
        <a:srgbClr val="000000"/>
      </a:dk1>
      <a:lt1>
        <a:srgbClr val="FFFFFF"/>
      </a:lt1>
      <a:dk2>
        <a:srgbClr val="293868"/>
      </a:dk2>
      <a:lt2>
        <a:srgbClr val="D28700"/>
      </a:lt2>
      <a:accent1>
        <a:srgbClr val="AEC56D"/>
      </a:accent1>
      <a:accent2>
        <a:srgbClr val="A20033"/>
      </a:accent2>
      <a:accent3>
        <a:srgbClr val="ACAEB9"/>
      </a:accent3>
      <a:accent4>
        <a:srgbClr val="DADADA"/>
      </a:accent4>
      <a:accent5>
        <a:srgbClr val="D3DFBA"/>
      </a:accent5>
      <a:accent6>
        <a:srgbClr val="92002D"/>
      </a:accent6>
      <a:hlink>
        <a:srgbClr val="CCCCFF"/>
      </a:hlink>
      <a:folHlink>
        <a:srgbClr val="DED672"/>
      </a:folHlink>
    </a:clrScheme>
    <a:fontScheme name="wvvh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vvh2003 1">
        <a:dk1>
          <a:srgbClr val="000000"/>
        </a:dk1>
        <a:lt1>
          <a:srgbClr val="FFFFFF"/>
        </a:lt1>
        <a:dk2>
          <a:srgbClr val="293868"/>
        </a:dk2>
        <a:lt2>
          <a:srgbClr val="D28700"/>
        </a:lt2>
        <a:accent1>
          <a:srgbClr val="AEC56D"/>
        </a:accent1>
        <a:accent2>
          <a:srgbClr val="A20033"/>
        </a:accent2>
        <a:accent3>
          <a:srgbClr val="ACAEB9"/>
        </a:accent3>
        <a:accent4>
          <a:srgbClr val="DADADA"/>
        </a:accent4>
        <a:accent5>
          <a:srgbClr val="D3DFBA"/>
        </a:accent5>
        <a:accent6>
          <a:srgbClr val="92002D"/>
        </a:accent6>
        <a:hlink>
          <a:srgbClr val="CCCCFF"/>
        </a:hlink>
        <a:folHlink>
          <a:srgbClr val="DED67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 ppt sjabloon [Compatibiliteitsmodus]" id="{EEF600CC-584D-48B4-BDBD-1A01D818E112}" vid="{65E0FC0C-C573-4374-B788-C9E6F0AEFDFF}"/>
    </a:ext>
  </a:extLst>
</a:theme>
</file>

<file path=ppt/theme/theme2.xml><?xml version="1.0" encoding="utf-8"?>
<a:theme xmlns:a="http://schemas.openxmlformats.org/drawingml/2006/main" name="Volgendepaginas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M ppt sjabloon [Compatibiliteitsmodus]" id="{EEF600CC-584D-48B4-BDBD-1A01D818E112}" vid="{DCE87D9F-8409-4657-8550-1F81F03986E9}"/>
    </a:ext>
  </a:ext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DM witte achtergrond ppt sjabloon</Template>
  <TotalTime>100</TotalTime>
  <Words>154</Words>
  <Application>Microsoft Office PowerPoint</Application>
  <PresentationFormat>Diavoorstelling (4:3)</PresentationFormat>
  <Paragraphs>63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Wingdings</vt:lpstr>
      <vt:lpstr>Presentatiesjabloon_Domus_Medica</vt:lpstr>
      <vt:lpstr>Volgendepaginas</vt:lpstr>
      <vt:lpstr>PowerPoint-presentatie</vt:lpstr>
      <vt:lpstr>Wet op het Welzijn</vt:lpstr>
      <vt:lpstr>Bedrijfsarts  (preventieadviseur-arbeidsgeneesheer)</vt:lpstr>
      <vt:lpstr>Bedrijfsarts  (preventieadviseur-arbeidsgeneesheer)</vt:lpstr>
      <vt:lpstr>Re-integratietraject</vt:lpstr>
      <vt:lpstr>Beoordeling en overleg</vt:lpstr>
    </vt:vector>
  </TitlesOfParts>
  <Company>Synergics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KEMPENEERS Edelhart (EKMP)</dc:creator>
  <cp:lastModifiedBy>KEMPENEERS Edelhart (EKMP)</cp:lastModifiedBy>
  <cp:revision>10</cp:revision>
  <dcterms:created xsi:type="dcterms:W3CDTF">2016-11-15T14:50:59Z</dcterms:created>
  <dcterms:modified xsi:type="dcterms:W3CDTF">2016-11-19T09:55:36Z</dcterms:modified>
</cp:coreProperties>
</file>