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141411964" r:id="rId6"/>
    <p:sldId id="2141411976" r:id="rId7"/>
    <p:sldId id="2141411961" r:id="rId8"/>
    <p:sldId id="2141411954" r:id="rId9"/>
    <p:sldId id="2141412004" r:id="rId10"/>
    <p:sldId id="2141412005" r:id="rId11"/>
    <p:sldId id="2141411986" r:id="rId12"/>
    <p:sldId id="2141411973" r:id="rId13"/>
    <p:sldId id="2141411984" r:id="rId14"/>
    <p:sldId id="2141411985" r:id="rId15"/>
    <p:sldId id="2141411996" r:id="rId16"/>
    <p:sldId id="2141411997" r:id="rId17"/>
    <p:sldId id="2141412001" r:id="rId18"/>
    <p:sldId id="2141411998" r:id="rId19"/>
    <p:sldId id="2141412000" r:id="rId20"/>
    <p:sldId id="2141411999" r:id="rId21"/>
    <p:sldId id="2141411968" r:id="rId22"/>
    <p:sldId id="2141411974" r:id="rId23"/>
    <p:sldId id="2141411953" r:id="rId2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5DDBE-3E64-4E3C-B8A7-EDF458F4C28F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74EEE-EA2E-4DC4-8FF0-9C92263C3F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969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57A56-31D7-4C36-8B12-CF8CB204C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59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D5D2-5212-4975-A48F-D1B0985A1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3A51C9-4D00-4D5B-8264-096CF40CB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5FE723-31BF-4D45-AF60-3991F4AA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68E3-0713-4AFC-81B3-1E1B9C96D18C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2CECD9-09AE-4B89-9FD8-0655C6C7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814C63-7CF5-40E5-BBFB-CFA15A68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C3-15EE-439A-83F1-69007952D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846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34164-9241-4F16-980C-03BCCF78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A007B9-FA03-492B-B579-DDCD5F65B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FCE3F6-9A8C-4516-A40D-5D0D623E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68E3-0713-4AFC-81B3-1E1B9C96D18C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D00CB9-A16F-48A1-BA10-25D9F540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72E7FC-26D7-4CEB-AB98-97907168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C3-15EE-439A-83F1-69007952D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2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3C88DC0-B27E-4C9F-A771-F0E7782C1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894C7E-F669-42C8-94B2-23677BFFE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249005-67A5-45C2-9E35-8F28158A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68E3-0713-4AFC-81B3-1E1B9C96D18C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5D644C-F578-4362-9947-771A942B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C69187-875F-4E80-B887-B62F255D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C3-15EE-439A-83F1-69007952D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278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86B1-DDF7-4F98-9DA7-7475B9AA1D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B534-19BC-48EA-941E-2FF6FC64C7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1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86B1-DDF7-4F98-9DA7-7475B9AA1D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B534-19BC-48EA-941E-2FF6FC64C7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25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86B1-DDF7-4F98-9DA7-7475B9AA1D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B534-19BC-48EA-941E-2FF6FC64C7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5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86B1-DDF7-4F98-9DA7-7475B9AA1D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B534-19BC-48EA-941E-2FF6FC64C7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7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86B1-DDF7-4F98-9DA7-7475B9AA1D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B534-19BC-48EA-941E-2FF6FC64C7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7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86B1-DDF7-4F98-9DA7-7475B9AA1D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B534-19BC-48EA-941E-2FF6FC64C7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4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86B1-DDF7-4F98-9DA7-7475B9AA1D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B534-19BC-48EA-941E-2FF6FC64C7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9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86B1-DDF7-4F98-9DA7-7475B9AA1D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B534-19BC-48EA-941E-2FF6FC64C7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01503-FAC9-4DBA-9F35-0BE10D6A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556F2-5B9C-4E34-A038-5AAF4E8F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132A0C-D395-4B30-ACF4-E9166DA1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68E3-0713-4AFC-81B3-1E1B9C96D18C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68A59F-A085-4E53-B151-51BF4B8C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F40A30-E5FA-4828-8049-CE08FFDB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C3-15EE-439A-83F1-69007952D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928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86B1-DDF7-4F98-9DA7-7475B9AA1D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B534-19BC-48EA-941E-2FF6FC64C7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19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86B1-DDF7-4F98-9DA7-7475B9AA1D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B534-19BC-48EA-941E-2FF6FC64C7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1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86B1-DDF7-4F98-9DA7-7475B9AA1D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B534-19BC-48EA-941E-2FF6FC64C7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0CF71-BEF7-4FB4-8041-2C5BD43D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F2EBED-2498-4BD5-A7F0-69B78F5BA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A07BC7-E22D-462C-B1EA-05316910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68E3-0713-4AFC-81B3-1E1B9C96D18C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5F4F3B-6857-4766-9457-03E4F19E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65D74E-3806-4682-9ED1-CC352F71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C3-15EE-439A-83F1-69007952D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3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CACE0-FA66-49E6-B21D-53F20F3F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0A5D02-99D0-4380-AE9B-5337843EF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D18CE1-D7BE-4373-AD7B-370571247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3A3D8D-8985-445C-BF78-BFCF881A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68E3-0713-4AFC-81B3-1E1B9C96D18C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234DD6-C717-4178-A2F0-8CE8F8D8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270163-BDAD-4453-8003-58C20906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C3-15EE-439A-83F1-69007952D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341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86AEB-7FF9-4591-8886-220405AC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48874A-04AE-491C-B196-6BCFB2DA7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4A40AC-C4F0-4AF8-BBF4-D5FAE92B6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1012975-5A8A-4366-A638-A27AB95DB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2D7088E-AF53-493A-9B0A-3429BBFA8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BCBEFC4-2657-4FBA-9CF3-9068064F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68E3-0713-4AFC-81B3-1E1B9C96D18C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8456B0B-B0CE-40D6-A072-E8650026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550EAF5-4837-48FD-A389-64984538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C3-15EE-439A-83F1-69007952D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50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3746F-7428-4EB9-9E0C-CEFD79768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3173532-0068-4ADC-A1B7-BEA11A69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68E3-0713-4AFC-81B3-1E1B9C96D18C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E6646D-33B3-4FCC-B895-7E19BBEB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15B86E-ACAD-41FB-A889-C12C1D4E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C3-15EE-439A-83F1-69007952D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277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C62E9E-A9FD-4A8D-916A-38444CEA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68E3-0713-4AFC-81B3-1E1B9C96D18C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AA56AF1-B6F7-4C89-AA93-A79A7C62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D1B4FA-D060-42A2-9510-62D1A0DD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C3-15EE-439A-83F1-69007952D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07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F42BA-B1C5-4483-B70E-9DC38DF4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F46B79-A932-4337-BE8A-95D41FE21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B3872D-25D3-4AED-B17A-B3AC8392B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CC6E55-287C-4A03-B72C-83905342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68E3-0713-4AFC-81B3-1E1B9C96D18C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901854-FF1B-4F39-BC29-2F0D1A6B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059ED8-6FEC-41EA-B50D-DCEA2FEE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C3-15EE-439A-83F1-69007952D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679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1A6BE-4D82-4785-B2DE-60B7D830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AA7021C-9272-4462-85C1-7C61A15FB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FC6B22-F892-46DB-8808-D1D66E204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AB0EBC-57B4-4DAD-87EA-FA38418E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68E3-0713-4AFC-81B3-1E1B9C96D18C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3E6FF9-C7F8-42AF-8A45-4545FEF3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697FB3-9427-4DE1-8A62-BD72EC3A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C3-15EE-439A-83F1-69007952D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370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FB1DD8-81B0-4715-B1DC-C02E5B18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12888F-700A-4A68-BBA2-87E2A6B23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12E10E-DEB6-4FE0-A18D-A565E166A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68E3-0713-4AFC-81B3-1E1B9C96D18C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A2AD93-387B-4914-B027-BA362B8E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5DF375-C2C3-4F1E-9D7F-F1603D7AE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33C3-15EE-439A-83F1-69007952D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763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186B1-DDF7-4F98-9DA7-7475B9AA1D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CB534-19BC-48EA-941E-2FF6FC64C7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we.tl%2Ft-wTedAy5Kpo&amp;data=01%7C01%7Cvoorzitter%40wachtpostenvlaanderen.be%7C59e1607200364dc336bd08d7f32137bd%7Cfa0d4ae3252d4ab786c2743de19557cb%7C0&amp;sdata=WTEajbFOuiF%2BpXcgm523IsFpQkIAci7M0JRmRwjZnm0%3D&amp;reserved=0" TargetMode="External"/><Relationship Id="rId2" Type="http://schemas.openxmlformats.org/officeDocument/2006/relationships/hyperlink" Target="https://eur01.safelinks.protection.outlook.com/?url=https%3A%2F%2Fwww.zorg-en-gezondheid.be%2Ffolder-contactonderzoek-bij-covid-19&amp;data=01%7C01%7Cvoorzitter%40wachtpostenvlaanderen.be%7Cc34568b8f7874e476abf08d7f33afc1c%7Cfa0d4ae3252d4ab786c2743de19557cb%7C0&amp;sdata=BJ%2BX6qB4F8TcT%2B9hipSqcfcfeZ4jCt%2FsQlJokT4TcSI%3D&amp;reserved=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318942-CC11-405D-B5DC-F55CE64A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7FCD25-04C0-4B17-A308-2992A41C9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54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2F1E3-A54D-4E18-9A07-A0D2DEE3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D36F2B9-8275-48C3-9BC4-5682BC655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458" y="365125"/>
            <a:ext cx="4940710" cy="63491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B3A10BB-C5CD-43EB-80C9-69E57E1C0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56010"/>
            <a:ext cx="5112774" cy="62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D6395-9C68-433D-AC83-1FA1E36E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Verschillende e-</a:t>
            </a:r>
            <a:r>
              <a:rPr lang="nl-BE" dirty="0" err="1"/>
              <a:t>forms</a:t>
            </a:r>
            <a:endParaRPr lang="nl-BE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D8269AA-0449-4E72-B155-4535E33FC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406" y="2133600"/>
            <a:ext cx="9610876" cy="3976914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3E8EE941-E09B-41F9-93AF-229008FBE616}"/>
              </a:ext>
            </a:extLst>
          </p:cNvPr>
          <p:cNvSpPr/>
          <p:nvPr/>
        </p:nvSpPr>
        <p:spPr>
          <a:xfrm>
            <a:off x="784120" y="2844800"/>
            <a:ext cx="798286" cy="217714"/>
          </a:xfrm>
          <a:prstGeom prst="rightArrow">
            <a:avLst/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94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2B22D-2E2B-4AE7-AE2A-9BE57AE1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Labo aanvraag bij vermoeden Sars-Cov-2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D755AA8-535B-4AF5-A301-AF0EC756F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992" y="2047461"/>
            <a:ext cx="1134301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5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D6395-9C68-433D-AC83-1FA1E36E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Verschillende e-</a:t>
            </a:r>
            <a:r>
              <a:rPr lang="nl-BE" dirty="0" err="1"/>
              <a:t>forms</a:t>
            </a:r>
            <a:endParaRPr lang="nl-BE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D8269AA-0449-4E72-B155-4535E33FC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406" y="2133600"/>
            <a:ext cx="9610876" cy="3976914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3E8EE941-E09B-41F9-93AF-229008FBE616}"/>
              </a:ext>
            </a:extLst>
          </p:cNvPr>
          <p:cNvSpPr/>
          <p:nvPr/>
        </p:nvSpPr>
        <p:spPr>
          <a:xfrm>
            <a:off x="599575" y="4607339"/>
            <a:ext cx="798286" cy="217714"/>
          </a:xfrm>
          <a:prstGeom prst="rightArrow">
            <a:avLst/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68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3EBAA-28E8-4E24-9328-61D7E802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4" y="394377"/>
            <a:ext cx="11858171" cy="1325563"/>
          </a:xfrm>
        </p:spPr>
        <p:txBody>
          <a:bodyPr/>
          <a:lstStyle/>
          <a:p>
            <a:r>
              <a:rPr lang="nl-BE" dirty="0"/>
              <a:t>Vermoeden besmetting bij negatief labo- onderzoek</a:t>
            </a:r>
            <a:br>
              <a:rPr lang="nl-BE" dirty="0"/>
            </a:br>
            <a:r>
              <a:rPr lang="nl-BE" dirty="0"/>
              <a:t>“overrulen”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1CA05B1-2E46-4525-A04F-6FADA63A8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111" y="2348364"/>
            <a:ext cx="6762750" cy="258241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860B1C-E2DA-46E1-8883-0E13DDEB8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11" y="4930775"/>
            <a:ext cx="67627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81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D6395-9C68-433D-AC83-1FA1E36E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Verschillende e-</a:t>
            </a:r>
            <a:r>
              <a:rPr lang="nl-BE" dirty="0" err="1"/>
              <a:t>forms</a:t>
            </a:r>
            <a:endParaRPr lang="nl-BE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D8269AA-0449-4E72-B155-4535E33FC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406" y="2133600"/>
            <a:ext cx="9610876" cy="3976914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3E8EE941-E09B-41F9-93AF-229008FBE616}"/>
              </a:ext>
            </a:extLst>
          </p:cNvPr>
          <p:cNvSpPr/>
          <p:nvPr/>
        </p:nvSpPr>
        <p:spPr>
          <a:xfrm>
            <a:off x="599575" y="4965148"/>
            <a:ext cx="798286" cy="217714"/>
          </a:xfrm>
          <a:prstGeom prst="rightArrow">
            <a:avLst/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56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40537-E7AB-4D3A-BA4F-7E5A3800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Vermoeden besmetting zonder test (</a:t>
            </a:r>
            <a:r>
              <a:rPr lang="nl-BE" dirty="0" err="1"/>
              <a:t>pt</a:t>
            </a:r>
            <a:r>
              <a:rPr lang="nl-BE" dirty="0"/>
              <a:t> wil niet of kan niet)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274A33-EDDE-494E-B446-368F74E58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433" y="1806803"/>
            <a:ext cx="10117367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2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989A88-5A60-43D9-A958-88144CCC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600" dirty="0" err="1"/>
              <a:t>Arbeidsongeschiktheid</a:t>
            </a:r>
            <a:r>
              <a:rPr lang="en-US" sz="2600" dirty="0"/>
              <a:t> en </a:t>
            </a:r>
            <a:r>
              <a:rPr lang="en-US" sz="2600" dirty="0" err="1"/>
              <a:t>quarantaine</a:t>
            </a:r>
            <a:br>
              <a:rPr lang="en-US" sz="2600" dirty="0"/>
            </a:br>
            <a:r>
              <a:rPr lang="en-US" sz="2000" b="1" dirty="0"/>
              <a:t>(</a:t>
            </a:r>
            <a:r>
              <a:rPr lang="en-US" sz="2000" b="1" dirty="0" err="1"/>
              <a:t>nog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beslissen</a:t>
            </a:r>
            <a:r>
              <a:rPr lang="en-US" sz="2000" b="1" dirty="0"/>
              <a:t> door </a:t>
            </a:r>
            <a:r>
              <a:rPr lang="en-US" sz="2000" b="1" dirty="0" err="1"/>
              <a:t>regering</a:t>
            </a:r>
            <a:r>
              <a:rPr lang="en-US" sz="2000" b="1" dirty="0"/>
              <a:t>)</a:t>
            </a:r>
            <a:endParaRPr lang="en-US" sz="2600" b="1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79C637F-1B61-4919-B8CB-1524367F6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59" y="2691910"/>
            <a:ext cx="3604591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>
              <a:spcAft>
                <a:spcPts val="600"/>
              </a:spcAft>
            </a:pPr>
            <a:r>
              <a:rPr lang="en-US" sz="1400" dirty="0" err="1"/>
              <a:t>Arbeidsongeschiktheid</a:t>
            </a:r>
            <a:r>
              <a:rPr lang="en-US" sz="1400" dirty="0"/>
              <a:t>:</a:t>
            </a:r>
          </a:p>
          <a:p>
            <a:pPr marL="800100" lvl="1">
              <a:spcAft>
                <a:spcPts val="600"/>
              </a:spcAft>
            </a:pPr>
            <a:r>
              <a:rPr lang="en-US" sz="1400" dirty="0" err="1"/>
              <a:t>Gewaarborgd</a:t>
            </a:r>
            <a:r>
              <a:rPr lang="en-US" sz="1400" dirty="0"/>
              <a:t> loon </a:t>
            </a:r>
            <a:r>
              <a:rPr lang="en-US" sz="1400" dirty="0" err="1"/>
              <a:t>gevolgd</a:t>
            </a:r>
            <a:r>
              <a:rPr lang="en-US" sz="1400" dirty="0"/>
              <a:t> door </a:t>
            </a:r>
            <a:r>
              <a:rPr lang="en-US" sz="1400" dirty="0" err="1"/>
              <a:t>ziekteuitkering</a:t>
            </a:r>
            <a:r>
              <a:rPr lang="en-US" sz="1400" dirty="0"/>
              <a:t> </a:t>
            </a:r>
            <a:r>
              <a:rPr lang="en-US" sz="1400" dirty="0" err="1"/>
              <a:t>opgetrokken</a:t>
            </a:r>
            <a:r>
              <a:rPr lang="en-US" sz="1400" dirty="0"/>
              <a:t> tot 70% </a:t>
            </a:r>
            <a:r>
              <a:rPr lang="en-US" sz="1400" dirty="0" err="1"/>
              <a:t>maandloon</a:t>
            </a:r>
            <a:r>
              <a:rPr lang="en-US" sz="1400" dirty="0"/>
              <a:t> 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  </a:t>
            </a:r>
            <a:r>
              <a:rPr lang="en-US" sz="1400" dirty="0" err="1"/>
              <a:t>Quarantaine</a:t>
            </a:r>
            <a:r>
              <a:rPr lang="en-US" sz="1400" dirty="0"/>
              <a:t> attest: </a:t>
            </a:r>
          </a:p>
          <a:p>
            <a:pPr lvl="1">
              <a:spcAft>
                <a:spcPts val="600"/>
              </a:spcAft>
            </a:pPr>
            <a:r>
              <a:rPr lang="en-US" sz="1400" dirty="0" err="1"/>
              <a:t>Indien</a:t>
            </a:r>
            <a:r>
              <a:rPr lang="en-US" sz="1400" dirty="0"/>
              <a:t> </a:t>
            </a:r>
            <a:r>
              <a:rPr lang="en-US" sz="1400" dirty="0" err="1"/>
              <a:t>thuiswerk</a:t>
            </a:r>
            <a:r>
              <a:rPr lang="en-US" sz="1400" dirty="0"/>
              <a:t> </a:t>
            </a:r>
            <a:r>
              <a:rPr lang="en-US" sz="1400" dirty="0" err="1"/>
              <a:t>mogelijk</a:t>
            </a:r>
            <a:r>
              <a:rPr lang="en-US" sz="1400" dirty="0"/>
              <a:t>: loon</a:t>
            </a:r>
          </a:p>
          <a:p>
            <a:pPr lvl="1">
              <a:spcAft>
                <a:spcPts val="600"/>
              </a:spcAft>
            </a:pPr>
            <a:r>
              <a:rPr lang="en-US" sz="1400" dirty="0" err="1"/>
              <a:t>Thuiswerk</a:t>
            </a:r>
            <a:r>
              <a:rPr lang="en-US" sz="1400" dirty="0"/>
              <a:t> </a:t>
            </a:r>
            <a:r>
              <a:rPr lang="en-US" sz="1400" dirty="0" err="1"/>
              <a:t>niet</a:t>
            </a:r>
            <a:r>
              <a:rPr lang="en-US" sz="1400" dirty="0"/>
              <a:t> </a:t>
            </a:r>
            <a:r>
              <a:rPr lang="en-US" sz="1400" dirty="0" err="1"/>
              <a:t>mogelijk</a:t>
            </a:r>
            <a:r>
              <a:rPr lang="en-US" sz="1400" dirty="0"/>
              <a:t>: </a:t>
            </a:r>
            <a:r>
              <a:rPr lang="en-US" sz="1400" dirty="0" err="1"/>
              <a:t>tijdelijke</a:t>
            </a:r>
            <a:r>
              <a:rPr lang="en-US" sz="1400" dirty="0"/>
              <a:t>  </a:t>
            </a:r>
            <a:r>
              <a:rPr lang="en-US" sz="1400" dirty="0" err="1"/>
              <a:t>werkloosheid</a:t>
            </a:r>
            <a:r>
              <a:rPr lang="en-US" sz="1400" dirty="0"/>
              <a:t> (tot max.70 % </a:t>
            </a:r>
            <a:r>
              <a:rPr lang="en-US" sz="1400" dirty="0" err="1"/>
              <a:t>maandloon</a:t>
            </a:r>
            <a:r>
              <a:rPr lang="en-US" sz="1400" dirty="0"/>
              <a:t> en max. 3457,97 Euro) 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Zelfstandigen: </a:t>
            </a:r>
            <a:r>
              <a:rPr lang="en-US" sz="1400" dirty="0" err="1"/>
              <a:t>overbruggingskrediet</a:t>
            </a:r>
            <a:endParaRPr lang="en-US" sz="1400" dirty="0"/>
          </a:p>
          <a:p>
            <a:pPr marL="57150" indent="0">
              <a:spcAft>
                <a:spcPts val="600"/>
              </a:spcAft>
              <a:buNone/>
            </a:pPr>
            <a:endParaRPr lang="en-US" sz="1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BE58AC-1C63-4668-9ACA-214100EEC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217" y="350504"/>
            <a:ext cx="7039715" cy="61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8A0EB-9031-45A2-B525-3B81E129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Mee te geven documenten en info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22F537-0DFD-46D9-8CAA-19B5323D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660"/>
            <a:ext cx="10515600" cy="4351338"/>
          </a:xfrm>
        </p:spPr>
        <p:txBody>
          <a:bodyPr/>
          <a:lstStyle/>
          <a:p>
            <a:r>
              <a:rPr lang="nl-BE" dirty="0"/>
              <a:t>Contactformulier </a:t>
            </a:r>
            <a:r>
              <a:rPr lang="nl-BE" dirty="0" err="1"/>
              <a:t>oplijsting</a:t>
            </a:r>
            <a:r>
              <a:rPr lang="nl-BE" dirty="0"/>
              <a:t> contacten</a:t>
            </a:r>
          </a:p>
          <a:p>
            <a:r>
              <a:rPr lang="nl-BE" dirty="0"/>
              <a:t>Hygiëne maatregelen isolatie</a:t>
            </a:r>
          </a:p>
          <a:p>
            <a:r>
              <a:rPr lang="nl-BE" dirty="0"/>
              <a:t>Folder Vlaamse overheid </a:t>
            </a:r>
            <a:r>
              <a:rPr lang="nl-BE" u="sng" dirty="0">
                <a:hlinkClick r:id="rId2"/>
              </a:rPr>
              <a:t>https://www.zorg-en-gezondheid.be/folder-contactonderzoek-bij-covid-19</a:t>
            </a:r>
            <a:endParaRPr lang="nl-BE" dirty="0"/>
          </a:p>
          <a:p>
            <a:r>
              <a:rPr lang="nl-BE" dirty="0"/>
              <a:t>Filmpje over </a:t>
            </a:r>
            <a:r>
              <a:rPr lang="nl-BE" dirty="0" err="1"/>
              <a:t>tracing</a:t>
            </a:r>
            <a:r>
              <a:rPr lang="nl-BE" dirty="0"/>
              <a:t> </a:t>
            </a:r>
            <a:r>
              <a:rPr lang="nl-BE" u="sng" dirty="0">
                <a:hlinkClick r:id="rId3"/>
              </a:rPr>
              <a:t>https://we.tl/t-wTedAy5Kpo</a:t>
            </a:r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379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02124-1C90-457C-8F84-04FD6C80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Formulier </a:t>
            </a:r>
            <a:r>
              <a:rPr lang="nl-NL" dirty="0" err="1"/>
              <a:t>contacttracing</a:t>
            </a:r>
            <a:endParaRPr lang="nl-BE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E595A12-2EEC-4CB8-95F0-F0759B4C1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4229846"/>
            <a:ext cx="9677400" cy="2152650"/>
          </a:xfrm>
          <a:prstGeom prst="rect">
            <a:avLst/>
          </a:prstGeom>
        </p:spPr>
      </p:pic>
      <p:sp>
        <p:nvSpPr>
          <p:cNvPr id="5" name="Rechthoek 4" descr="Stopwatch">
            <a:extLst>
              <a:ext uri="{FF2B5EF4-FFF2-40B4-BE49-F238E27FC236}">
                <a16:creationId xmlns:a16="http://schemas.microsoft.com/office/drawing/2014/main" id="{ABA6E22E-ECCA-442F-9EA3-0F3B6F0779AB}"/>
              </a:ext>
            </a:extLst>
          </p:cNvPr>
          <p:cNvSpPr/>
          <p:nvPr/>
        </p:nvSpPr>
        <p:spPr>
          <a:xfrm>
            <a:off x="1469923" y="1917000"/>
            <a:ext cx="1512000" cy="1512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CCF5A77C-5498-4F9B-8604-C7336FDFD65E}"/>
              </a:ext>
            </a:extLst>
          </p:cNvPr>
          <p:cNvGrpSpPr/>
          <p:nvPr/>
        </p:nvGrpSpPr>
        <p:grpSpPr>
          <a:xfrm>
            <a:off x="3803263" y="2065678"/>
            <a:ext cx="5268165" cy="1741253"/>
            <a:chOff x="5635799" y="2691082"/>
            <a:chExt cx="4523630" cy="1741253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6ADD48CF-CDA7-41EB-9510-67E27DDDAF5D}"/>
                </a:ext>
              </a:extLst>
            </p:cNvPr>
            <p:cNvSpPr/>
            <p:nvPr/>
          </p:nvSpPr>
          <p:spPr>
            <a:xfrm>
              <a:off x="5635800" y="2691083"/>
              <a:ext cx="4320000" cy="13662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0437552C-B62F-4560-8C4A-8A9152454B0B}"/>
                </a:ext>
              </a:extLst>
            </p:cNvPr>
            <p:cNvSpPr txBox="1"/>
            <p:nvPr/>
          </p:nvSpPr>
          <p:spPr>
            <a:xfrm>
              <a:off x="5635799" y="2691082"/>
              <a:ext cx="4523630" cy="17412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Pt moet contactenlijst maken van afgelopen 2-3 dagen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628650" marR="0" lvl="2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nl-NL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&gt; 15 min in zelfde ruimte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628650" marR="0" lvl="2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nl-NL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&lt; 1,5 meter</a:t>
              </a:r>
            </a:p>
            <a:p>
              <a:pPr marL="628650" marR="0" lvl="2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nl-NL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Lichamelijk contact</a:t>
              </a:r>
            </a:p>
            <a:p>
              <a:pPr marL="628650" marR="0" lvl="2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nl-NL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Contact zorgverlener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Indeling in High risk en low risk contact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31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Rectangle 443"/>
          <p:cNvSpPr/>
          <p:nvPr/>
        </p:nvSpPr>
        <p:spPr>
          <a:xfrm>
            <a:off x="2182555" y="3300799"/>
            <a:ext cx="4927868" cy="3407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174764" y="206789"/>
            <a:ext cx="2803321" cy="6501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02783-BCE2-4D61-B74E-E0AD0958F831}"/>
              </a:ext>
            </a:extLst>
          </p:cNvPr>
          <p:cNvSpPr txBox="1">
            <a:spLocks/>
          </p:cNvSpPr>
          <p:nvPr/>
        </p:nvSpPr>
        <p:spPr>
          <a:xfrm>
            <a:off x="222370" y="1200034"/>
            <a:ext cx="1862056" cy="513629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Patiënt contacteert huisarts. Vermoeden COVID-19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04FF06-4430-4C48-8949-EDFEF6FDFF4E}"/>
              </a:ext>
            </a:extLst>
          </p:cNvPr>
          <p:cNvSpPr>
            <a:spLocks/>
          </p:cNvSpPr>
          <p:nvPr/>
        </p:nvSpPr>
        <p:spPr>
          <a:xfrm>
            <a:off x="976431" y="3736679"/>
            <a:ext cx="1867272" cy="54295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Staal nemen voor PCR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Opsturen staal naar labo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246259" y="241066"/>
            <a:ext cx="872890" cy="855382"/>
            <a:chOff x="951057" y="4758311"/>
            <a:chExt cx="1097280" cy="1068055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508"/>
            <a:stretch/>
          </p:blipFill>
          <p:spPr>
            <a:xfrm>
              <a:off x="1126715" y="4758311"/>
              <a:ext cx="720000" cy="752455"/>
            </a:xfrm>
            <a:prstGeom prst="rect">
              <a:avLst/>
            </a:prstGeom>
          </p:spPr>
        </p:pic>
        <p:sp>
          <p:nvSpPr>
            <p:cNvPr id="103" name="Rectangle 102"/>
            <p:cNvSpPr/>
            <p:nvPr/>
          </p:nvSpPr>
          <p:spPr>
            <a:xfrm>
              <a:off x="951057" y="5537608"/>
              <a:ext cx="1097280" cy="288758"/>
            </a:xfrm>
            <a:prstGeom prst="rect">
              <a:avLst/>
            </a:prstGeom>
            <a:no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Huisarts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8DC8269-7030-420C-8BAB-C1E8B83C46D6}"/>
              </a:ext>
            </a:extLst>
          </p:cNvPr>
          <p:cNvSpPr>
            <a:spLocks/>
          </p:cNvSpPr>
          <p:nvPr/>
        </p:nvSpPr>
        <p:spPr>
          <a:xfrm>
            <a:off x="4428661" y="3664159"/>
            <a:ext cx="1057847" cy="390589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Testresultaat beschikbaar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060BB0C-22F5-4FD3-A833-99E1759D93A4}"/>
              </a:ext>
            </a:extLst>
          </p:cNvPr>
          <p:cNvSpPr>
            <a:spLocks/>
          </p:cNvSpPr>
          <p:nvPr/>
        </p:nvSpPr>
        <p:spPr>
          <a:xfrm>
            <a:off x="298563" y="5022979"/>
            <a:ext cx="1819335" cy="754769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Sterke vermoedens van COVID-19. Besluit tot contactonderzoek.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eFormulier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invullen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029F82A-5A94-41BD-9D2B-E724562A40D2}"/>
              </a:ext>
            </a:extLst>
          </p:cNvPr>
          <p:cNvSpPr>
            <a:spLocks/>
          </p:cNvSpPr>
          <p:nvPr/>
        </p:nvSpPr>
        <p:spPr>
          <a:xfrm>
            <a:off x="298563" y="4390472"/>
            <a:ext cx="1239506" cy="41549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Patiënt kan of wil niet getest worden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2954512" y="317192"/>
            <a:ext cx="922517" cy="955134"/>
            <a:chOff x="1048524" y="2605738"/>
            <a:chExt cx="1097280" cy="1107054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340" y="2605738"/>
              <a:ext cx="990295" cy="990294"/>
            </a:xfrm>
            <a:prstGeom prst="rect">
              <a:avLst/>
            </a:prstGeom>
          </p:spPr>
        </p:pic>
        <p:sp>
          <p:nvSpPr>
            <p:cNvPr id="109" name="Rectangle 108"/>
            <p:cNvSpPr/>
            <p:nvPr/>
          </p:nvSpPr>
          <p:spPr>
            <a:xfrm>
              <a:off x="1048524" y="3424034"/>
              <a:ext cx="1097280" cy="288758"/>
            </a:xfrm>
            <a:prstGeom prst="rect">
              <a:avLst/>
            </a:prstGeom>
            <a:no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riagepost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087502" y="1517481"/>
            <a:ext cx="916824" cy="1007561"/>
            <a:chOff x="4524209" y="2539061"/>
            <a:chExt cx="1118657" cy="1178317"/>
          </a:xfrm>
        </p:grpSpPr>
        <p:grpSp>
          <p:nvGrpSpPr>
            <p:cNvPr id="111" name="Group 110"/>
            <p:cNvGrpSpPr/>
            <p:nvPr/>
          </p:nvGrpSpPr>
          <p:grpSpPr>
            <a:xfrm>
              <a:off x="4663245" y="2539061"/>
              <a:ext cx="979621" cy="951123"/>
              <a:chOff x="5538316" y="2517094"/>
              <a:chExt cx="979621" cy="951123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5498" y="2995777"/>
                <a:ext cx="472439" cy="47244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691"/>
              <a:stretch/>
            </p:blipFill>
            <p:spPr>
              <a:xfrm>
                <a:off x="5538316" y="2517094"/>
                <a:ext cx="720000" cy="825816"/>
              </a:xfrm>
              <a:prstGeom prst="rect">
                <a:avLst/>
              </a:prstGeom>
            </p:spPr>
          </p:pic>
        </p:grpSp>
        <p:sp>
          <p:nvSpPr>
            <p:cNvPr id="112" name="Rectangle 111"/>
            <p:cNvSpPr/>
            <p:nvPr/>
          </p:nvSpPr>
          <p:spPr>
            <a:xfrm>
              <a:off x="4524209" y="3428621"/>
              <a:ext cx="1118656" cy="288757"/>
            </a:xfrm>
            <a:prstGeom prst="rect">
              <a:avLst/>
            </a:prstGeom>
            <a:no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Labo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572154" y="808761"/>
            <a:ext cx="905561" cy="1209513"/>
            <a:chOff x="7676646" y="2905212"/>
            <a:chExt cx="905561" cy="1209513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274" y="2905212"/>
              <a:ext cx="734215" cy="734215"/>
            </a:xfrm>
            <a:prstGeom prst="rect">
              <a:avLst/>
            </a:prstGeom>
          </p:spPr>
        </p:pic>
        <p:sp>
          <p:nvSpPr>
            <p:cNvPr id="124" name="Rectangle 123"/>
            <p:cNvSpPr/>
            <p:nvPr/>
          </p:nvSpPr>
          <p:spPr>
            <a:xfrm>
              <a:off x="7676646" y="3671910"/>
              <a:ext cx="905561" cy="442815"/>
            </a:xfrm>
            <a:prstGeom prst="rect">
              <a:avLst/>
            </a:prstGeom>
            <a:no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COVID-19 Database</a:t>
              </a:r>
            </a:p>
          </p:txBody>
        </p:sp>
      </p:grpSp>
      <p:cxnSp>
        <p:nvCxnSpPr>
          <p:cNvPr id="126" name="Elbow Connector 125"/>
          <p:cNvCxnSpPr>
            <a:stCxn id="114" idx="3"/>
            <a:endCxn id="123" idx="1"/>
          </p:cNvCxnSpPr>
          <p:nvPr/>
        </p:nvCxnSpPr>
        <p:spPr>
          <a:xfrm flipV="1">
            <a:off x="4791547" y="1175869"/>
            <a:ext cx="1857235" cy="69468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40AA825C-8BE8-4ACC-A448-939CB9923952}"/>
              </a:ext>
            </a:extLst>
          </p:cNvPr>
          <p:cNvSpPr>
            <a:spLocks/>
          </p:cNvSpPr>
          <p:nvPr/>
        </p:nvSpPr>
        <p:spPr>
          <a:xfrm>
            <a:off x="4821007" y="4660287"/>
            <a:ext cx="2076032" cy="738664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Huisarts deelt testresultaat met patiënt + aanbevelingen voor zelfisolatie en de opvolging van het protocol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210D0D29-AA86-4E73-BD5E-71685300D0D2}"/>
              </a:ext>
            </a:extLst>
          </p:cNvPr>
          <p:cNvSpPr>
            <a:spLocks/>
          </p:cNvSpPr>
          <p:nvPr/>
        </p:nvSpPr>
        <p:spPr>
          <a:xfrm>
            <a:off x="2839431" y="4659428"/>
            <a:ext cx="1880963" cy="7418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Huisarts evalueert resultaten opnieuw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ifv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klinische inschatting. </a:t>
            </a: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Vermoeden vals-negatief?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4911B31B-3AA9-4150-B2FF-289D9B25B93F}"/>
              </a:ext>
            </a:extLst>
          </p:cNvPr>
          <p:cNvSpPr>
            <a:spLocks/>
          </p:cNvSpPr>
          <p:nvPr/>
        </p:nvSpPr>
        <p:spPr>
          <a:xfrm>
            <a:off x="4306586" y="5609788"/>
            <a:ext cx="2142708" cy="531934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Huisarts deelt testresultaat met patiënt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opheffen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zelf-isolatie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ED9DA00-D7F0-40A6-971C-E2BC20D42D30}"/>
              </a:ext>
            </a:extLst>
          </p:cNvPr>
          <p:cNvSpPr>
            <a:spLocks/>
          </p:cNvSpPr>
          <p:nvPr/>
        </p:nvSpPr>
        <p:spPr>
          <a:xfrm>
            <a:off x="298562" y="6040341"/>
            <a:ext cx="1819335" cy="66837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Huisarts overschrijft negatief/afwezig laboresultaat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mbv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eFormulier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</p:txBody>
      </p:sp>
      <p:cxnSp>
        <p:nvCxnSpPr>
          <p:cNvPr id="280" name="Elbow Connector 279"/>
          <p:cNvCxnSpPr>
            <a:stCxn id="104" idx="2"/>
            <a:endCxn id="270" idx="0"/>
          </p:cNvCxnSpPr>
          <p:nvPr/>
        </p:nvCxnSpPr>
        <p:spPr>
          <a:xfrm rot="16200000" flipH="1">
            <a:off x="5110060" y="3902273"/>
            <a:ext cx="596488" cy="90143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Elbow Connector 285"/>
          <p:cNvCxnSpPr>
            <a:stCxn id="104" idx="2"/>
            <a:endCxn id="271" idx="0"/>
          </p:cNvCxnSpPr>
          <p:nvPr/>
        </p:nvCxnSpPr>
        <p:spPr>
          <a:xfrm rot="5400000">
            <a:off x="4066409" y="3768252"/>
            <a:ext cx="604680" cy="117767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Elbow Connector 300"/>
          <p:cNvCxnSpPr>
            <a:stCxn id="278" idx="3"/>
            <a:endCxn id="124" idx="2"/>
          </p:cNvCxnSpPr>
          <p:nvPr/>
        </p:nvCxnSpPr>
        <p:spPr>
          <a:xfrm flipV="1">
            <a:off x="2117897" y="2018274"/>
            <a:ext cx="4907038" cy="4356252"/>
          </a:xfrm>
          <a:prstGeom prst="bentConnector2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Elbow Connector 302"/>
          <p:cNvCxnSpPr>
            <a:stCxn id="271" idx="2"/>
            <a:endCxn id="277" idx="1"/>
          </p:cNvCxnSpPr>
          <p:nvPr/>
        </p:nvCxnSpPr>
        <p:spPr>
          <a:xfrm rot="16200000" flipH="1">
            <a:off x="3805994" y="5375162"/>
            <a:ext cx="474511" cy="526673"/>
          </a:xfrm>
          <a:prstGeom prst="bentConnector2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Elbow Connector 309"/>
          <p:cNvCxnSpPr>
            <a:stCxn id="271" idx="2"/>
            <a:endCxn id="278" idx="0"/>
          </p:cNvCxnSpPr>
          <p:nvPr/>
        </p:nvCxnSpPr>
        <p:spPr>
          <a:xfrm rot="5400000">
            <a:off x="2174524" y="4434951"/>
            <a:ext cx="639097" cy="2571683"/>
          </a:xfrm>
          <a:prstGeom prst="bentConnector3">
            <a:avLst>
              <a:gd name="adj1" fmla="val 75337"/>
            </a:avLst>
          </a:prstGeom>
          <a:ln w="12700">
            <a:solidFill>
              <a:schemeClr val="accent6">
                <a:lumMod val="50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Elbow Connector 460"/>
          <p:cNvCxnSpPr>
            <a:stCxn id="5" idx="3"/>
            <a:endCxn id="114" idx="1"/>
          </p:cNvCxnSpPr>
          <p:nvPr/>
        </p:nvCxnSpPr>
        <p:spPr>
          <a:xfrm flipV="1">
            <a:off x="2843703" y="1870553"/>
            <a:ext cx="1357750" cy="2137602"/>
          </a:xfrm>
          <a:prstGeom prst="bentConnector3">
            <a:avLst>
              <a:gd name="adj1" fmla="val 76190"/>
            </a:avLst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" name="TextBox 634"/>
          <p:cNvSpPr txBox="1"/>
          <p:nvPr/>
        </p:nvSpPr>
        <p:spPr>
          <a:xfrm>
            <a:off x="5280246" y="4344652"/>
            <a:ext cx="6813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positief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6" name="TextBox 635"/>
          <p:cNvSpPr txBox="1"/>
          <p:nvPr/>
        </p:nvSpPr>
        <p:spPr>
          <a:xfrm>
            <a:off x="3756599" y="4346875"/>
            <a:ext cx="760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negatief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3" name="TextBox 642"/>
          <p:cNvSpPr txBox="1"/>
          <p:nvPr/>
        </p:nvSpPr>
        <p:spPr>
          <a:xfrm>
            <a:off x="3545364" y="5687216"/>
            <a:ext cx="289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</a:t>
            </a:r>
          </a:p>
        </p:txBody>
      </p:sp>
      <p:sp>
        <p:nvSpPr>
          <p:cNvPr id="644" name="TextBox 643"/>
          <p:cNvSpPr txBox="1"/>
          <p:nvPr/>
        </p:nvSpPr>
        <p:spPr>
          <a:xfrm>
            <a:off x="3732159" y="5684815"/>
            <a:ext cx="500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</a:t>
            </a:r>
          </a:p>
        </p:txBody>
      </p:sp>
      <p:grpSp>
        <p:nvGrpSpPr>
          <p:cNvPr id="736" name="Group 735"/>
          <p:cNvGrpSpPr/>
          <p:nvPr/>
        </p:nvGrpSpPr>
        <p:grpSpPr>
          <a:xfrm>
            <a:off x="5487350" y="2268096"/>
            <a:ext cx="942233" cy="951825"/>
            <a:chOff x="1062036" y="52473"/>
            <a:chExt cx="1097280" cy="1110715"/>
          </a:xfrm>
        </p:grpSpPr>
        <p:pic>
          <p:nvPicPr>
            <p:cNvPr id="737" name="Picture 7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571" y="52473"/>
              <a:ext cx="874766" cy="874766"/>
            </a:xfrm>
            <a:prstGeom prst="rect">
              <a:avLst/>
            </a:prstGeom>
          </p:spPr>
        </p:pic>
        <p:sp>
          <p:nvSpPr>
            <p:cNvPr id="738" name="Rectangle 737"/>
            <p:cNvSpPr/>
            <p:nvPr/>
          </p:nvSpPr>
          <p:spPr>
            <a:xfrm>
              <a:off x="1062036" y="874430"/>
              <a:ext cx="1097280" cy="288758"/>
            </a:xfrm>
            <a:prstGeom prst="rect">
              <a:avLst/>
            </a:prstGeom>
            <a:no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Ziekenhuis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739" name="Elbow Connector 738"/>
          <p:cNvCxnSpPr>
            <a:endCxn id="104" idx="0"/>
          </p:cNvCxnSpPr>
          <p:nvPr/>
        </p:nvCxnSpPr>
        <p:spPr>
          <a:xfrm rot="10800000" flipV="1">
            <a:off x="4957586" y="3094531"/>
            <a:ext cx="603409" cy="569627"/>
          </a:xfrm>
          <a:prstGeom prst="bentConnector2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8" name="Elbow Connector 827"/>
          <p:cNvCxnSpPr>
            <a:stCxn id="108" idx="3"/>
            <a:endCxn id="114" idx="0"/>
          </p:cNvCxnSpPr>
          <p:nvPr/>
        </p:nvCxnSpPr>
        <p:spPr>
          <a:xfrm>
            <a:off x="3871001" y="744391"/>
            <a:ext cx="625499" cy="773090"/>
          </a:xfrm>
          <a:prstGeom prst="bentConnector2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1" name="Straight Arrow Connector 870"/>
          <p:cNvCxnSpPr>
            <a:stCxn id="105" idx="2"/>
            <a:endCxn id="278" idx="0"/>
          </p:cNvCxnSpPr>
          <p:nvPr/>
        </p:nvCxnSpPr>
        <p:spPr>
          <a:xfrm flipH="1">
            <a:off x="1208230" y="5777748"/>
            <a:ext cx="1" cy="262593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6" name="Elbow Connector 945"/>
          <p:cNvCxnSpPr>
            <a:stCxn id="738" idx="3"/>
            <a:endCxn id="124" idx="2"/>
          </p:cNvCxnSpPr>
          <p:nvPr/>
        </p:nvCxnSpPr>
        <p:spPr>
          <a:xfrm flipV="1">
            <a:off x="6429583" y="2018274"/>
            <a:ext cx="595352" cy="1077922"/>
          </a:xfrm>
          <a:prstGeom prst="bentConnector2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8" name="Elbow Connector 957"/>
          <p:cNvCxnSpPr/>
          <p:nvPr/>
        </p:nvCxnSpPr>
        <p:spPr>
          <a:xfrm>
            <a:off x="3891355" y="755641"/>
            <a:ext cx="2777781" cy="431478"/>
          </a:xfrm>
          <a:prstGeom prst="bentConnector3">
            <a:avLst>
              <a:gd name="adj1" fmla="val 66459"/>
            </a:avLst>
          </a:prstGeom>
          <a:ln w="12700">
            <a:solidFill>
              <a:schemeClr val="accent6">
                <a:lumMod val="5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A004E55-6D12-46F4-A060-CD554C82B550}"/>
              </a:ext>
            </a:extLst>
          </p:cNvPr>
          <p:cNvSpPr>
            <a:spLocks/>
          </p:cNvSpPr>
          <p:nvPr/>
        </p:nvSpPr>
        <p:spPr>
          <a:xfrm>
            <a:off x="976431" y="3083639"/>
            <a:ext cx="1867272" cy="474992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Huisarts beschikt over beschermings- en testmaterialen? 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827359" y="2415657"/>
            <a:ext cx="303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04E55-6D12-46F4-A060-CD554C82B550}"/>
              </a:ext>
            </a:extLst>
          </p:cNvPr>
          <p:cNvSpPr>
            <a:spLocks/>
          </p:cNvSpPr>
          <p:nvPr/>
        </p:nvSpPr>
        <p:spPr>
          <a:xfrm>
            <a:off x="218426" y="1769330"/>
            <a:ext cx="2057998" cy="487284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Besluit tot PCR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oelichting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protocol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Elektronisch formulier 1 invullen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38DC8269-7030-420C-8BAB-C1E8B83C46D6}"/>
              </a:ext>
            </a:extLst>
          </p:cNvPr>
          <p:cNvSpPr>
            <a:spLocks/>
          </p:cNvSpPr>
          <p:nvPr/>
        </p:nvSpPr>
        <p:spPr>
          <a:xfrm>
            <a:off x="3072276" y="2337359"/>
            <a:ext cx="681128" cy="567814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Patiënt naar triagepost</a:t>
            </a:r>
          </a:p>
        </p:txBody>
      </p:sp>
      <p:cxnSp>
        <p:nvCxnSpPr>
          <p:cNvPr id="287" name="Elbow Connector 286"/>
          <p:cNvCxnSpPr>
            <a:stCxn id="112" idx="2"/>
            <a:endCxn id="104" idx="0"/>
          </p:cNvCxnSpPr>
          <p:nvPr/>
        </p:nvCxnSpPr>
        <p:spPr>
          <a:xfrm rot="16200000" flipH="1">
            <a:off x="4182191" y="2888764"/>
            <a:ext cx="1139117" cy="41167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Rectangle 301"/>
          <p:cNvSpPr/>
          <p:nvPr/>
        </p:nvSpPr>
        <p:spPr>
          <a:xfrm>
            <a:off x="7603877" y="5397503"/>
            <a:ext cx="2611778" cy="1196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7961049" y="5435842"/>
            <a:ext cx="24404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Staal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Testresultaat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Overschrijven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negatief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ontbrekend</a:t>
            </a:r>
            <a:b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labo-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resultaat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ine Cartoon clipart - Graphics, Text, Font, transparent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30" y="2585695"/>
            <a:ext cx="198649" cy="2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 descr="Line Cartoon clipart - Graphics, Text, Font, transparent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6" y="2781074"/>
            <a:ext cx="198649" cy="2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Picture 4" descr="Line Cartoon clipart - Graphics, Text, Font, transparent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09" y="2752489"/>
            <a:ext cx="198649" cy="2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4" descr="Line Cartoon clipart - Graphics, Text, Font, transparent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99" y="1551039"/>
            <a:ext cx="189970" cy="2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2" name="Group 321"/>
          <p:cNvGrpSpPr/>
          <p:nvPr/>
        </p:nvGrpSpPr>
        <p:grpSpPr>
          <a:xfrm>
            <a:off x="6661054" y="5990864"/>
            <a:ext cx="294642" cy="226946"/>
            <a:chOff x="2975626" y="-957811"/>
            <a:chExt cx="813461" cy="655860"/>
          </a:xfrm>
        </p:grpSpPr>
        <p:pic>
          <p:nvPicPr>
            <p:cNvPr id="323" name="Picture 12" descr="Royalty-Free Abstract Check Mark Stock Images, Photos &amp; Vectors ...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1786" b="42500" l="15000" r="46538">
                          <a14:foregroundMark x1="31154" y1="27500" x2="31154" y2="2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4" t="13006" r="51810" b="57211"/>
            <a:stretch/>
          </p:blipFill>
          <p:spPr bwMode="auto">
            <a:xfrm>
              <a:off x="3252356" y="-814826"/>
              <a:ext cx="536731" cy="51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4" name="Picture 12" descr="Royalty-Free Abstract Check Mark Stock Images, Photos &amp; Vectors ...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214" b="43571" l="51538" r="84615">
                          <a14:foregroundMark x1="70000" y1="30357" x2="70000" y2="303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20" t="14045" r="14514" b="56172"/>
            <a:stretch/>
          </p:blipFill>
          <p:spPr bwMode="auto">
            <a:xfrm>
              <a:off x="2975626" y="-957811"/>
              <a:ext cx="536731" cy="51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5" name="Group 324"/>
          <p:cNvGrpSpPr/>
          <p:nvPr/>
        </p:nvGrpSpPr>
        <p:grpSpPr>
          <a:xfrm>
            <a:off x="6693440" y="2807844"/>
            <a:ext cx="294642" cy="226946"/>
            <a:chOff x="2975626" y="-957811"/>
            <a:chExt cx="813461" cy="655860"/>
          </a:xfrm>
        </p:grpSpPr>
        <p:pic>
          <p:nvPicPr>
            <p:cNvPr id="326" name="Picture 12" descr="Royalty-Free Abstract Check Mark Stock Images, Photos &amp; Vectors ...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1786" b="42500" l="15000" r="46538">
                          <a14:foregroundMark x1="31154" y1="27500" x2="31154" y2="2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4" t="13006" r="51810" b="57211"/>
            <a:stretch/>
          </p:blipFill>
          <p:spPr bwMode="auto">
            <a:xfrm>
              <a:off x="3252356" y="-814826"/>
              <a:ext cx="536731" cy="51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" name="Picture 12" descr="Royalty-Free Abstract Check Mark Stock Images, Photos &amp; Vectors ...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214" b="43571" l="51538" r="84615">
                          <a14:foregroundMark x1="70000" y1="30357" x2="70000" y2="303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20" t="14045" r="14514" b="56172"/>
            <a:stretch/>
          </p:blipFill>
          <p:spPr bwMode="auto">
            <a:xfrm>
              <a:off x="2975626" y="-957811"/>
              <a:ext cx="536731" cy="51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9" name="Group 328"/>
          <p:cNvGrpSpPr/>
          <p:nvPr/>
        </p:nvGrpSpPr>
        <p:grpSpPr>
          <a:xfrm>
            <a:off x="5366586" y="805816"/>
            <a:ext cx="294642" cy="226946"/>
            <a:chOff x="2975626" y="-957811"/>
            <a:chExt cx="813461" cy="655860"/>
          </a:xfrm>
        </p:grpSpPr>
        <p:pic>
          <p:nvPicPr>
            <p:cNvPr id="330" name="Picture 12" descr="Royalty-Free Abstract Check Mark Stock Images, Photos &amp; Vectors ...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1786" b="42500" l="15000" r="46538">
                          <a14:foregroundMark x1="31154" y1="27500" x2="31154" y2="2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4" t="13006" r="51810" b="57211"/>
            <a:stretch/>
          </p:blipFill>
          <p:spPr bwMode="auto">
            <a:xfrm>
              <a:off x="3252356" y="-814826"/>
              <a:ext cx="536731" cy="51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1" name="Picture 12" descr="Royalty-Free Abstract Check Mark Stock Images, Photos &amp; Vectors ...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214" b="43571" l="51538" r="84615">
                          <a14:foregroundMark x1="70000" y1="30357" x2="70000" y2="303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20" t="14045" r="14514" b="56172"/>
            <a:stretch/>
          </p:blipFill>
          <p:spPr bwMode="auto">
            <a:xfrm>
              <a:off x="2975626" y="-957811"/>
              <a:ext cx="536731" cy="51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2" name="Picture 2" descr="Blood Sample Svg Png Icon Free Download (#491006) - OnlineWebFonts.CO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41" y="3786326"/>
            <a:ext cx="193243" cy="1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Picture 2" descr="Blood Sample Svg Png Icon Free Download (#491006) - OnlineWebFonts.CO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03" y="789768"/>
            <a:ext cx="193243" cy="1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6" name="Straight Arrow Connector 365"/>
          <p:cNvCxnSpPr>
            <a:stCxn id="217" idx="0"/>
            <a:endCxn id="109" idx="2"/>
          </p:cNvCxnSpPr>
          <p:nvPr/>
        </p:nvCxnSpPr>
        <p:spPr>
          <a:xfrm flipV="1">
            <a:off x="3412840" y="1272326"/>
            <a:ext cx="2931" cy="1065033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/>
          <p:nvPr/>
        </p:nvCxnSpPr>
        <p:spPr>
          <a:xfrm>
            <a:off x="446127" y="2255043"/>
            <a:ext cx="1" cy="2135429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Elbow Connector 401"/>
          <p:cNvCxnSpPr>
            <a:stCxn id="106" idx="2"/>
            <a:endCxn id="105" idx="0"/>
          </p:cNvCxnSpPr>
          <p:nvPr/>
        </p:nvCxnSpPr>
        <p:spPr>
          <a:xfrm rot="16200000" flipH="1">
            <a:off x="954769" y="4769516"/>
            <a:ext cx="217009" cy="28991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127" idx="3"/>
            <a:endCxn id="217" idx="2"/>
          </p:cNvCxnSpPr>
          <p:nvPr/>
        </p:nvCxnSpPr>
        <p:spPr>
          <a:xfrm flipV="1">
            <a:off x="2843703" y="2905173"/>
            <a:ext cx="569137" cy="415962"/>
          </a:xfrm>
          <a:prstGeom prst="bentConnector2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4" descr="Line Cartoon clipart - Graphics, Text, Font, transparent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49" y="5801410"/>
            <a:ext cx="189970" cy="2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/>
          <p:cNvGrpSpPr/>
          <p:nvPr/>
        </p:nvGrpSpPr>
        <p:grpSpPr>
          <a:xfrm>
            <a:off x="7696230" y="6272100"/>
            <a:ext cx="294642" cy="226946"/>
            <a:chOff x="2975626" y="-957811"/>
            <a:chExt cx="813461" cy="655860"/>
          </a:xfrm>
        </p:grpSpPr>
        <p:pic>
          <p:nvPicPr>
            <p:cNvPr id="154" name="Picture 12" descr="Royalty-Free Abstract Check Mark Stock Images, Photos &amp; Vectors ...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1786" b="42500" l="15000" r="46538">
                          <a14:foregroundMark x1="31154" y1="27500" x2="31154" y2="2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4" t="13006" r="51810" b="57211"/>
            <a:stretch/>
          </p:blipFill>
          <p:spPr bwMode="auto">
            <a:xfrm>
              <a:off x="3252356" y="-814826"/>
              <a:ext cx="536731" cy="51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12" descr="Royalty-Free Abstract Check Mark Stock Images, Photos &amp; Vectors ...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214" b="43571" l="51538" r="84615">
                          <a14:foregroundMark x1="70000" y1="30357" x2="70000" y2="303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20" t="14045" r="14514" b="56172"/>
            <a:stretch/>
          </p:blipFill>
          <p:spPr bwMode="auto">
            <a:xfrm>
              <a:off x="2975626" y="-957811"/>
              <a:ext cx="536731" cy="51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7" name="Picture 2" descr="Blood Sample Svg Png Icon Free Download (#491006) - OnlineWebFonts.CO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76" y="5479323"/>
            <a:ext cx="193243" cy="1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8DC8269-7030-420C-8BAB-C1E8B83C46D6}"/>
              </a:ext>
            </a:extLst>
          </p:cNvPr>
          <p:cNvSpPr>
            <a:spLocks/>
          </p:cNvSpPr>
          <p:nvPr/>
        </p:nvSpPr>
        <p:spPr>
          <a:xfrm>
            <a:off x="976431" y="2338882"/>
            <a:ext cx="1869404" cy="564529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Lokale afspraak om bij mogelijke COVID-19 via de triage-plaats te werken?</a:t>
            </a:r>
          </a:p>
        </p:txBody>
      </p:sp>
      <p:cxnSp>
        <p:nvCxnSpPr>
          <p:cNvPr id="89" name="Elbow Connector 88"/>
          <p:cNvCxnSpPr>
            <a:endCxn id="85" idx="1"/>
          </p:cNvCxnSpPr>
          <p:nvPr/>
        </p:nvCxnSpPr>
        <p:spPr>
          <a:xfrm rot="16200000" flipH="1">
            <a:off x="651483" y="2296199"/>
            <a:ext cx="366104" cy="283791"/>
          </a:xfrm>
          <a:prstGeom prst="bentConnector2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5" idx="3"/>
            <a:endCxn id="217" idx="1"/>
          </p:cNvCxnSpPr>
          <p:nvPr/>
        </p:nvCxnSpPr>
        <p:spPr>
          <a:xfrm>
            <a:off x="2845835" y="2621147"/>
            <a:ext cx="226441" cy="119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85" idx="2"/>
            <a:endCxn id="127" idx="0"/>
          </p:cNvCxnSpPr>
          <p:nvPr/>
        </p:nvCxnSpPr>
        <p:spPr>
          <a:xfrm flipH="1">
            <a:off x="1910067" y="2903411"/>
            <a:ext cx="1066" cy="180228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880462" y="2865932"/>
            <a:ext cx="500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839431" y="3102693"/>
            <a:ext cx="500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896313" y="3522442"/>
            <a:ext cx="303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</a:t>
            </a:r>
          </a:p>
        </p:txBody>
      </p:sp>
      <p:cxnSp>
        <p:nvCxnSpPr>
          <p:cNvPr id="153" name="Straight Arrow Connector 152"/>
          <p:cNvCxnSpPr>
            <a:stCxn id="127" idx="2"/>
            <a:endCxn id="5" idx="0"/>
          </p:cNvCxnSpPr>
          <p:nvPr/>
        </p:nvCxnSpPr>
        <p:spPr>
          <a:xfrm>
            <a:off x="1910067" y="3558631"/>
            <a:ext cx="0" cy="178048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al 1">
            <a:extLst>
              <a:ext uri="{FF2B5EF4-FFF2-40B4-BE49-F238E27FC236}">
                <a16:creationId xmlns:a16="http://schemas.microsoft.com/office/drawing/2014/main" id="{15197F65-936D-4759-87E2-A0C053EACEEF}"/>
              </a:ext>
            </a:extLst>
          </p:cNvPr>
          <p:cNvSpPr/>
          <p:nvPr/>
        </p:nvSpPr>
        <p:spPr>
          <a:xfrm>
            <a:off x="0" y="1096448"/>
            <a:ext cx="2381250" cy="65628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47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2994D2F-5069-4C0F-8614-FDAA49E1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nl-BE" sz="3700" dirty="0">
                <a:solidFill>
                  <a:srgbClr val="FFFFFF"/>
                </a:solidFill>
              </a:rPr>
              <a:t>Gevalsdefinitie mogelijk geval voor </a:t>
            </a:r>
            <a:r>
              <a:rPr lang="nl-BE" sz="3700" dirty="0" err="1">
                <a:solidFill>
                  <a:srgbClr val="FFFFFF"/>
                </a:solidFill>
              </a:rPr>
              <a:t>testing</a:t>
            </a:r>
            <a:endParaRPr lang="nl-BE" sz="37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5DACC9-274F-46C4-8AB2-17C3E87C1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977" y="910814"/>
            <a:ext cx="6828979" cy="4938582"/>
          </a:xfrm>
        </p:spPr>
        <p:txBody>
          <a:bodyPr anchor="ctr">
            <a:normAutofit lnSpcReduction="10000"/>
          </a:bodyPr>
          <a:lstStyle/>
          <a:p>
            <a:r>
              <a:rPr lang="nl-BE" sz="2400" b="1" dirty="0"/>
              <a:t>Een mogelijk geval van COVID-19 is een persoon met:</a:t>
            </a:r>
          </a:p>
          <a:p>
            <a:pPr marL="0" indent="0">
              <a:buNone/>
            </a:pPr>
            <a:endParaRPr lang="nl-BE" sz="2400" b="1" dirty="0"/>
          </a:p>
          <a:p>
            <a:pPr lvl="1"/>
            <a:r>
              <a:rPr lang="nl-BE" sz="1800" dirty="0"/>
              <a:t>minstens één van de volgende hoofdsymptomen: hoest, dyspnoe, thoracale pijn, acute anosmie of dysgeusie zonder duidelijke oorzaak;</a:t>
            </a:r>
          </a:p>
          <a:p>
            <a:pPr marL="0" indent="0">
              <a:buNone/>
            </a:pPr>
            <a:r>
              <a:rPr lang="nl-BE" sz="2400" dirty="0"/>
              <a:t>OF </a:t>
            </a:r>
          </a:p>
          <a:p>
            <a:pPr lvl="1"/>
            <a:r>
              <a:rPr lang="nl-BE" sz="1800" dirty="0"/>
              <a:t>minstens twee (kinderen 1) van de volgende symptomen: koorts; spierpijn; vermoeidheid; rhinitis; keelpijn; hoofdpijn; anorexia; waterige diarree zonder duidelijke oorzaak ; acute verwardheid*; plotse val zonder duidelijke oorzaak*; </a:t>
            </a:r>
          </a:p>
          <a:p>
            <a:pPr marL="0" indent="0">
              <a:buNone/>
            </a:pPr>
            <a:r>
              <a:rPr lang="nl-BE" sz="2400" dirty="0"/>
              <a:t>OF</a:t>
            </a:r>
          </a:p>
          <a:p>
            <a:pPr lvl="1"/>
            <a:r>
              <a:rPr lang="nl-BE" sz="1800" dirty="0"/>
              <a:t>verergering van chronische respiratoire symptomen (COPD, astma, chronische hoest…).</a:t>
            </a:r>
          </a:p>
          <a:p>
            <a:endParaRPr lang="nl-BE" sz="2000" dirty="0"/>
          </a:p>
          <a:p>
            <a:pPr marL="0" indent="0">
              <a:buNone/>
            </a:pPr>
            <a:r>
              <a:rPr lang="nl-BE" sz="1200" dirty="0"/>
              <a:t>* vaker bij ouderen, atypische presentatie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34020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588EE-5372-4A7B-A515-786A6CE5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1" y="365125"/>
            <a:ext cx="11476365" cy="1325563"/>
          </a:xfrm>
        </p:spPr>
        <p:txBody>
          <a:bodyPr/>
          <a:lstStyle/>
          <a:p>
            <a:r>
              <a:rPr lang="nl-NL" dirty="0"/>
              <a:t>Aanmelding in systeem via E-form “NU”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2FD2C58-766E-431A-ACA3-79FBF06F880B}"/>
              </a:ext>
            </a:extLst>
          </p:cNvPr>
          <p:cNvSpPr txBox="1"/>
          <p:nvPr/>
        </p:nvSpPr>
        <p:spPr>
          <a:xfrm>
            <a:off x="373848" y="3138134"/>
            <a:ext cx="2394553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 vult e-form “lab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via EMD en duidt triagecentrum aan, print het af en stuurt naar FTC of geeft het mee met patiënt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67B1E4-8590-412F-97CE-D910E44175D8}"/>
              </a:ext>
            </a:extLst>
          </p:cNvPr>
          <p:cNvSpPr txBox="1"/>
          <p:nvPr/>
        </p:nvSpPr>
        <p:spPr>
          <a:xfrm>
            <a:off x="3679514" y="2941919"/>
            <a:ext cx="1484501" cy="181588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FTC ontvangt E-form op papier; neemt test en maakt manueel aanvraagformulier van lokaal labo of werkt met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cyberlab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909E93-B829-4AD6-A2CE-7D8D3A47E5C8}"/>
              </a:ext>
            </a:extLst>
          </p:cNvPr>
          <p:cNvSpPr txBox="1"/>
          <p:nvPr/>
        </p:nvSpPr>
        <p:spPr>
          <a:xfrm>
            <a:off x="5745213" y="3239689"/>
            <a:ext cx="1224792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 krijgt staal met code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CB6A05-A02C-4415-A78A-0A031D76D46C}"/>
              </a:ext>
            </a:extLst>
          </p:cNvPr>
          <p:cNvSpPr txBox="1"/>
          <p:nvPr/>
        </p:nvSpPr>
        <p:spPr>
          <a:xfrm>
            <a:off x="9098779" y="2648814"/>
            <a:ext cx="1567776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Resultaat GMD arts/verwijzer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D7866BF-5331-46FF-A085-847ADAB423A1}"/>
              </a:ext>
            </a:extLst>
          </p:cNvPr>
          <p:cNvSpPr txBox="1"/>
          <p:nvPr/>
        </p:nvSpPr>
        <p:spPr>
          <a:xfrm>
            <a:off x="9098779" y="3886020"/>
            <a:ext cx="1433263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Resultaat HD/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sciensano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0A0D9C64-92A5-40D0-A751-459FE86997F7}"/>
              </a:ext>
            </a:extLst>
          </p:cNvPr>
          <p:cNvCxnSpPr>
            <a:cxnSpLocks/>
          </p:cNvCxnSpPr>
          <p:nvPr/>
        </p:nvCxnSpPr>
        <p:spPr>
          <a:xfrm flipV="1">
            <a:off x="7789921" y="3125353"/>
            <a:ext cx="1219333" cy="4277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BBF877A-6029-4A32-BE15-705229B7339B}"/>
              </a:ext>
            </a:extLst>
          </p:cNvPr>
          <p:cNvCxnSpPr/>
          <p:nvPr/>
        </p:nvCxnSpPr>
        <p:spPr>
          <a:xfrm>
            <a:off x="7010400" y="3544957"/>
            <a:ext cx="79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08DF950A-0A4F-46F9-903A-3C91EFD35157}"/>
              </a:ext>
            </a:extLst>
          </p:cNvPr>
          <p:cNvCxnSpPr/>
          <p:nvPr/>
        </p:nvCxnSpPr>
        <p:spPr>
          <a:xfrm>
            <a:off x="2788599" y="3587018"/>
            <a:ext cx="813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F7ED7541-5C47-4208-99F5-4ABC7448C855}"/>
              </a:ext>
            </a:extLst>
          </p:cNvPr>
          <p:cNvCxnSpPr/>
          <p:nvPr/>
        </p:nvCxnSpPr>
        <p:spPr>
          <a:xfrm>
            <a:off x="5202288" y="3641094"/>
            <a:ext cx="542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Verbindingslijn: gebogen 29">
            <a:extLst>
              <a:ext uri="{FF2B5EF4-FFF2-40B4-BE49-F238E27FC236}">
                <a16:creationId xmlns:a16="http://schemas.microsoft.com/office/drawing/2014/main" id="{665961D0-C152-4224-A2C6-BF1DF60C3ECE}"/>
              </a:ext>
            </a:extLst>
          </p:cNvPr>
          <p:cNvCxnSpPr/>
          <p:nvPr/>
        </p:nvCxnSpPr>
        <p:spPr>
          <a:xfrm>
            <a:off x="8184379" y="3544957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58C428F1-283A-49A4-B575-56D1BE32C78B}"/>
              </a:ext>
            </a:extLst>
          </p:cNvPr>
          <p:cNvSpPr txBox="1"/>
          <p:nvPr/>
        </p:nvSpPr>
        <p:spPr>
          <a:xfrm>
            <a:off x="465378" y="5695966"/>
            <a:ext cx="5444561" cy="112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COVID-19-LAB-REQUEST</a:t>
            </a:r>
            <a:endParaRPr kumimoji="0" lang="nl-BE" altLang="nl-B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NL: COVID-19: 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Labo-aanvraag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bij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vermoeden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van 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besmetting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SARS-CoV-2</a:t>
            </a:r>
            <a:endParaRPr kumimoji="0" lang="nl-BE" altLang="nl-B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3200400" marR="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nl-BE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FR: COVID-19 : </a:t>
            </a:r>
            <a:r>
              <a:rPr kumimoji="0" lang="en-US" altLang="nl-BE" sz="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Demande</a:t>
            </a:r>
            <a:r>
              <a:rPr kumimoji="0" lang="en-US" altLang="nl-BE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nl-BE" sz="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d’analyse</a:t>
            </a:r>
            <a:r>
              <a:rPr kumimoji="0" lang="en-US" altLang="nl-BE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de </a:t>
            </a:r>
            <a:r>
              <a:rPr kumimoji="0" lang="en-US" altLang="nl-BE" sz="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Laboratoire</a:t>
            </a:r>
            <a:r>
              <a:rPr kumimoji="0" lang="en-US" altLang="nl-BE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pour suspicion d ’infection au SARS-COV-2</a:t>
            </a:r>
            <a:endParaRPr kumimoji="0" lang="nl-BE" altLang="nl-BE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nl-BE" altLang="nl-B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COVID-19-OVERRULE-LAB-RESULT</a:t>
            </a:r>
            <a:endParaRPr kumimoji="0" lang="nl-BE" altLang="nl-B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NL: </a:t>
            </a:r>
            <a:r>
              <a:rPr kumimoji="0" lang="nl-NL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COVID-19: Melding vermoeden van besmetting bij negatief 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labo-onderzoek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SARS-Co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5882511-A531-4529-9255-B3733BDA3488}"/>
              </a:ext>
            </a:extLst>
          </p:cNvPr>
          <p:cNvSpPr txBox="1"/>
          <p:nvPr/>
        </p:nvSpPr>
        <p:spPr>
          <a:xfrm>
            <a:off x="10772548" y="3359176"/>
            <a:ext cx="1314315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Eform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overrule lab-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042A5DE4-E817-4921-9BC4-F366DA8441C2}"/>
              </a:ext>
            </a:extLst>
          </p:cNvPr>
          <p:cNvCxnSpPr/>
          <p:nvPr/>
        </p:nvCxnSpPr>
        <p:spPr>
          <a:xfrm>
            <a:off x="10772548" y="2977099"/>
            <a:ext cx="548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B63FBDC5-2042-4628-8831-B5FB168989DE}"/>
              </a:ext>
            </a:extLst>
          </p:cNvPr>
          <p:cNvCxnSpPr>
            <a:cxnSpLocks/>
          </p:cNvCxnSpPr>
          <p:nvPr/>
        </p:nvCxnSpPr>
        <p:spPr>
          <a:xfrm>
            <a:off x="11321522" y="2996094"/>
            <a:ext cx="0" cy="34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C0E30EC6-DA7F-4E98-AD1D-C8A50AEA4989}"/>
              </a:ext>
            </a:extLst>
          </p:cNvPr>
          <p:cNvCxnSpPr>
            <a:cxnSpLocks/>
          </p:cNvCxnSpPr>
          <p:nvPr/>
        </p:nvCxnSpPr>
        <p:spPr>
          <a:xfrm flipH="1" flipV="1">
            <a:off x="11318894" y="4265323"/>
            <a:ext cx="2458" cy="1067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64E28B3-36DB-4E89-8415-20E32D063C1A}"/>
              </a:ext>
            </a:extLst>
          </p:cNvPr>
          <p:cNvCxnSpPr>
            <a:cxnSpLocks/>
          </p:cNvCxnSpPr>
          <p:nvPr/>
        </p:nvCxnSpPr>
        <p:spPr>
          <a:xfrm>
            <a:off x="2137841" y="4070686"/>
            <a:ext cx="0" cy="1284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1037C85-B5D8-4407-897E-35DCEEDE480D}"/>
              </a:ext>
            </a:extLst>
          </p:cNvPr>
          <p:cNvCxnSpPr>
            <a:cxnSpLocks/>
          </p:cNvCxnSpPr>
          <p:nvPr/>
        </p:nvCxnSpPr>
        <p:spPr>
          <a:xfrm flipV="1">
            <a:off x="2137841" y="5345889"/>
            <a:ext cx="7509742" cy="2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DE9F34DC-05D3-4E92-B93F-75ACEF20F448}"/>
              </a:ext>
            </a:extLst>
          </p:cNvPr>
          <p:cNvCxnSpPr>
            <a:cxnSpLocks/>
          </p:cNvCxnSpPr>
          <p:nvPr/>
        </p:nvCxnSpPr>
        <p:spPr>
          <a:xfrm flipV="1">
            <a:off x="9634331" y="4570839"/>
            <a:ext cx="0" cy="737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61D51CE4-C6D8-49EC-A2F4-CE7264C756EE}"/>
              </a:ext>
            </a:extLst>
          </p:cNvPr>
          <p:cNvCxnSpPr>
            <a:cxnSpLocks/>
          </p:cNvCxnSpPr>
          <p:nvPr/>
        </p:nvCxnSpPr>
        <p:spPr>
          <a:xfrm flipH="1">
            <a:off x="9647583" y="5327351"/>
            <a:ext cx="16605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92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588EE-5372-4A7B-A515-786A6CE5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1" y="365125"/>
            <a:ext cx="11847438" cy="1325563"/>
          </a:xfrm>
        </p:spPr>
        <p:txBody>
          <a:bodyPr>
            <a:noAutofit/>
          </a:bodyPr>
          <a:lstStyle/>
          <a:p>
            <a:r>
              <a:rPr lang="nl-NL" sz="3600" dirty="0"/>
              <a:t>Volgende week (testen bezig):</a:t>
            </a:r>
            <a:br>
              <a:rPr lang="nl-NL" sz="3600" dirty="0"/>
            </a:br>
            <a:r>
              <a:rPr lang="nl-NL" sz="3600" dirty="0"/>
              <a:t>Aanmelding in systeem via E-form en staal naar </a:t>
            </a:r>
            <a:r>
              <a:rPr lang="nl-NL" sz="3600" dirty="0" err="1"/>
              <a:t>prive</a:t>
            </a:r>
            <a:r>
              <a:rPr lang="nl-NL" sz="3600" dirty="0"/>
              <a:t>/ZKH labo</a:t>
            </a:r>
            <a:endParaRPr lang="nl-BE" sz="36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2FD2C58-766E-431A-ACA3-79FBF06F880B}"/>
              </a:ext>
            </a:extLst>
          </p:cNvPr>
          <p:cNvSpPr txBox="1"/>
          <p:nvPr/>
        </p:nvSpPr>
        <p:spPr>
          <a:xfrm>
            <a:off x="1525445" y="3040930"/>
            <a:ext cx="1224792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 vult e-form “lab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via EMD en duidt triagecentrum aan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67B1E4-8590-412F-97CE-D910E44175D8}"/>
              </a:ext>
            </a:extLst>
          </p:cNvPr>
          <p:cNvSpPr txBox="1"/>
          <p:nvPr/>
        </p:nvSpPr>
        <p:spPr>
          <a:xfrm>
            <a:off x="3679514" y="2941919"/>
            <a:ext cx="1484501" cy="181588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FTC ontvangt E-form, kan dit aanpassen door labo te selecteren en staalcode in te geven en  verstuurt naar labo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909E93-B829-4AD6-A2CE-7D8D3A47E5C8}"/>
              </a:ext>
            </a:extLst>
          </p:cNvPr>
          <p:cNvSpPr txBox="1"/>
          <p:nvPr/>
        </p:nvSpPr>
        <p:spPr>
          <a:xfrm>
            <a:off x="5745213" y="3239689"/>
            <a:ext cx="1224792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 krijgt staal met code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CB6A05-A02C-4415-A78A-0A031D76D46C}"/>
              </a:ext>
            </a:extLst>
          </p:cNvPr>
          <p:cNvSpPr txBox="1"/>
          <p:nvPr/>
        </p:nvSpPr>
        <p:spPr>
          <a:xfrm>
            <a:off x="9098779" y="2648814"/>
            <a:ext cx="1567776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Resultaat GMD arts/verwijzer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D7866BF-5331-46FF-A085-847ADAB423A1}"/>
              </a:ext>
            </a:extLst>
          </p:cNvPr>
          <p:cNvSpPr txBox="1"/>
          <p:nvPr/>
        </p:nvSpPr>
        <p:spPr>
          <a:xfrm>
            <a:off x="9098779" y="3886020"/>
            <a:ext cx="1433263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Resultaat HD/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sciensano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0A0D9C64-92A5-40D0-A751-459FE86997F7}"/>
              </a:ext>
            </a:extLst>
          </p:cNvPr>
          <p:cNvCxnSpPr>
            <a:cxnSpLocks/>
          </p:cNvCxnSpPr>
          <p:nvPr/>
        </p:nvCxnSpPr>
        <p:spPr>
          <a:xfrm flipV="1">
            <a:off x="7789921" y="3125353"/>
            <a:ext cx="1219333" cy="4277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BBF877A-6029-4A32-BE15-705229B7339B}"/>
              </a:ext>
            </a:extLst>
          </p:cNvPr>
          <p:cNvCxnSpPr/>
          <p:nvPr/>
        </p:nvCxnSpPr>
        <p:spPr>
          <a:xfrm>
            <a:off x="7010400" y="3544957"/>
            <a:ext cx="79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08DF950A-0A4F-46F9-903A-3C91EFD35157}"/>
              </a:ext>
            </a:extLst>
          </p:cNvPr>
          <p:cNvCxnSpPr/>
          <p:nvPr/>
        </p:nvCxnSpPr>
        <p:spPr>
          <a:xfrm>
            <a:off x="2788599" y="3587018"/>
            <a:ext cx="813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F7ED7541-5C47-4208-99F5-4ABC7448C855}"/>
              </a:ext>
            </a:extLst>
          </p:cNvPr>
          <p:cNvCxnSpPr/>
          <p:nvPr/>
        </p:nvCxnSpPr>
        <p:spPr>
          <a:xfrm>
            <a:off x="5202288" y="3641094"/>
            <a:ext cx="542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Verbindingslijn: gebogen 29">
            <a:extLst>
              <a:ext uri="{FF2B5EF4-FFF2-40B4-BE49-F238E27FC236}">
                <a16:creationId xmlns:a16="http://schemas.microsoft.com/office/drawing/2014/main" id="{665961D0-C152-4224-A2C6-BF1DF60C3ECE}"/>
              </a:ext>
            </a:extLst>
          </p:cNvPr>
          <p:cNvCxnSpPr/>
          <p:nvPr/>
        </p:nvCxnSpPr>
        <p:spPr>
          <a:xfrm>
            <a:off x="8184379" y="3544957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58C428F1-283A-49A4-B575-56D1BE32C78B}"/>
              </a:ext>
            </a:extLst>
          </p:cNvPr>
          <p:cNvSpPr txBox="1"/>
          <p:nvPr/>
        </p:nvSpPr>
        <p:spPr>
          <a:xfrm>
            <a:off x="465378" y="5695966"/>
            <a:ext cx="5444561" cy="112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COVID-19-LAB-REQUEST</a:t>
            </a:r>
            <a:endParaRPr kumimoji="0" lang="nl-BE" altLang="nl-B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NL: COVID-19: 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Labo-aanvraag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bij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vermoeden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van 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besmetting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SARS-CoV-2</a:t>
            </a:r>
            <a:endParaRPr kumimoji="0" lang="nl-BE" altLang="nl-B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3200400" marR="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nl-BE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FR: COVID-19 : </a:t>
            </a:r>
            <a:r>
              <a:rPr kumimoji="0" lang="en-US" altLang="nl-BE" sz="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Demande</a:t>
            </a:r>
            <a:r>
              <a:rPr kumimoji="0" lang="en-US" altLang="nl-BE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nl-BE" sz="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d’analyse</a:t>
            </a:r>
            <a:r>
              <a:rPr kumimoji="0" lang="en-US" altLang="nl-BE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de </a:t>
            </a:r>
            <a:r>
              <a:rPr kumimoji="0" lang="en-US" altLang="nl-BE" sz="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Laboratoire</a:t>
            </a:r>
            <a:r>
              <a:rPr kumimoji="0" lang="en-US" altLang="nl-BE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pour suspicion d ’infection au SARS-COV-2</a:t>
            </a:r>
            <a:endParaRPr kumimoji="0" lang="nl-BE" altLang="nl-BE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nl-BE" altLang="nl-B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COVID-19-OVERRULE-LAB-RESULT</a:t>
            </a:r>
            <a:endParaRPr kumimoji="0" lang="nl-BE" altLang="nl-B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NL: </a:t>
            </a:r>
            <a:r>
              <a:rPr kumimoji="0" lang="nl-NL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COVID-19: Melding vermoeden van besmetting bij negatief 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labo-onderzoek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SARS-Co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5882511-A531-4529-9255-B3733BDA3488}"/>
              </a:ext>
            </a:extLst>
          </p:cNvPr>
          <p:cNvSpPr txBox="1"/>
          <p:nvPr/>
        </p:nvSpPr>
        <p:spPr>
          <a:xfrm>
            <a:off x="10772548" y="3359176"/>
            <a:ext cx="1314315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Eform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overrule lab-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042A5DE4-E817-4921-9BC4-F366DA8441C2}"/>
              </a:ext>
            </a:extLst>
          </p:cNvPr>
          <p:cNvCxnSpPr/>
          <p:nvPr/>
        </p:nvCxnSpPr>
        <p:spPr>
          <a:xfrm>
            <a:off x="10772548" y="2977099"/>
            <a:ext cx="548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B63FBDC5-2042-4628-8831-B5FB168989DE}"/>
              </a:ext>
            </a:extLst>
          </p:cNvPr>
          <p:cNvCxnSpPr>
            <a:cxnSpLocks/>
          </p:cNvCxnSpPr>
          <p:nvPr/>
        </p:nvCxnSpPr>
        <p:spPr>
          <a:xfrm>
            <a:off x="11321522" y="2996094"/>
            <a:ext cx="0" cy="34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C0E30EC6-DA7F-4E98-AD1D-C8A50AEA4989}"/>
              </a:ext>
            </a:extLst>
          </p:cNvPr>
          <p:cNvCxnSpPr>
            <a:cxnSpLocks/>
          </p:cNvCxnSpPr>
          <p:nvPr/>
        </p:nvCxnSpPr>
        <p:spPr>
          <a:xfrm flipH="1" flipV="1">
            <a:off x="11318894" y="4265323"/>
            <a:ext cx="2458" cy="1067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64E28B3-36DB-4E89-8415-20E32D063C1A}"/>
              </a:ext>
            </a:extLst>
          </p:cNvPr>
          <p:cNvCxnSpPr>
            <a:cxnSpLocks/>
          </p:cNvCxnSpPr>
          <p:nvPr/>
        </p:nvCxnSpPr>
        <p:spPr>
          <a:xfrm>
            <a:off x="2137841" y="4322855"/>
            <a:ext cx="0" cy="1032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1037C85-B5D8-4407-897E-35DCEEDE480D}"/>
              </a:ext>
            </a:extLst>
          </p:cNvPr>
          <p:cNvCxnSpPr>
            <a:cxnSpLocks/>
          </p:cNvCxnSpPr>
          <p:nvPr/>
        </p:nvCxnSpPr>
        <p:spPr>
          <a:xfrm flipV="1">
            <a:off x="2137841" y="5345889"/>
            <a:ext cx="7509742" cy="2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DE9F34DC-05D3-4E92-B93F-75ACEF20F448}"/>
              </a:ext>
            </a:extLst>
          </p:cNvPr>
          <p:cNvCxnSpPr>
            <a:cxnSpLocks/>
          </p:cNvCxnSpPr>
          <p:nvPr/>
        </p:nvCxnSpPr>
        <p:spPr>
          <a:xfrm flipV="1">
            <a:off x="9634331" y="4570839"/>
            <a:ext cx="0" cy="737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61D51CE4-C6D8-49EC-A2F4-CE7264C756EE}"/>
              </a:ext>
            </a:extLst>
          </p:cNvPr>
          <p:cNvCxnSpPr>
            <a:cxnSpLocks/>
          </p:cNvCxnSpPr>
          <p:nvPr/>
        </p:nvCxnSpPr>
        <p:spPr>
          <a:xfrm flipH="1">
            <a:off x="9647583" y="5327351"/>
            <a:ext cx="16605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BC0FD4D7-18FC-4D61-A99F-D5842112465E}"/>
              </a:ext>
            </a:extLst>
          </p:cNvPr>
          <p:cNvSpPr txBox="1"/>
          <p:nvPr/>
        </p:nvSpPr>
        <p:spPr>
          <a:xfrm>
            <a:off x="3453841" y="1852322"/>
            <a:ext cx="193584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FTC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ehealthbox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aanvragen en beschikken over software (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mediris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CCMP)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03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588EE-5372-4A7B-A515-786A6CE5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1" y="365125"/>
            <a:ext cx="11742295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Volgende week (testen bezig):</a:t>
            </a:r>
            <a:br>
              <a:rPr lang="nl-NL" dirty="0"/>
            </a:br>
            <a:r>
              <a:rPr lang="nl-NL" dirty="0"/>
              <a:t>Aanmelding in systeem via E-form en staal naar </a:t>
            </a:r>
            <a:r>
              <a:rPr lang="nl-NL" dirty="0" err="1"/>
              <a:t>cyberlab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2FD2C58-766E-431A-ACA3-79FBF06F880B}"/>
              </a:ext>
            </a:extLst>
          </p:cNvPr>
          <p:cNvSpPr txBox="1"/>
          <p:nvPr/>
        </p:nvSpPr>
        <p:spPr>
          <a:xfrm>
            <a:off x="1525445" y="3040930"/>
            <a:ext cx="1224792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 vult e-form “lab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via EMD en duidt triagecentrum aan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67B1E4-8590-412F-97CE-D910E44175D8}"/>
              </a:ext>
            </a:extLst>
          </p:cNvPr>
          <p:cNvSpPr txBox="1"/>
          <p:nvPr/>
        </p:nvSpPr>
        <p:spPr>
          <a:xfrm>
            <a:off x="3659829" y="3164040"/>
            <a:ext cx="1484501" cy="9541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FTC ontvangt E-form, vult code en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RRnr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cyberlab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909E93-B829-4AD6-A2CE-7D8D3A47E5C8}"/>
              </a:ext>
            </a:extLst>
          </p:cNvPr>
          <p:cNvSpPr txBox="1"/>
          <p:nvPr/>
        </p:nvSpPr>
        <p:spPr>
          <a:xfrm>
            <a:off x="5745213" y="3239689"/>
            <a:ext cx="1224792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 krijgt staal met code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CB6A05-A02C-4415-A78A-0A031D76D46C}"/>
              </a:ext>
            </a:extLst>
          </p:cNvPr>
          <p:cNvSpPr txBox="1"/>
          <p:nvPr/>
        </p:nvSpPr>
        <p:spPr>
          <a:xfrm>
            <a:off x="9098779" y="2648814"/>
            <a:ext cx="1567776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Resultaat GMD arts/verwijzer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D7866BF-5331-46FF-A085-847ADAB423A1}"/>
              </a:ext>
            </a:extLst>
          </p:cNvPr>
          <p:cNvSpPr txBox="1"/>
          <p:nvPr/>
        </p:nvSpPr>
        <p:spPr>
          <a:xfrm>
            <a:off x="9098779" y="3886020"/>
            <a:ext cx="1433263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Resultaat HD/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sciensano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0A0D9C64-92A5-40D0-A751-459FE86997F7}"/>
              </a:ext>
            </a:extLst>
          </p:cNvPr>
          <p:cNvCxnSpPr>
            <a:cxnSpLocks/>
          </p:cNvCxnSpPr>
          <p:nvPr/>
        </p:nvCxnSpPr>
        <p:spPr>
          <a:xfrm flipV="1">
            <a:off x="7789921" y="3125353"/>
            <a:ext cx="1219333" cy="4277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BBF877A-6029-4A32-BE15-705229B7339B}"/>
              </a:ext>
            </a:extLst>
          </p:cNvPr>
          <p:cNvCxnSpPr/>
          <p:nvPr/>
        </p:nvCxnSpPr>
        <p:spPr>
          <a:xfrm>
            <a:off x="7010400" y="3544957"/>
            <a:ext cx="79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08DF950A-0A4F-46F9-903A-3C91EFD35157}"/>
              </a:ext>
            </a:extLst>
          </p:cNvPr>
          <p:cNvCxnSpPr/>
          <p:nvPr/>
        </p:nvCxnSpPr>
        <p:spPr>
          <a:xfrm>
            <a:off x="2788599" y="3587018"/>
            <a:ext cx="813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F7ED7541-5C47-4208-99F5-4ABC7448C855}"/>
              </a:ext>
            </a:extLst>
          </p:cNvPr>
          <p:cNvCxnSpPr/>
          <p:nvPr/>
        </p:nvCxnSpPr>
        <p:spPr>
          <a:xfrm>
            <a:off x="5202288" y="3641094"/>
            <a:ext cx="542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Verbindingslijn: gebogen 29">
            <a:extLst>
              <a:ext uri="{FF2B5EF4-FFF2-40B4-BE49-F238E27FC236}">
                <a16:creationId xmlns:a16="http://schemas.microsoft.com/office/drawing/2014/main" id="{665961D0-C152-4224-A2C6-BF1DF60C3ECE}"/>
              </a:ext>
            </a:extLst>
          </p:cNvPr>
          <p:cNvCxnSpPr/>
          <p:nvPr/>
        </p:nvCxnSpPr>
        <p:spPr>
          <a:xfrm>
            <a:off x="8184379" y="3544957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58C428F1-283A-49A4-B575-56D1BE32C78B}"/>
              </a:ext>
            </a:extLst>
          </p:cNvPr>
          <p:cNvSpPr txBox="1"/>
          <p:nvPr/>
        </p:nvSpPr>
        <p:spPr>
          <a:xfrm>
            <a:off x="465378" y="5695966"/>
            <a:ext cx="5444561" cy="112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COVID-19-LAB-REQUEST</a:t>
            </a:r>
            <a:endParaRPr kumimoji="0" lang="nl-BE" altLang="nl-B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NL: COVID-19: 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Labo-aanvraag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bij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vermoeden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van 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besmetting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SARS-CoV-2</a:t>
            </a:r>
            <a:endParaRPr kumimoji="0" lang="nl-BE" altLang="nl-B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3200400" marR="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nl-BE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FR: COVID-19 : </a:t>
            </a:r>
            <a:r>
              <a:rPr kumimoji="0" lang="en-US" altLang="nl-BE" sz="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Demande</a:t>
            </a:r>
            <a:r>
              <a:rPr kumimoji="0" lang="en-US" altLang="nl-BE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nl-BE" sz="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d’analyse</a:t>
            </a:r>
            <a:r>
              <a:rPr kumimoji="0" lang="en-US" altLang="nl-BE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de </a:t>
            </a:r>
            <a:r>
              <a:rPr kumimoji="0" lang="en-US" altLang="nl-BE" sz="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Laboratoire</a:t>
            </a:r>
            <a:r>
              <a:rPr kumimoji="0" lang="en-US" altLang="nl-BE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pour suspicion d ’infection au SARS-COV-2</a:t>
            </a:r>
            <a:endParaRPr kumimoji="0" lang="nl-BE" altLang="nl-BE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nl-BE" altLang="nl-B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COVID-19-OVERRULE-LAB-RESULT</a:t>
            </a:r>
            <a:endParaRPr kumimoji="0" lang="nl-BE" altLang="nl-B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NL: </a:t>
            </a:r>
            <a:r>
              <a:rPr kumimoji="0" lang="nl-NL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COVID-19: Melding vermoeden van besmetting bij negatief </a:t>
            </a:r>
            <a:r>
              <a:rPr kumimoji="0" lang="en-US" alt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labo-onderzoek</a:t>
            </a:r>
            <a:r>
              <a:rPr kumimoji="0" lang="en-US" alt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SARS-Co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5882511-A531-4529-9255-B3733BDA3488}"/>
              </a:ext>
            </a:extLst>
          </p:cNvPr>
          <p:cNvSpPr txBox="1"/>
          <p:nvPr/>
        </p:nvSpPr>
        <p:spPr>
          <a:xfrm>
            <a:off x="10772548" y="3359176"/>
            <a:ext cx="1314315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Eform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overrule lab-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042A5DE4-E817-4921-9BC4-F366DA8441C2}"/>
              </a:ext>
            </a:extLst>
          </p:cNvPr>
          <p:cNvCxnSpPr/>
          <p:nvPr/>
        </p:nvCxnSpPr>
        <p:spPr>
          <a:xfrm>
            <a:off x="10772548" y="2977099"/>
            <a:ext cx="548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B63FBDC5-2042-4628-8831-B5FB168989DE}"/>
              </a:ext>
            </a:extLst>
          </p:cNvPr>
          <p:cNvCxnSpPr>
            <a:cxnSpLocks/>
          </p:cNvCxnSpPr>
          <p:nvPr/>
        </p:nvCxnSpPr>
        <p:spPr>
          <a:xfrm>
            <a:off x="11321522" y="2996094"/>
            <a:ext cx="0" cy="34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C0E30EC6-DA7F-4E98-AD1D-C8A50AEA4989}"/>
              </a:ext>
            </a:extLst>
          </p:cNvPr>
          <p:cNvCxnSpPr>
            <a:cxnSpLocks/>
          </p:cNvCxnSpPr>
          <p:nvPr/>
        </p:nvCxnSpPr>
        <p:spPr>
          <a:xfrm flipH="1" flipV="1">
            <a:off x="11318894" y="4265323"/>
            <a:ext cx="2458" cy="1067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64E28B3-36DB-4E89-8415-20E32D063C1A}"/>
              </a:ext>
            </a:extLst>
          </p:cNvPr>
          <p:cNvCxnSpPr>
            <a:cxnSpLocks/>
          </p:cNvCxnSpPr>
          <p:nvPr/>
        </p:nvCxnSpPr>
        <p:spPr>
          <a:xfrm>
            <a:off x="2137841" y="4322855"/>
            <a:ext cx="0" cy="1032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1037C85-B5D8-4407-897E-35DCEEDE480D}"/>
              </a:ext>
            </a:extLst>
          </p:cNvPr>
          <p:cNvCxnSpPr>
            <a:cxnSpLocks/>
          </p:cNvCxnSpPr>
          <p:nvPr/>
        </p:nvCxnSpPr>
        <p:spPr>
          <a:xfrm flipV="1">
            <a:off x="2137841" y="5345889"/>
            <a:ext cx="7509742" cy="2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DE9F34DC-05D3-4E92-B93F-75ACEF20F448}"/>
              </a:ext>
            </a:extLst>
          </p:cNvPr>
          <p:cNvCxnSpPr>
            <a:cxnSpLocks/>
          </p:cNvCxnSpPr>
          <p:nvPr/>
        </p:nvCxnSpPr>
        <p:spPr>
          <a:xfrm flipV="1">
            <a:off x="9634331" y="4570839"/>
            <a:ext cx="0" cy="737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61D51CE4-C6D8-49EC-A2F4-CE7264C756EE}"/>
              </a:ext>
            </a:extLst>
          </p:cNvPr>
          <p:cNvCxnSpPr>
            <a:cxnSpLocks/>
          </p:cNvCxnSpPr>
          <p:nvPr/>
        </p:nvCxnSpPr>
        <p:spPr>
          <a:xfrm flipH="1">
            <a:off x="9647583" y="5327351"/>
            <a:ext cx="16605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BC0FD4D7-18FC-4D61-A99F-D5842112465E}"/>
              </a:ext>
            </a:extLst>
          </p:cNvPr>
          <p:cNvSpPr txBox="1"/>
          <p:nvPr/>
        </p:nvSpPr>
        <p:spPr>
          <a:xfrm>
            <a:off x="3453841" y="1852322"/>
            <a:ext cx="193584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FTC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ehealthbox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aanvragen en beschikken over software (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mediris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CCMP)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2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FF18BE-34C4-4F26-AE63-20D003EC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Diagnoses </a:t>
            </a:r>
            <a:r>
              <a:rPr lang="en-US" sz="5400" dirty="0" err="1">
                <a:solidFill>
                  <a:srgbClr val="FFFFFF"/>
                </a:solidFill>
              </a:rPr>
              <a:t>Covid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312C9090-F3D0-4B99-900C-DDE91CE0D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" y="162232"/>
            <a:ext cx="5758796" cy="4074347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07A5053-7C13-41AD-A3FC-AEB1CD95CC5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r="561" b="1"/>
          <a:stretch/>
        </p:blipFill>
        <p:spPr>
          <a:xfrm>
            <a:off x="6298056" y="162233"/>
            <a:ext cx="5758790" cy="399834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72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A31BE-41B1-401E-9481-6761FB38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Administratie staalafname federaal platform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3B32C9-CCA6-4A2B-B2F9-66670A1C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Via MIPS/</a:t>
            </a:r>
            <a:r>
              <a:rPr lang="nl-BE" dirty="0" err="1"/>
              <a:t>Cyberlab</a:t>
            </a:r>
            <a:r>
              <a:rPr lang="nl-BE" dirty="0"/>
              <a:t> (</a:t>
            </a:r>
            <a:r>
              <a:rPr lang="nl-BE" dirty="0" err="1"/>
              <a:t>cfr</a:t>
            </a:r>
            <a:r>
              <a:rPr lang="nl-BE" dirty="0"/>
              <a:t> </a:t>
            </a:r>
            <a:r>
              <a:rPr lang="nl-BE" dirty="0" err="1"/>
              <a:t>testing</a:t>
            </a:r>
            <a:r>
              <a:rPr lang="nl-BE" dirty="0"/>
              <a:t> in </a:t>
            </a:r>
            <a:r>
              <a:rPr lang="nl-BE" dirty="0" err="1"/>
              <a:t>WZC’s</a:t>
            </a:r>
            <a:r>
              <a:rPr lang="nl-BE" dirty="0"/>
              <a:t>)</a:t>
            </a:r>
          </a:p>
          <a:p>
            <a:r>
              <a:rPr lang="nl-BE" dirty="0"/>
              <a:t>Niet gelinkt aan systeem e-</a:t>
            </a:r>
            <a:r>
              <a:rPr lang="nl-BE" dirty="0" err="1"/>
              <a:t>healthboxen</a:t>
            </a:r>
            <a:endParaRPr lang="nl-BE" dirty="0"/>
          </a:p>
          <a:p>
            <a:pPr lvl="1"/>
            <a:r>
              <a:rPr lang="nl-BE" dirty="0"/>
              <a:t>Artsen dus niet gekend en moet ieder individueel zich aanmelden!!</a:t>
            </a:r>
          </a:p>
          <a:p>
            <a:pPr lvl="2"/>
            <a:r>
              <a:rPr lang="nl-BE" dirty="0"/>
              <a:t>Voorstel 3 administratieve medewerkers gegevens (naam, INSZ nummer) al melden zodat zij kunnen opladen in systeem</a:t>
            </a:r>
          </a:p>
          <a:p>
            <a:pPr lvl="2"/>
            <a:r>
              <a:rPr lang="nl-BE" dirty="0" err="1"/>
              <a:t>Itsme</a:t>
            </a:r>
            <a:r>
              <a:rPr lang="nl-BE" dirty="0"/>
              <a:t> </a:t>
            </a:r>
          </a:p>
          <a:p>
            <a:pPr marL="914400" lvl="2" indent="0">
              <a:buNone/>
            </a:pPr>
            <a:endParaRPr lang="nl-BE" dirty="0"/>
          </a:p>
          <a:p>
            <a:pPr lvl="1"/>
            <a:r>
              <a:rPr lang="nl-BE" dirty="0"/>
              <a:t>Verslagen komen binnen in </a:t>
            </a:r>
            <a:r>
              <a:rPr lang="nl-BE" dirty="0" err="1"/>
              <a:t>ehealthbox</a:t>
            </a:r>
            <a:r>
              <a:rPr lang="nl-BE" dirty="0"/>
              <a:t> praktijk maar met RR </a:t>
            </a:r>
            <a:r>
              <a:rPr lang="nl-BE" dirty="0" err="1"/>
              <a:t>nr</a:t>
            </a:r>
            <a:r>
              <a:rPr lang="nl-BE" dirty="0"/>
              <a:t> en initiatalen in postvak in; normaal in resultaat staat knop voor rechtstreeks naar dossier te gaan 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65D9A1-7F50-42F6-8C6F-4E258EAF5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52" y="3821164"/>
            <a:ext cx="446086" cy="4420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DA900BA-EA38-4619-BAC5-AB0EB9EC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067" y="5222598"/>
            <a:ext cx="1181307" cy="47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9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FF679-4150-429D-A6CE-A6D24C1D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151E87A-D2B3-4B6E-B853-3E964C8EF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204" y="85050"/>
            <a:ext cx="5132441" cy="67729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9D51C54-8A1E-4A8A-A71E-C75A57CA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6742"/>
            <a:ext cx="4847303" cy="64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755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4AD0FBE2AAC4CA1672F183B4BFABD" ma:contentTypeVersion="13" ma:contentTypeDescription="Een nieuw document maken." ma:contentTypeScope="" ma:versionID="f6356d043eaf1a406da44da1172ddf85">
  <xsd:schema xmlns:xsd="http://www.w3.org/2001/XMLSchema" xmlns:xs="http://www.w3.org/2001/XMLSchema" xmlns:p="http://schemas.microsoft.com/office/2006/metadata/properties" xmlns:ns3="c1b5957b-65aa-4c08-92e8-ead0373a0a2c" xmlns:ns4="aee9db56-fbb2-4344-9e53-f027ecf73a77" targetNamespace="http://schemas.microsoft.com/office/2006/metadata/properties" ma:root="true" ma:fieldsID="34a0a9d8204d561b51d1189d5c5300ee" ns3:_="" ns4:_="">
    <xsd:import namespace="c1b5957b-65aa-4c08-92e8-ead0373a0a2c"/>
    <xsd:import namespace="aee9db56-fbb2-4344-9e53-f027ecf73a7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5957b-65aa-4c08-92e8-ead0373a0a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9db56-fbb2-4344-9e53-f027ecf73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F91DCA-3D2C-4752-B9F0-D3FEA73C59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B59676-3525-4F09-A948-1ACAE4FA7E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E6524D-CC98-4279-B84A-89E824C53C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b5957b-65aa-4c08-92e8-ead0373a0a2c"/>
    <ds:schemaRef ds:uri="aee9db56-fbb2-4344-9e53-f027ecf73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Breedbeeld</PresentationFormat>
  <Paragraphs>121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Office Theme</vt:lpstr>
      <vt:lpstr>TESTING</vt:lpstr>
      <vt:lpstr>PowerPoint-presentatie</vt:lpstr>
      <vt:lpstr>Gevalsdefinitie mogelijk geval voor testing</vt:lpstr>
      <vt:lpstr>Aanmelding in systeem via E-form “NU”</vt:lpstr>
      <vt:lpstr>Volgende week (testen bezig): Aanmelding in systeem via E-form en staal naar prive/ZKH labo</vt:lpstr>
      <vt:lpstr>Volgende week (testen bezig): Aanmelding in systeem via E-form en staal naar cyberlab</vt:lpstr>
      <vt:lpstr>Diagnoses Covid</vt:lpstr>
      <vt:lpstr>Administratie staalafname federaal platform</vt:lpstr>
      <vt:lpstr>PowerPoint-presentatie</vt:lpstr>
      <vt:lpstr>PowerPoint-presentatie</vt:lpstr>
      <vt:lpstr>Verschillende e-forms</vt:lpstr>
      <vt:lpstr>Labo aanvraag bij vermoeden Sars-Cov-2</vt:lpstr>
      <vt:lpstr>Verschillende e-forms</vt:lpstr>
      <vt:lpstr>Vermoeden besmetting bij negatief labo- onderzoek “overrulen”</vt:lpstr>
      <vt:lpstr>Verschillende e-forms</vt:lpstr>
      <vt:lpstr>Vermoeden besmetting zonder test (pt wil niet of kan niet)</vt:lpstr>
      <vt:lpstr>Arbeidsongeschiktheid en quarantaine (nog te beslissen door regering)</vt:lpstr>
      <vt:lpstr>Mee te geven documenten en info</vt:lpstr>
      <vt:lpstr>Voorbeeld Formulier contacttracing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Stefan Teughels</dc:creator>
  <cp:lastModifiedBy>Sofie Croenen</cp:lastModifiedBy>
  <cp:revision>2</cp:revision>
  <dcterms:created xsi:type="dcterms:W3CDTF">2020-05-09T12:49:03Z</dcterms:created>
  <dcterms:modified xsi:type="dcterms:W3CDTF">2020-05-11T12:18:29Z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0x0101009ED4AD0FBE2AAC4CA1672F183B4BFABD</vt:lpwstr>
  </property>
</Properties>
</file>